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181" r:id="rId1"/>
    <p:sldMasterId id="2147484193" r:id="rId2"/>
  </p:sldMasterIdLst>
  <p:handoutMasterIdLst>
    <p:handoutMasterId r:id="rId21"/>
  </p:handoutMasterIdLst>
  <p:sldIdLst>
    <p:sldId id="298" r:id="rId3"/>
    <p:sldId id="299" r:id="rId4"/>
    <p:sldId id="300" r:id="rId5"/>
    <p:sldId id="271" r:id="rId6"/>
    <p:sldId id="282" r:id="rId7"/>
    <p:sldId id="290" r:id="rId8"/>
    <p:sldId id="284" r:id="rId9"/>
    <p:sldId id="285" r:id="rId10"/>
    <p:sldId id="286" r:id="rId11"/>
    <p:sldId id="304" r:id="rId12"/>
    <p:sldId id="287" r:id="rId13"/>
    <p:sldId id="288" r:id="rId14"/>
    <p:sldId id="294" r:id="rId15"/>
    <p:sldId id="302" r:id="rId16"/>
    <p:sldId id="295" r:id="rId17"/>
    <p:sldId id="293" r:id="rId18"/>
    <p:sldId id="303" r:id="rId19"/>
    <p:sldId id="30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4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5BAC2-F62D-498A-A033-C92CB53A76EB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D9F38-CAAE-4B5F-B97D-4A95F4645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206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01E9-1B7F-4D80-86FA-8F06EF10671A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B16C-B67E-4ADF-A092-CA870F5F737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79906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01E9-1B7F-4D80-86FA-8F06EF10671A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B16C-B67E-4ADF-A092-CA870F5F73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93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01E9-1B7F-4D80-86FA-8F06EF10671A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B16C-B67E-4ADF-A092-CA870F5F73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58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01E9-1B7F-4D80-86FA-8F06EF10671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B16C-B67E-4ADF-A092-CA870F5F737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1667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01E9-1B7F-4D80-86FA-8F06EF10671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B16C-B67E-4ADF-A092-CA870F5F7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02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01E9-1B7F-4D80-86FA-8F06EF10671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B16C-B67E-4ADF-A092-CA870F5F737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74447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01E9-1B7F-4D80-86FA-8F06EF10671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B16C-B67E-4ADF-A092-CA870F5F7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702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01E9-1B7F-4D80-86FA-8F06EF10671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B16C-B67E-4ADF-A092-CA870F5F7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9623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01E9-1B7F-4D80-86FA-8F06EF10671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B16C-B67E-4ADF-A092-CA870F5F7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86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01E9-1B7F-4D80-86FA-8F06EF10671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B16C-B67E-4ADF-A092-CA870F5F7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319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84001E9-1B7F-4D80-86FA-8F06EF10671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82B16C-B67E-4ADF-A092-CA870F5F7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296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01E9-1B7F-4D80-86FA-8F06EF10671A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B16C-B67E-4ADF-A092-CA870F5F73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661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01E9-1B7F-4D80-86FA-8F06EF10671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B16C-B67E-4ADF-A092-CA870F5F7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4459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01E9-1B7F-4D80-86FA-8F06EF10671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B16C-B67E-4ADF-A092-CA870F5F7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4544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01E9-1B7F-4D80-86FA-8F06EF10671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B16C-B67E-4ADF-A092-CA870F5F7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437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01E9-1B7F-4D80-86FA-8F06EF10671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B16C-B67E-4ADF-A092-CA870F5F7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710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01E9-1B7F-4D80-86FA-8F06EF10671A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B16C-B67E-4ADF-A092-CA870F5F737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705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01E9-1B7F-4D80-86FA-8F06EF10671A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B16C-B67E-4ADF-A092-CA870F5F73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093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01E9-1B7F-4D80-86FA-8F06EF10671A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B16C-B67E-4ADF-A092-CA870F5F73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63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01E9-1B7F-4D80-86FA-8F06EF10671A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B16C-B67E-4ADF-A092-CA870F5F73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475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01E9-1B7F-4D80-86FA-8F06EF10671A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B16C-B67E-4ADF-A092-CA870F5F73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697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84001E9-1B7F-4D80-86FA-8F06EF10671A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82B16C-B67E-4ADF-A092-CA870F5F7370}" type="slidenum">
              <a:rPr lang="en-US" smtClean="0">
                <a:solidFill>
                  <a:srgbClr val="637052"/>
                </a:solidFill>
              </a:rPr>
              <a:pPr/>
              <a:t>‹#›</a:t>
            </a:fld>
            <a:endParaRPr lang="en-US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4760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01E9-1B7F-4D80-86FA-8F06EF10671A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B16C-B67E-4ADF-A092-CA870F5F73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14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84001E9-1B7F-4D80-86FA-8F06EF10671A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582B16C-B67E-4ADF-A092-CA870F5F737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733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83" r:id="rId2"/>
    <p:sldLayoutId id="2147484184" r:id="rId3"/>
    <p:sldLayoutId id="2147484185" r:id="rId4"/>
    <p:sldLayoutId id="2147484186" r:id="rId5"/>
    <p:sldLayoutId id="2147484187" r:id="rId6"/>
    <p:sldLayoutId id="2147484188" r:id="rId7"/>
    <p:sldLayoutId id="2147484189" r:id="rId8"/>
    <p:sldLayoutId id="2147484190" r:id="rId9"/>
    <p:sldLayoutId id="2147484191" r:id="rId10"/>
    <p:sldLayoutId id="214748419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84001E9-1B7F-4D80-86FA-8F06EF10671A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582B16C-B67E-4ADF-A092-CA870F5F737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37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4" r:id="rId1"/>
    <p:sldLayoutId id="2147484195" r:id="rId2"/>
    <p:sldLayoutId id="2147484196" r:id="rId3"/>
    <p:sldLayoutId id="2147484197" r:id="rId4"/>
    <p:sldLayoutId id="2147484198" r:id="rId5"/>
    <p:sldLayoutId id="2147484199" r:id="rId6"/>
    <p:sldLayoutId id="2147484200" r:id="rId7"/>
    <p:sldLayoutId id="2147484201" r:id="rId8"/>
    <p:sldLayoutId id="2147484202" r:id="rId9"/>
    <p:sldLayoutId id="2147484203" r:id="rId10"/>
    <p:sldLayoutId id="2147484204" r:id="rId11"/>
    <p:sldLayoutId id="2147484205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10.0.3.248/j.jogn.2023.10.002" TargetMode="External"/><Relationship Id="rId2" Type="http://schemas.openxmlformats.org/officeDocument/2006/relationships/hyperlink" Target="https://dx.doi.org/10.1037/ccp000085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icrosoft%20Teams%20classic.lnk" TargetMode="External"/><Relationship Id="rId4" Type="http://schemas.openxmlformats.org/officeDocument/2006/relationships/hyperlink" Target="https://www.scwa.com/water-quality/environment/water-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newsnetwork.mayoclinic.org/discussion/mayo-clinic-minute-closing-the-gaps-in-cancer-care/" TargetMode="External"/><Relationship Id="rId2" Type="http://schemas.openxmlformats.org/officeDocument/2006/relationships/hyperlink" Target="https://www.cdc.gov/healthywater/drinking/travel/index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icrosoft%20Teams%20classic.lnk" TargetMode="External"/><Relationship Id="rId2" Type="http://schemas.openxmlformats.org/officeDocument/2006/relationships/hyperlink" Target="https://www.scwa.com/water-quality/environment/water-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icrosoft%20Teams%20classic.lnk" TargetMode="External"/><Relationship Id="rId2" Type="http://schemas.openxmlformats.org/officeDocument/2006/relationships/hyperlink" Target="https://apastyle.apa.org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pa.org/pubs/journals/resources/publishing-tips/policy-generative-a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APA%20presentation%20042324.pptx" TargetMode="External"/><Relationship Id="rId2" Type="http://schemas.openxmlformats.org/officeDocument/2006/relationships/hyperlink" Target="https://www.apa.org/about/apa/equity-diversity-inclusion/language-guidelines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AE134-4640-4360-8720-42D5973B7B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423393"/>
            <a:ext cx="10058400" cy="3566160"/>
          </a:xfrm>
        </p:spPr>
        <p:txBody>
          <a:bodyPr>
            <a:normAutofit/>
          </a:bodyPr>
          <a:lstStyle/>
          <a:p>
            <a:r>
              <a:rPr lang="en-US" sz="4400" dirty="0"/>
              <a:t>Farmingdale State College</a:t>
            </a:r>
            <a:br>
              <a:rPr lang="en-US" sz="4800" dirty="0"/>
            </a:br>
            <a:r>
              <a:rPr lang="en-US" sz="3600" dirty="0"/>
              <a:t>Writing Center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BF25C8-D500-4726-A97A-E0EA7CFBC2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APA Ed. 7 documentation</a:t>
            </a:r>
          </a:p>
        </p:txBody>
      </p:sp>
    </p:spTree>
    <p:extLst>
      <p:ext uri="{BB962C8B-B14F-4D97-AF65-F5344CB8AC3E}">
        <p14:creationId xmlns:p14="http://schemas.microsoft.com/office/powerpoint/2010/main" val="2775008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A3C89-EF03-45AF-8A50-8040A4AC9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Citing indirect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7C71E-CEDC-49EE-9889-0F29D723E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7963" y="1737360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Indirect source: When the source you are using cites another (secondary) source, and you cite the secondary source in your paper.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Example:  </a:t>
            </a:r>
          </a:p>
          <a:p>
            <a:pPr marL="0" indent="0">
              <a:buNone/>
            </a:pPr>
            <a:r>
              <a:rPr lang="en-US" sz="1400" dirty="0"/>
              <a:t>Your original text is written by Harris (2022)  </a:t>
            </a:r>
          </a:p>
          <a:p>
            <a:pPr marL="0" indent="0">
              <a:buNone/>
            </a:pPr>
            <a:r>
              <a:rPr lang="en-US" sz="1400" dirty="0"/>
              <a:t>Harris (2022) quotes Sienna (2018)</a:t>
            </a:r>
          </a:p>
          <a:p>
            <a:pPr marL="0" indent="0">
              <a:buNone/>
            </a:pPr>
            <a:r>
              <a:rPr lang="en-US" sz="1400" dirty="0"/>
              <a:t>Sample in-text citation:</a:t>
            </a:r>
          </a:p>
          <a:p>
            <a:pPr marL="0" indent="0">
              <a:buNone/>
            </a:pPr>
            <a:r>
              <a:rPr lang="en-US" sz="1400" dirty="0"/>
              <a:t>According to Sienna (2018), “blah blah blah …” (as cited in Harris, 2022, p. 97).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i="1" dirty="0"/>
              <a:t>Limit use of indirect sources.  Always strive to use original sources!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058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cap="none" dirty="0"/>
              <a:t>Reference page: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6003" y="1568897"/>
            <a:ext cx="10058400" cy="428193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 Create a new page in the paper and double space.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 Center and bold the word </a:t>
            </a:r>
            <a:r>
              <a:rPr lang="en-US" sz="1400" b="1" dirty="0"/>
              <a:t>References</a:t>
            </a:r>
            <a:r>
              <a:rPr lang="en-US" sz="14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 Alphabetize entries.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 List by author’s last name followed by the first initial.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 List the first 20 authors of the source.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 For more than 20 authors: List the first 19 followed by an ellipsis, then list the last author.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Always include the DOI when available. If a DOI is not available, include the URL.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 Sources with no author:  Begin with the full article title name.</a:t>
            </a:r>
          </a:p>
          <a:p>
            <a:pPr marL="201168" lvl="1" indent="0">
              <a:buNone/>
            </a:pP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412508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57279"/>
            <a:ext cx="10058400" cy="1450757"/>
          </a:xfrm>
        </p:spPr>
        <p:txBody>
          <a:bodyPr>
            <a:normAutofit/>
          </a:bodyPr>
          <a:lstStyle/>
          <a:p>
            <a:r>
              <a:rPr lang="en-US" sz="2400" dirty="0"/>
              <a:t>Sample references listing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70789"/>
            <a:ext cx="11259671" cy="4563448"/>
          </a:xfrm>
        </p:spPr>
        <p:txBody>
          <a:bodyPr>
            <a:normAutofit/>
          </a:bodyPr>
          <a:lstStyle/>
          <a:p>
            <a:pPr algn="ctr"/>
            <a:r>
              <a:rPr lang="en-US" sz="1400" b="1" dirty="0"/>
              <a:t>References</a:t>
            </a:r>
          </a:p>
          <a:p>
            <a:pPr marL="0" indent="0" defTabSz="457200">
              <a:lnSpc>
                <a:spcPct val="150000"/>
              </a:lnSpc>
              <a:buNone/>
            </a:pPr>
            <a:r>
              <a:rPr lang="en-US" sz="1400" dirty="0" err="1"/>
              <a:t>Caccipuoti</a:t>
            </a:r>
            <a:r>
              <a:rPr lang="en-US" sz="1400" dirty="0"/>
              <a:t>, C. (2022). Elton John-Candle in the Wind (1997). In A. Siddiqui (Ed.), </a:t>
            </a:r>
            <a:r>
              <a:rPr lang="en-US" sz="1400" i="1" dirty="0"/>
              <a:t>One-track mind: Capitalism, technology and the art of the pop song</a:t>
            </a:r>
            <a:r>
              <a:rPr lang="en-US" sz="1400" dirty="0"/>
              <a:t>. 	 	(pp. 225-242) Routledge.</a:t>
            </a:r>
          </a:p>
          <a:p>
            <a:pPr marL="0" indent="0" defTabSz="457200">
              <a:lnSpc>
                <a:spcPct val="150000"/>
              </a:lnSpc>
              <a:buNone/>
            </a:pPr>
            <a:r>
              <a:rPr lang="en-US" sz="1400" dirty="0" err="1"/>
              <a:t>Ciesinski</a:t>
            </a:r>
            <a:r>
              <a:rPr lang="en-US" sz="1400" dirty="0"/>
              <a:t>, N. K., Zajac, M. K. &amp; McCloskey, M. S. (2024). Predictors of treatment outcomes in cognitive behavioral therapy for intermittent explosive 	disorder: A preliminary analysis</a:t>
            </a:r>
            <a:r>
              <a:rPr lang="en-US" sz="1400" i="1" dirty="0"/>
              <a:t>. Journal of Consulting and Clinical Psychology, 92</a:t>
            </a:r>
            <a:r>
              <a:rPr lang="en-US" sz="1400" dirty="0"/>
              <a:t>(1), 54-60. </a:t>
            </a:r>
            <a:r>
              <a:rPr lang="en-US" sz="1400" dirty="0">
                <a:hlinkClick r:id="rId2"/>
              </a:rPr>
              <a:t>https://dx.doi.org/10.1037/ccp0000858</a:t>
            </a:r>
            <a:endParaRPr lang="en-US" sz="1400" dirty="0"/>
          </a:p>
          <a:p>
            <a:pPr marL="0" indent="0" defTabSz="457200">
              <a:lnSpc>
                <a:spcPct val="150000"/>
              </a:lnSpc>
              <a:buNone/>
            </a:pPr>
            <a:r>
              <a:rPr lang="en-US" sz="1400" dirty="0"/>
              <a:t>Jones-Batten, L. (2018). </a:t>
            </a:r>
            <a:r>
              <a:rPr lang="en-US" sz="1400" i="1" dirty="0"/>
              <a:t>Field guide to birds:  Australia’s kookaburra. </a:t>
            </a:r>
            <a:r>
              <a:rPr lang="en-US" sz="1400" dirty="0"/>
              <a:t>Alexis Publishing.</a:t>
            </a:r>
            <a:endParaRPr lang="en-US" sz="1400" i="1" dirty="0"/>
          </a:p>
          <a:p>
            <a:pPr marL="0" indent="0" defTabSz="457200">
              <a:lnSpc>
                <a:spcPct val="150000"/>
              </a:lnSpc>
              <a:buNone/>
            </a:pPr>
            <a:r>
              <a:rPr lang="en-US" sz="1400" dirty="0"/>
              <a:t>McGaughey, P., Howland, R. E., &amp; Dragan, K. L. (2024). Variation in preterm birth rates across prenatal care sites in New York. </a:t>
            </a:r>
            <a:r>
              <a:rPr lang="en-US" sz="1400" i="1" dirty="0"/>
              <a:t>Journal of Obstetric, 	Gynecologic &amp; Neonatal Nursing, 53</a:t>
            </a:r>
            <a:r>
              <a:rPr lang="en-US" sz="1400" dirty="0"/>
              <a:t>(1), 46-56. </a:t>
            </a:r>
            <a:r>
              <a:rPr lang="en-US" sz="1400" dirty="0">
                <a:hlinkClick r:id="rId3"/>
              </a:rPr>
              <a:t>https://10.1016/j.jogn.2023.10.002</a:t>
            </a:r>
            <a:r>
              <a:rPr lang="en-US" sz="1400" dirty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400" i="1" dirty="0">
                <a:solidFill>
                  <a:srgbClr val="202426"/>
                </a:solidFill>
                <a:effectLst/>
              </a:rPr>
              <a:t>Water efficiency. </a:t>
            </a:r>
            <a:r>
              <a:rPr lang="en-US" sz="1400" dirty="0">
                <a:solidFill>
                  <a:srgbClr val="202426"/>
                </a:solidFill>
                <a:effectLst/>
              </a:rPr>
              <a:t>(2024). Suffolk County Water Authority. </a:t>
            </a:r>
            <a:r>
              <a:rPr lang="en-US" sz="1400" dirty="0">
                <a:solidFill>
                  <a:srgbClr val="202426"/>
                </a:solidFill>
                <a:effectLst/>
                <a:hlinkClick r:id="rId4"/>
              </a:rPr>
              <a:t>https://www.scwa.com/water-quality/environment/water-</a:t>
            </a:r>
            <a:r>
              <a:rPr lang="en-US" sz="1400" dirty="0">
                <a:solidFill>
                  <a:srgbClr val="202426"/>
                </a:solidFill>
                <a:effectLst/>
                <a:hlinkClick r:id="rId5" action="ppaction://hlinkfile"/>
              </a:rPr>
              <a:t>efficiency</a:t>
            </a:r>
            <a:endParaRPr lang="en-US" sz="1400" dirty="0">
              <a:solidFill>
                <a:srgbClr val="202426"/>
              </a:solidFill>
              <a:effectLst/>
            </a:endParaRPr>
          </a:p>
          <a:p>
            <a:pPr marL="0" indent="0" defTabSz="457200">
              <a:lnSpc>
                <a:spcPct val="200000"/>
              </a:lnSpc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23689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74271"/>
            <a:ext cx="10058400" cy="1450757"/>
          </a:xfrm>
        </p:spPr>
        <p:txBody>
          <a:bodyPr>
            <a:normAutofit/>
          </a:bodyPr>
          <a:lstStyle/>
          <a:p>
            <a:r>
              <a:rPr lang="en-US" sz="2400" dirty="0"/>
              <a:t>APA in-text citations and references: Webpage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6245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1400" b="1" dirty="0"/>
              <a:t>Webpage on a website with an organization (group) as author: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Centers for Disease Control and Prevention. (2023, July 20</a:t>
            </a:r>
            <a:r>
              <a:rPr lang="en-US" sz="1500" dirty="0"/>
              <a:t>). </a:t>
            </a:r>
            <a:r>
              <a:rPr lang="en-US" sz="1400" b="0" i="1" dirty="0">
                <a:solidFill>
                  <a:srgbClr val="222222"/>
                </a:solidFill>
                <a:effectLst/>
              </a:rPr>
              <a:t>Water treatment </a:t>
            </a:r>
            <a:r>
              <a:rPr lang="en-US" sz="1400" i="1" dirty="0">
                <a:solidFill>
                  <a:srgbClr val="222222"/>
                </a:solidFill>
              </a:rPr>
              <a:t>o</a:t>
            </a:r>
            <a:r>
              <a:rPr lang="en-US" sz="1400" b="0" i="1" dirty="0">
                <a:solidFill>
                  <a:srgbClr val="222222"/>
                </a:solidFill>
                <a:effectLst/>
              </a:rPr>
              <a:t>ptions </a:t>
            </a:r>
            <a:r>
              <a:rPr lang="en-US" sz="1400" i="1" dirty="0">
                <a:solidFill>
                  <a:srgbClr val="222222"/>
                </a:solidFill>
              </a:rPr>
              <a:t>w</a:t>
            </a:r>
            <a:r>
              <a:rPr lang="en-US" sz="1400" b="0" i="1" dirty="0">
                <a:solidFill>
                  <a:srgbClr val="222222"/>
                </a:solidFill>
                <a:effectLst/>
              </a:rPr>
              <a:t>hen </a:t>
            </a:r>
            <a:r>
              <a:rPr lang="en-US" sz="1400" i="1" dirty="0">
                <a:solidFill>
                  <a:srgbClr val="222222"/>
                </a:solidFill>
              </a:rPr>
              <a:t>h</a:t>
            </a:r>
            <a:r>
              <a:rPr lang="en-US" sz="1400" b="0" i="1" dirty="0">
                <a:solidFill>
                  <a:srgbClr val="222222"/>
                </a:solidFill>
                <a:effectLst/>
              </a:rPr>
              <a:t>iking, camping or traveling. </a:t>
            </a:r>
            <a:r>
              <a:rPr lang="en-US" sz="12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1400" b="0" dirty="0">
                <a:solidFill>
                  <a:srgbClr val="222222"/>
                </a:solidFill>
                <a:effectLst/>
                <a:hlinkClick r:id="rId2"/>
              </a:rPr>
              <a:t>https://www.cdc.gov/healthywater/drinking/travel/index.html</a:t>
            </a:r>
            <a:endParaRPr lang="en-US" sz="1400" b="0" dirty="0">
              <a:solidFill>
                <a:srgbClr val="222222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222222"/>
                </a:solidFill>
              </a:rPr>
              <a:t>I</a:t>
            </a:r>
            <a:r>
              <a:rPr lang="en-US" sz="1400" b="0" dirty="0">
                <a:solidFill>
                  <a:srgbClr val="222222"/>
                </a:solidFill>
                <a:effectLst/>
              </a:rPr>
              <a:t>n-text citation: (CDC, 2023).</a:t>
            </a:r>
          </a:p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rgbClr val="222222"/>
                </a:solidFill>
                <a:effectLst/>
              </a:rPr>
              <a:t>Webpage on a website with an author:</a:t>
            </a:r>
          </a:p>
          <a:p>
            <a:pPr>
              <a:lnSpc>
                <a:spcPct val="150000"/>
              </a:lnSpc>
            </a:pPr>
            <a:r>
              <a:rPr lang="en-US" sz="1400" b="0" dirty="0">
                <a:solidFill>
                  <a:srgbClr val="222222"/>
                </a:solidFill>
                <a:effectLst/>
              </a:rPr>
              <a:t>Hames, M. V. (2024). </a:t>
            </a:r>
            <a:r>
              <a:rPr lang="en-US" sz="1400" i="1" dirty="0">
                <a:solidFill>
                  <a:srgbClr val="222222"/>
                </a:solidFill>
                <a:effectLst/>
              </a:rPr>
              <a:t>M</a:t>
            </a:r>
            <a:r>
              <a:rPr lang="en-US" sz="1400" i="1" dirty="0">
                <a:solidFill>
                  <a:srgbClr val="202426"/>
                </a:solidFill>
                <a:effectLst/>
              </a:rPr>
              <a:t>ayo Clinic Minute: Closing the gaps in cancer care. </a:t>
            </a:r>
            <a:r>
              <a:rPr lang="en-US" sz="1400" dirty="0">
                <a:solidFill>
                  <a:srgbClr val="202426"/>
                </a:solidFill>
                <a:effectLst/>
              </a:rPr>
              <a:t>Mayo Clinic. 	</a:t>
            </a:r>
            <a:r>
              <a:rPr lang="en-US" sz="1400" dirty="0">
                <a:solidFill>
                  <a:srgbClr val="202426"/>
                </a:solidFill>
                <a:effectLst/>
                <a:hlinkClick r:id="rId3"/>
              </a:rPr>
              <a:t>https://newsnetwork.mayoclinic.org/discussion/mayo-clinic-minute-closing-the-gaps-in-cancer-care/</a:t>
            </a:r>
            <a:endParaRPr lang="en-US" sz="1400" dirty="0">
              <a:solidFill>
                <a:srgbClr val="202426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202426"/>
                </a:solidFill>
                <a:effectLst/>
              </a:rPr>
              <a:t>In-text citation: (Hames, 2024).</a:t>
            </a:r>
          </a:p>
          <a:p>
            <a:pPr>
              <a:lnSpc>
                <a:spcPct val="150000"/>
              </a:lnSpc>
            </a:pPr>
            <a:endParaRPr lang="en-US" sz="1200" b="0" dirty="0">
              <a:solidFill>
                <a:srgbClr val="222222"/>
              </a:solidFill>
              <a:effectLst/>
            </a:endParaRPr>
          </a:p>
          <a:p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8690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6B7A4-A605-4A5C-9C18-BBC3B6849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APA in-text citations and references: Webpage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C25FF-2F04-4C5B-9371-7FDD8F941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1454"/>
            <a:ext cx="10058400" cy="402336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rgbClr val="202426"/>
                </a:solidFill>
                <a:effectLst/>
              </a:rPr>
              <a:t>Article on a webpage without an author  </a:t>
            </a:r>
            <a:r>
              <a:rPr lang="en-US" sz="1400" dirty="0">
                <a:solidFill>
                  <a:srgbClr val="202426"/>
                </a:solidFill>
                <a:effectLst/>
              </a:rPr>
              <a:t>(start with the title):</a:t>
            </a:r>
          </a:p>
          <a:p>
            <a:pPr>
              <a:lnSpc>
                <a:spcPct val="150000"/>
              </a:lnSpc>
            </a:pPr>
            <a:r>
              <a:rPr lang="en-US" sz="1400" i="1" dirty="0">
                <a:solidFill>
                  <a:srgbClr val="202426"/>
                </a:solidFill>
                <a:effectLst/>
              </a:rPr>
              <a:t>Water efficiency. </a:t>
            </a:r>
            <a:r>
              <a:rPr lang="en-US" sz="1400" dirty="0">
                <a:solidFill>
                  <a:srgbClr val="202426"/>
                </a:solidFill>
                <a:effectLst/>
              </a:rPr>
              <a:t>(2024). Suffolk County Water Authority. </a:t>
            </a:r>
            <a:r>
              <a:rPr lang="en-US" sz="1400" dirty="0">
                <a:solidFill>
                  <a:srgbClr val="7030A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https://www.scwa.com/water-quality/environment/water-</a:t>
            </a:r>
            <a:r>
              <a:rPr lang="en-US" sz="1400" dirty="0">
                <a:solidFill>
                  <a:srgbClr val="7030A0"/>
                </a:solidFill>
                <a:effectLst/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efficiency</a:t>
            </a:r>
            <a:endParaRPr lang="en-US" sz="1400" dirty="0">
              <a:solidFill>
                <a:srgbClr val="7030A0"/>
              </a:solidFill>
              <a:effectLst/>
            </a:endParaRPr>
          </a:p>
          <a:p>
            <a:pPr>
              <a:lnSpc>
                <a:spcPct val="150000"/>
              </a:lnSpc>
            </a:pPr>
            <a:endParaRPr lang="en-US" sz="1400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202426"/>
                </a:solidFill>
              </a:rPr>
              <a:t>In-text citation: (“Water Efficiency,” 2024).</a:t>
            </a:r>
          </a:p>
          <a:p>
            <a:pPr>
              <a:lnSpc>
                <a:spcPct val="150000"/>
              </a:lnSpc>
            </a:pPr>
            <a:endParaRPr lang="en-US" sz="1400" dirty="0">
              <a:solidFill>
                <a:srgbClr val="202426"/>
              </a:solidFill>
            </a:endParaRPr>
          </a:p>
          <a:p>
            <a:pPr>
              <a:lnSpc>
                <a:spcPct val="150000"/>
              </a:lnSpc>
            </a:pPr>
            <a:endParaRPr lang="en-US" sz="1400" dirty="0">
              <a:solidFill>
                <a:srgbClr val="202426"/>
              </a:solidFill>
            </a:endParaRPr>
          </a:p>
          <a:p>
            <a:pPr>
              <a:lnSpc>
                <a:spcPct val="150000"/>
              </a:lnSpc>
            </a:pPr>
            <a:endParaRPr lang="en-US" sz="1400" dirty="0">
              <a:solidFill>
                <a:srgbClr val="202426"/>
              </a:solidFill>
              <a:effectLst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400" dirty="0">
              <a:solidFill>
                <a:srgbClr val="202426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558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63527"/>
            <a:ext cx="10058400" cy="1450757"/>
          </a:xfrm>
        </p:spPr>
        <p:txBody>
          <a:bodyPr>
            <a:normAutofit/>
          </a:bodyPr>
          <a:lstStyle/>
          <a:p>
            <a:r>
              <a:rPr lang="en-US" sz="2400" dirty="0"/>
              <a:t>Volume, issue, pages format for journal articles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1400" dirty="0" err="1"/>
              <a:t>Sannert</a:t>
            </a:r>
            <a:r>
              <a:rPr lang="en-US" sz="1400" dirty="0"/>
              <a:t>, G.  (2017). How do healthy eating and active living policies influence the potential for a community’s healthy behavior?  The case 	of Mississippi State.  </a:t>
            </a:r>
            <a:r>
              <a:rPr lang="en-US" sz="1400" i="1" dirty="0"/>
              <a:t>Journal of Health and Human Services Administration</a:t>
            </a:r>
            <a:r>
              <a:rPr lang="en-US" sz="1400" dirty="0"/>
              <a:t>,</a:t>
            </a:r>
            <a:r>
              <a:rPr lang="en-US" sz="1400" i="1" dirty="0"/>
              <a:t>  </a:t>
            </a:r>
            <a:r>
              <a:rPr lang="en-US" sz="1400" i="1" dirty="0">
                <a:solidFill>
                  <a:srgbClr val="FF0000"/>
                </a:solidFill>
              </a:rPr>
              <a:t>40</a:t>
            </a:r>
            <a:r>
              <a:rPr lang="en-US" sz="1400" dirty="0">
                <a:solidFill>
                  <a:srgbClr val="00B050"/>
                </a:solidFill>
              </a:rPr>
              <a:t>(3)</a:t>
            </a:r>
            <a:r>
              <a:rPr lang="en-US" sz="1400" dirty="0"/>
              <a:t>. </a:t>
            </a:r>
            <a:r>
              <a:rPr lang="en-US" sz="1400" dirty="0">
                <a:solidFill>
                  <a:srgbClr val="FFC000"/>
                </a:solidFill>
              </a:rPr>
              <a:t>310-352</a:t>
            </a:r>
            <a:r>
              <a:rPr lang="en-US" sz="1400" dirty="0"/>
              <a:t>. </a:t>
            </a:r>
          </a:p>
          <a:p>
            <a:endParaRPr lang="en-US" sz="1400" dirty="0"/>
          </a:p>
          <a:p>
            <a:r>
              <a:rPr lang="en-US" sz="1400" i="1" dirty="0">
                <a:solidFill>
                  <a:srgbClr val="FF0000"/>
                </a:solidFill>
              </a:rPr>
              <a:t>40 </a:t>
            </a:r>
            <a:r>
              <a:rPr lang="en-US" sz="1400" dirty="0">
                <a:solidFill>
                  <a:schemeClr val="tx1"/>
                </a:solidFill>
              </a:rPr>
              <a:t>Represents the volume number - and is in italics</a:t>
            </a:r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>
                <a:solidFill>
                  <a:srgbClr val="00B050"/>
                </a:solidFill>
              </a:rPr>
              <a:t>(3) </a:t>
            </a:r>
            <a:r>
              <a:rPr lang="en-US" sz="1400" dirty="0"/>
              <a:t>Represents the issue - in regular font</a:t>
            </a:r>
          </a:p>
          <a:p>
            <a:endParaRPr lang="en-US" sz="1400" dirty="0"/>
          </a:p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  </a:t>
            </a:r>
            <a:r>
              <a:rPr lang="en-US" sz="1400" dirty="0">
                <a:solidFill>
                  <a:srgbClr val="FFC000"/>
                </a:solidFill>
              </a:rPr>
              <a:t>310-352</a:t>
            </a:r>
            <a:r>
              <a:rPr lang="en-US" sz="1400" dirty="0">
                <a:solidFill>
                  <a:srgbClr val="7030A0"/>
                </a:solidFill>
              </a:rPr>
              <a:t>  </a:t>
            </a:r>
            <a:r>
              <a:rPr lang="en-US" sz="1400" dirty="0">
                <a:solidFill>
                  <a:schemeClr val="tx1"/>
                </a:solidFill>
              </a:rPr>
              <a:t>Represents the page range – in regular font</a:t>
            </a:r>
          </a:p>
          <a:p>
            <a:pPr marL="0" indent="0" algn="ctr">
              <a:buNone/>
            </a:pPr>
            <a:endParaRPr lang="en-US" sz="14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400" i="1" dirty="0">
                <a:solidFill>
                  <a:schemeClr val="tx1"/>
                </a:solidFill>
              </a:rPr>
              <a:t>*Colors are for presentation purposes on this slide</a:t>
            </a:r>
          </a:p>
          <a:p>
            <a:endParaRPr lang="en-US" sz="2100" dirty="0"/>
          </a:p>
          <a:p>
            <a:r>
              <a:rPr lang="en-US" sz="2100" dirty="0"/>
              <a:t> </a:t>
            </a:r>
          </a:p>
          <a:p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37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APA references:  Article title format for journal articles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2781" y="1971569"/>
            <a:ext cx="11204258" cy="40233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400" dirty="0" err="1"/>
              <a:t>Sannert</a:t>
            </a:r>
            <a:r>
              <a:rPr lang="en-US" sz="1400" dirty="0"/>
              <a:t>, G.  (2017). How do healthy eating and active living policies influence the potential for a community’s healthy behavior?  The case of Mississippi 	State.  </a:t>
            </a:r>
            <a:r>
              <a:rPr lang="en-US" sz="1400" i="1" dirty="0"/>
              <a:t>Journal of Health and Human Services Administration</a:t>
            </a:r>
            <a:r>
              <a:rPr lang="en-US" sz="1400" dirty="0"/>
              <a:t>, </a:t>
            </a:r>
            <a:r>
              <a:rPr lang="en-US" sz="1400" i="1" dirty="0"/>
              <a:t>40</a:t>
            </a:r>
            <a:r>
              <a:rPr lang="en-US" sz="1400" dirty="0"/>
              <a:t>(3). 310-352. </a:t>
            </a:r>
          </a:p>
          <a:p>
            <a:endParaRPr lang="en-US" sz="1400" dirty="0"/>
          </a:p>
          <a:p>
            <a:r>
              <a:rPr lang="en-US" sz="1400" dirty="0"/>
              <a:t>Article title format:</a:t>
            </a:r>
          </a:p>
          <a:p>
            <a:r>
              <a:rPr lang="en-US" sz="1400" dirty="0">
                <a:solidFill>
                  <a:srgbClr val="00B0F0"/>
                </a:solidFill>
              </a:rPr>
              <a:t>H</a:t>
            </a:r>
            <a:r>
              <a:rPr lang="en-US" sz="1400" dirty="0"/>
              <a:t>ow do healthy eating and active living policies influence the potential for a community’s healthy behavior?  </a:t>
            </a:r>
            <a:r>
              <a:rPr lang="en-US" sz="1400" dirty="0">
                <a:solidFill>
                  <a:srgbClr val="00B0F0"/>
                </a:solidFill>
              </a:rPr>
              <a:t>T</a:t>
            </a:r>
            <a:r>
              <a:rPr lang="en-US" sz="1400" dirty="0"/>
              <a:t>he case of </a:t>
            </a:r>
            <a:r>
              <a:rPr lang="en-US" sz="1400" dirty="0">
                <a:solidFill>
                  <a:srgbClr val="00B0F0"/>
                </a:solidFill>
              </a:rPr>
              <a:t>M</a:t>
            </a:r>
            <a:r>
              <a:rPr lang="en-US" sz="1400" dirty="0"/>
              <a:t>ississippi </a:t>
            </a:r>
            <a:r>
              <a:rPr lang="en-US" sz="1400" dirty="0">
                <a:solidFill>
                  <a:srgbClr val="00B0F0"/>
                </a:solidFill>
              </a:rPr>
              <a:t>S</a:t>
            </a:r>
            <a:r>
              <a:rPr lang="en-US" sz="1400" dirty="0"/>
              <a:t>tate.</a:t>
            </a:r>
          </a:p>
          <a:p>
            <a:r>
              <a:rPr lang="en-US" sz="1400" dirty="0"/>
              <a:t>Capitalization:  First word, proper nouns, first word of a subtitle</a:t>
            </a:r>
          </a:p>
          <a:p>
            <a:r>
              <a:rPr lang="en-US" sz="1400" dirty="0"/>
              <a:t>Font: Regular – no bold, no italics</a:t>
            </a:r>
          </a:p>
          <a:p>
            <a:r>
              <a:rPr lang="en-US" sz="1400" dirty="0"/>
              <a:t>Placement of article title:  3</a:t>
            </a:r>
            <a:r>
              <a:rPr lang="en-US" sz="1400" baseline="30000" dirty="0"/>
              <a:t>rd</a:t>
            </a:r>
            <a:r>
              <a:rPr lang="en-US" sz="1400" dirty="0"/>
              <a:t>, when you have an author’s name.  Placement is first when there is no author’s name.</a:t>
            </a:r>
          </a:p>
        </p:txBody>
      </p:sp>
    </p:spTree>
    <p:extLst>
      <p:ext uri="{BB962C8B-B14F-4D97-AF65-F5344CB8AC3E}">
        <p14:creationId xmlns:p14="http://schemas.microsoft.com/office/powerpoint/2010/main" val="807985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A6026-8EDD-49B5-BFA3-B05434163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Additional resources: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2CD65-352E-4701-A2E9-3C37030C4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413402" cy="402336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400" dirty="0"/>
              <a:t>American Psychological Association, APA Style website:</a:t>
            </a:r>
          </a:p>
          <a:p>
            <a:pPr marL="201168" lvl="1" indent="0">
              <a:lnSpc>
                <a:spcPct val="150000"/>
              </a:lnSpc>
              <a:buNone/>
            </a:pPr>
            <a:r>
              <a:rPr lang="en-US" sz="1400" dirty="0">
                <a:hlinkClick r:id="rId2"/>
              </a:rPr>
              <a:t>https://apastyle.apa.org/</a:t>
            </a:r>
            <a:endParaRPr lang="en-US" sz="1400" dirty="0"/>
          </a:p>
          <a:p>
            <a:pPr marL="201168" lvl="1" indent="0">
              <a:lnSpc>
                <a:spcPct val="150000"/>
              </a:lnSpc>
              <a:buNone/>
            </a:pPr>
            <a:endParaRPr lang="en-US" sz="1400" dirty="0"/>
          </a:p>
          <a:p>
            <a:pPr marL="201168" lvl="1" indent="0">
              <a:lnSpc>
                <a:spcPct val="150000"/>
              </a:lnSpc>
              <a:buNone/>
            </a:pPr>
            <a:endParaRPr lang="en-US" sz="1400" dirty="0"/>
          </a:p>
          <a:p>
            <a:pPr algn="l"/>
            <a:r>
              <a:rPr lang="en-US" sz="1400" i="0" dirty="0">
                <a:solidFill>
                  <a:srgbClr val="000000"/>
                </a:solidFill>
                <a:effectLst/>
              </a:rPr>
              <a:t>Purdue OWL: APA Formatting and Style Guide (7th Edition)</a:t>
            </a:r>
          </a:p>
          <a:p>
            <a:pPr marL="201168" lvl="1" indent="0">
              <a:buNone/>
            </a:pPr>
            <a:endParaRPr lang="en-US" sz="1400" dirty="0">
              <a:solidFill>
                <a:srgbClr val="000000"/>
              </a:solidFill>
            </a:endParaRPr>
          </a:p>
          <a:p>
            <a:pPr marL="201168" lvl="1" indent="0">
              <a:buNone/>
            </a:pPr>
            <a:r>
              <a:rPr lang="en-US" sz="1400" i="0" dirty="0">
                <a:solidFill>
                  <a:srgbClr val="7030A0"/>
                </a:solidFill>
                <a:effectLst/>
                <a:hlinkClick r:id="rId3" action="ppaction://hlinkfile"/>
              </a:rPr>
              <a:t>https://owl.purdue.edu/owl/research_and_citation/apa_style/apa_formatting_and_style_guide/index.html</a:t>
            </a:r>
            <a:endParaRPr lang="en-US" sz="1400" i="0" dirty="0">
              <a:solidFill>
                <a:srgbClr val="7030A0"/>
              </a:solidFill>
              <a:effectLst/>
            </a:endParaRPr>
          </a:p>
          <a:p>
            <a:pPr marL="201168" lvl="1" indent="0">
              <a:lnSpc>
                <a:spcPct val="200000"/>
              </a:lnSpc>
              <a:buNone/>
            </a:pPr>
            <a:endParaRPr lang="en-US" dirty="0"/>
          </a:p>
          <a:p>
            <a:pPr marL="201168" lvl="1" indent="0">
              <a:lnSpc>
                <a:spcPct val="200000"/>
              </a:lnSpc>
              <a:buNone/>
            </a:pPr>
            <a:endParaRPr lang="en-US" dirty="0"/>
          </a:p>
          <a:p>
            <a:pPr marL="201168" lvl="1" indent="0">
              <a:lnSpc>
                <a:spcPct val="20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521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1EFA2-8E4A-493D-B916-0AEDC9297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APA’s AI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ADE57-E1DE-42D3-9F3D-607EBA5D9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18840"/>
            <a:ext cx="10058400" cy="4023360"/>
          </a:xfrm>
        </p:spPr>
        <p:txBody>
          <a:bodyPr/>
          <a:lstStyle/>
          <a:p>
            <a:pPr marL="0" indent="0" algn="l" fontAlgn="t">
              <a:buNone/>
            </a:pPr>
            <a:endParaRPr lang="en-US" sz="1400" dirty="0">
              <a:solidFill>
                <a:srgbClr val="000000"/>
              </a:solidFill>
              <a:latin typeface="Whitney"/>
            </a:endParaRPr>
          </a:p>
          <a:p>
            <a:pPr marL="0" indent="0" algn="l" fontAlgn="t">
              <a:buNone/>
            </a:pPr>
            <a:r>
              <a:rPr lang="en-US" sz="1400" dirty="0">
                <a:solidFill>
                  <a:srgbClr val="000000"/>
                </a:solidFill>
                <a:latin typeface="Whitney"/>
              </a:rPr>
              <a:t>Please see APA’s policy on generative AI:</a:t>
            </a:r>
          </a:p>
          <a:p>
            <a:pPr marL="0" indent="0" algn="l" fontAlgn="t">
              <a:buNone/>
            </a:pPr>
            <a:r>
              <a:rPr lang="en-US" sz="1400" dirty="0">
                <a:solidFill>
                  <a:srgbClr val="000000"/>
                </a:solidFill>
                <a:latin typeface="Whitney"/>
                <a:hlinkClick r:id="rId2"/>
              </a:rPr>
              <a:t>https://www.apa.org/pubs/journals/resources/publishing-tips/policy-generative-ai</a:t>
            </a:r>
            <a:endParaRPr lang="en-US" sz="1400" dirty="0">
              <a:solidFill>
                <a:srgbClr val="000000"/>
              </a:solidFill>
              <a:latin typeface="Whitney"/>
            </a:endParaRPr>
          </a:p>
          <a:p>
            <a:pPr marL="0" indent="0" algn="l" fontAlgn="t">
              <a:buNone/>
            </a:pPr>
            <a:endParaRPr lang="en-US" sz="1400" dirty="0">
              <a:solidFill>
                <a:srgbClr val="000000"/>
              </a:solidFill>
              <a:latin typeface="Whitney"/>
            </a:endParaRPr>
          </a:p>
          <a:p>
            <a:pPr marL="0" indent="0" fontAlgn="t">
              <a:buNone/>
            </a:pPr>
            <a:r>
              <a:rPr lang="en-US" sz="1400" dirty="0">
                <a:solidFill>
                  <a:srgbClr val="000000"/>
                </a:solidFill>
                <a:latin typeface="Whitney"/>
              </a:rPr>
              <a:t>For further guidance, please contact the Writing Center</a:t>
            </a:r>
          </a:p>
          <a:p>
            <a:pPr marL="0" indent="0" algn="l" fontAlgn="t">
              <a:buNone/>
            </a:pPr>
            <a:endParaRPr lang="en-US" sz="1400" dirty="0">
              <a:solidFill>
                <a:srgbClr val="000000"/>
              </a:solidFill>
              <a:latin typeface="Whitney"/>
            </a:endParaRPr>
          </a:p>
          <a:p>
            <a:pPr algn="l" fontAlgn="t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0000"/>
              </a:solidFill>
              <a:latin typeface="Whitney"/>
            </a:endParaRPr>
          </a:p>
          <a:p>
            <a:pPr marL="0" indent="0" algn="l" fontAlgn="t">
              <a:buNone/>
            </a:pPr>
            <a:endParaRPr lang="en-US" sz="1400" b="0" i="0" dirty="0">
              <a:solidFill>
                <a:srgbClr val="000000"/>
              </a:solidFill>
              <a:effectLst/>
              <a:latin typeface="Whitney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525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5DF8C-2402-408A-B3D2-F60308958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7"/>
            <a:ext cx="10058400" cy="1450757"/>
          </a:xfrm>
        </p:spPr>
        <p:txBody>
          <a:bodyPr anchor="t">
            <a:normAutofit/>
          </a:bodyPr>
          <a:lstStyle/>
          <a:p>
            <a:r>
              <a:rPr lang="en-US" sz="2400" dirty="0">
                <a:latin typeface="+mn-lt"/>
              </a:rPr>
              <a:t>Sample APA cover page</a:t>
            </a:r>
            <a:br>
              <a:rPr lang="en-US" sz="2400" dirty="0">
                <a:latin typeface="+mn-lt"/>
              </a:rPr>
            </a:br>
            <a:br>
              <a:rPr lang="en-US" sz="2400" dirty="0">
                <a:latin typeface="+mn-lt"/>
              </a:rPr>
            </a:br>
            <a:r>
              <a:rPr lang="en-US" sz="1400" dirty="0">
                <a:latin typeface="+mn-lt"/>
              </a:rPr>
              <a:t>Font:  Times New Roman 12  </a:t>
            </a:r>
            <a:br>
              <a:rPr lang="en-US" sz="1400" dirty="0">
                <a:latin typeface="+mn-lt"/>
              </a:rPr>
            </a:br>
            <a:r>
              <a:rPr lang="en-US" sz="1400" dirty="0">
                <a:latin typeface="+mn-lt"/>
              </a:rPr>
              <a:t>Title page is numbered page 1 (page numbers are placed in a header at the top right of the page)</a:t>
            </a:r>
            <a:br>
              <a:rPr lang="en-US" sz="1400" dirty="0">
                <a:latin typeface="+mn-lt"/>
              </a:rPr>
            </a:br>
            <a:r>
              <a:rPr lang="en-US" sz="1400" dirty="0">
                <a:latin typeface="+mn-lt"/>
              </a:rPr>
              <a:t>Title of paper is in bold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D591F-16A0-46AD-9F39-E3B4F2F0B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	1</a:t>
            </a:r>
          </a:p>
          <a:p>
            <a:pPr algn="ctr"/>
            <a:endParaRPr lang="en-US" dirty="0"/>
          </a:p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 Title in Title Case (about 4 lines from the top of the page)</a:t>
            </a:r>
          </a:p>
          <a:p>
            <a:pPr algn="ctr"/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Name</a:t>
            </a:r>
          </a:p>
          <a:p>
            <a:pPr marL="0" indent="0" algn="ctr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Sociology, Farmingdale State College</a:t>
            </a:r>
          </a:p>
          <a:p>
            <a:pPr marL="0" indent="0" algn="ctr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 122: Introduction to Sociology</a:t>
            </a:r>
          </a:p>
          <a:p>
            <a:pPr marL="0" indent="0" algn="ctr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 Casca</a:t>
            </a:r>
          </a:p>
          <a:p>
            <a:pPr marL="0" indent="0" algn="ctr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February 20, 2024</a:t>
            </a:r>
          </a:p>
          <a:p>
            <a:pPr algn="ctr"/>
            <a:endParaRPr lang="en-US" sz="1200" b="1" dirty="0"/>
          </a:p>
          <a:p>
            <a:pPr algn="ctr"/>
            <a:endParaRPr lang="en-US" sz="1200" b="1" dirty="0"/>
          </a:p>
          <a:p>
            <a:pPr marL="0" indent="0" algn="ctr">
              <a:buNone/>
            </a:pP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958200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BD0BE-3E1A-4779-9C4A-FA9D1B4E9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25239"/>
            <a:ext cx="10058400" cy="1450757"/>
          </a:xfrm>
        </p:spPr>
        <p:txBody>
          <a:bodyPr anchor="b">
            <a:normAutofit/>
          </a:bodyPr>
          <a:lstStyle/>
          <a:p>
            <a:r>
              <a:rPr lang="en-US" sz="2000" b="1" dirty="0"/>
              <a:t>Sample of the first page of the paper (following the cover page</a:t>
            </a:r>
            <a:r>
              <a:rPr lang="en-US" sz="2400" b="1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B6396-C15F-4C8E-AF0A-678601081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471400" lvl="8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2</a:t>
            </a:r>
          </a:p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 of the Paper in Title Case, Centered and in Bold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4048" lvl="2" indent="0">
              <a:lnSpc>
                <a:spcPct val="200000"/>
              </a:lnSpc>
              <a:buNone/>
            </a:pP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 the tab key one time to indent the paragraph and begin writing the paper.  Unless otherwise indicated, double space the paper.  To view an APA ed. 7 sample student paper, see the following: https://apastyle.apa.org/style-grammar-guidelines/paper-format/student-annotated.pdf</a:t>
            </a:r>
          </a:p>
          <a:p>
            <a:pPr algn="ctr"/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77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40695" y="1625512"/>
            <a:ext cx="985275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Spacing:  </a:t>
            </a:r>
            <a:r>
              <a:rPr lang="en-US" sz="1400" dirty="0"/>
              <a:t>Double-space.  Type one space after a period.</a:t>
            </a:r>
            <a:endParaRPr lang="en-US" sz="1400" b="1" dirty="0"/>
          </a:p>
          <a:p>
            <a:endParaRPr lang="en-US" sz="1400" b="1" dirty="0"/>
          </a:p>
          <a:p>
            <a:r>
              <a:rPr lang="en-US" sz="1400" b="1" dirty="0"/>
              <a:t>Font</a:t>
            </a:r>
            <a:r>
              <a:rPr lang="en-US" sz="1400" dirty="0"/>
              <a:t>:  Be consistent with font usage. Times New Roman 12 pt. is recommended. (Always follow the instructor's guidelines.) </a:t>
            </a:r>
          </a:p>
          <a:p>
            <a:endParaRPr lang="en-US" sz="1400" b="1" dirty="0"/>
          </a:p>
          <a:p>
            <a:r>
              <a:rPr lang="en-US" sz="1400" b="1" dirty="0"/>
              <a:t>Verb Tense</a:t>
            </a:r>
            <a:r>
              <a:rPr lang="en-US" sz="1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Proofread for consistent verb tense throughout the paper.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b="1" dirty="0"/>
              <a:t>Pronoun Usage/Avoiding Bias</a:t>
            </a:r>
            <a:r>
              <a:rPr lang="en-US" sz="1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singular “they” is now endorsed, especially when a person chooses “they” as their pronoun.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“He” or “she” alone as a generic pronoun is incorrect.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If the singular “they” seems awkward: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Use plural nouns/pronouns.  For example:  Managers and their employees . . 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Try to omit the pronoun:  Managers and employees . . 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Link for help with inclusive language: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 </a:t>
            </a:r>
            <a:r>
              <a:rPr lang="en-US" sz="1400" b="0" i="0" dirty="0">
                <a:effectLst/>
                <a:latin typeface="Calibri Light" panose="020F0302020204030204" pitchFamily="34" charset="0"/>
                <a:hlinkClick r:id="rId2"/>
              </a:rPr>
              <a:t>https://www.apa.org/about/apa/equity-diversity-inclusion/language-guidelines</a:t>
            </a:r>
            <a:endParaRPr lang="en-US" sz="1400" b="0" i="0" dirty="0">
              <a:effectLst/>
              <a:latin typeface="Calibri Light" panose="020F03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alibri Bod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alibri Body"/>
              </a:rPr>
              <a:t>Link for help with language free of bias</a:t>
            </a:r>
            <a:r>
              <a:rPr lang="en-US" sz="1400" dirty="0">
                <a:latin typeface="Calibri Light" panose="020F0302020204030204" pitchFamily="34" charset="0"/>
              </a:rPr>
              <a:t>: </a:t>
            </a:r>
            <a:r>
              <a:rPr lang="en-US" sz="1400" dirty="0">
                <a:latin typeface="Calibri Light" panose="020F0302020204030204" pitchFamily="34" charset="0"/>
                <a:hlinkClick r:id="rId3" action="ppaction://hlinkpres?slideindex=1&amp;slidetitle="/>
              </a:rPr>
              <a:t>https://apastyle.apa.org/style-grammar-guidelines/bias-free-language/disability</a:t>
            </a:r>
            <a:endParaRPr lang="en-US" sz="1400" u="sng" dirty="0">
              <a:solidFill>
                <a:srgbClr val="7030A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21377" y="926502"/>
            <a:ext cx="6236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APA ed. 7 writing conventions</a:t>
            </a:r>
          </a:p>
        </p:txBody>
      </p:sp>
    </p:spTree>
    <p:extLst>
      <p:ext uri="{BB962C8B-B14F-4D97-AF65-F5344CB8AC3E}">
        <p14:creationId xmlns:p14="http://schemas.microsoft.com/office/powerpoint/2010/main" val="1222574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4059" y="382155"/>
            <a:ext cx="10058400" cy="1450757"/>
          </a:xfrm>
        </p:spPr>
        <p:txBody>
          <a:bodyPr>
            <a:normAutofit/>
          </a:bodyPr>
          <a:lstStyle/>
          <a:p>
            <a:pPr algn="l"/>
            <a:r>
              <a:rPr lang="en-US" sz="2400" cap="none" dirty="0"/>
              <a:t>Cite quotations, </a:t>
            </a:r>
            <a:r>
              <a:rPr lang="en-US" sz="2400" dirty="0"/>
              <a:t>p</a:t>
            </a:r>
            <a:r>
              <a:rPr lang="en-US" sz="2400" cap="none" dirty="0"/>
              <a:t>araphrases, and 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9541" y="1832912"/>
            <a:ext cx="10363826" cy="4831772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en-US" sz="1400" cap="none" dirty="0"/>
            </a:br>
            <a:r>
              <a:rPr lang="en-US" sz="1400" cap="none" dirty="0"/>
              <a:t>Cite all of the following:</a:t>
            </a:r>
          </a:p>
          <a:p>
            <a:pPr marL="0" indent="0">
              <a:buNone/>
            </a:pPr>
            <a:r>
              <a:rPr lang="en-US" sz="1400" cap="none" dirty="0"/>
              <a:t>   </a:t>
            </a:r>
            <a:r>
              <a:rPr lang="en-US" sz="1400" b="1" cap="none" dirty="0"/>
              <a:t>Quotations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cap="none" dirty="0"/>
              <a:t>The author’s exact words placed in quotes</a:t>
            </a:r>
          </a:p>
          <a:p>
            <a:pPr lvl="1"/>
            <a:endParaRPr lang="en-US" sz="1400" cap="none" dirty="0"/>
          </a:p>
          <a:p>
            <a:r>
              <a:rPr lang="en-US" sz="1400" cap="none" dirty="0"/>
              <a:t> </a:t>
            </a:r>
            <a:r>
              <a:rPr lang="en-US" sz="1400" b="1" cap="none" dirty="0"/>
              <a:t>Paraphrases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cap="none" dirty="0"/>
              <a:t>The author’s ideas put in your own words</a:t>
            </a:r>
          </a:p>
          <a:p>
            <a:pPr marL="201168" lvl="1" indent="0">
              <a:buNone/>
            </a:pPr>
            <a:endParaRPr lang="en-US" sz="1400" dirty="0"/>
          </a:p>
          <a:p>
            <a:pPr marL="201168" lvl="1" indent="0">
              <a:buNone/>
            </a:pPr>
            <a:r>
              <a:rPr lang="en-US" sz="1400" b="1" dirty="0"/>
              <a:t>Statistics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 Any number that taken from a source</a:t>
            </a:r>
          </a:p>
          <a:p>
            <a:pPr marL="201168" lvl="1" indent="0">
              <a:buNone/>
            </a:pPr>
            <a:endParaRPr lang="en-US" sz="1400" dirty="0"/>
          </a:p>
          <a:p>
            <a:pPr marL="201168" lvl="1" indent="0">
              <a:buNone/>
            </a:pPr>
            <a:r>
              <a:rPr lang="en-US" sz="2000" cap="none" dirty="0"/>
              <a:t>	</a:t>
            </a:r>
          </a:p>
          <a:p>
            <a:pPr lvl="1"/>
            <a:endParaRPr lang="en-US" sz="2200" cap="none" dirty="0"/>
          </a:p>
          <a:p>
            <a:pPr lvl="1"/>
            <a:endParaRPr lang="en-US" sz="2200" cap="none" dirty="0"/>
          </a:p>
          <a:p>
            <a:pPr lvl="1"/>
            <a:endParaRPr lang="en-US" sz="2200" cap="none" dirty="0"/>
          </a:p>
          <a:p>
            <a:endParaRPr lang="en-US" sz="2400" cap="none" dirty="0"/>
          </a:p>
          <a:p>
            <a:pPr lvl="1"/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3176577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61436"/>
            <a:ext cx="10058400" cy="1450757"/>
          </a:xfrm>
        </p:spPr>
        <p:txBody>
          <a:bodyPr>
            <a:normAutofit/>
          </a:bodyPr>
          <a:lstStyle/>
          <a:p>
            <a:r>
              <a:rPr lang="en-US" sz="2400" dirty="0"/>
              <a:t>How to paraphrase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1971" y="1837422"/>
            <a:ext cx="10058400" cy="4023360"/>
          </a:xfrm>
        </p:spPr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Paraphrasing is restating the author’s ideas in your own words.  Many students find paraphrasing difficult.  Try the following:</a:t>
            </a:r>
          </a:p>
          <a:p>
            <a:pPr marL="0" indent="0">
              <a:buNone/>
            </a:pPr>
            <a:endParaRPr lang="en-US" sz="1400" dirty="0"/>
          </a:p>
          <a:p>
            <a:pPr marL="383540" lvl="1">
              <a:buFont typeface="Arial" panose="020B0604020202020204" pitchFamily="34" charset="0"/>
              <a:buChar char="•"/>
            </a:pPr>
            <a:r>
              <a:rPr lang="en-US" sz="1400" dirty="0"/>
              <a:t>Make sure you fully understand what the author is saying</a:t>
            </a:r>
            <a:endParaRPr lang="en-US" sz="1400" dirty="0">
              <a:cs typeface="Calibri" panose="020F0502020204030204"/>
            </a:endParaRPr>
          </a:p>
          <a:p>
            <a:pPr marL="383540" lvl="1">
              <a:buFont typeface="Arial" panose="020B0604020202020204" pitchFamily="34" charset="0"/>
              <a:buChar char="•"/>
            </a:pPr>
            <a:r>
              <a:rPr lang="en-US" sz="1400" dirty="0"/>
              <a:t>Look up any words or concepts that you are unclear about</a:t>
            </a:r>
            <a:endParaRPr lang="en-US" sz="1400" dirty="0">
              <a:cs typeface="Calibri" panose="020F0502020204030204"/>
            </a:endParaRPr>
          </a:p>
          <a:p>
            <a:pPr marL="383540" lvl="1">
              <a:buFont typeface="Arial" panose="020B0604020202020204" pitchFamily="34" charset="0"/>
              <a:buChar char="•"/>
            </a:pPr>
            <a:r>
              <a:rPr lang="en-US" sz="1400" dirty="0"/>
              <a:t>Put the original text aside and restate the author’s ideas in your own words (don’t worry about grammar at this point)</a:t>
            </a:r>
            <a:endParaRPr lang="en-US" sz="1400" dirty="0">
              <a:cs typeface="Calibri"/>
            </a:endParaRPr>
          </a:p>
          <a:p>
            <a:pPr marL="383540" lvl="1">
              <a:buFont typeface="Arial" panose="020B0604020202020204" pitchFamily="34" charset="0"/>
              <a:buChar char="•"/>
            </a:pPr>
            <a:r>
              <a:rPr lang="en-US" sz="1400" dirty="0"/>
              <a:t>Be careful not to change the meaning</a:t>
            </a:r>
            <a:endParaRPr lang="en-US" sz="1400" dirty="0">
              <a:cs typeface="Calibri"/>
            </a:endParaRPr>
          </a:p>
          <a:p>
            <a:pPr marL="383540" lvl="1">
              <a:buFont typeface="Arial" panose="020B0604020202020204" pitchFamily="34" charset="0"/>
              <a:buChar char="•"/>
            </a:pPr>
            <a:r>
              <a:rPr lang="en-US" sz="1400" dirty="0"/>
              <a:t>Now edit your paraphrase for grammar and clarity</a:t>
            </a:r>
            <a:endParaRPr lang="en-US" sz="1400" dirty="0">
              <a:cs typeface="Calibri"/>
            </a:endParaRPr>
          </a:p>
          <a:p>
            <a:pPr marL="383540" lvl="1">
              <a:buFont typeface="Arial" panose="020B0604020202020204" pitchFamily="34" charset="0"/>
              <a:buChar char="•"/>
            </a:pPr>
            <a:r>
              <a:rPr lang="en-US" sz="1400" dirty="0"/>
              <a:t>Cite all paraphrases!</a:t>
            </a:r>
            <a:endParaRPr lang="en-US" sz="1400" dirty="0">
              <a:cs typeface="Calibri"/>
            </a:endParaRPr>
          </a:p>
          <a:p>
            <a:pPr marL="566420" lvl="2">
              <a:buFont typeface="Arial" panose="020B0604020202020204" pitchFamily="34" charset="0"/>
              <a:buChar char="•"/>
            </a:pP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725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68674"/>
            <a:ext cx="10058400" cy="1450757"/>
          </a:xfrm>
        </p:spPr>
        <p:txBody>
          <a:bodyPr anchor="b">
            <a:normAutofit/>
          </a:bodyPr>
          <a:lstStyle/>
          <a:p>
            <a:r>
              <a:rPr lang="en-US" sz="2400" dirty="0"/>
              <a:t>Citing in-text: One author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4547" y="1561773"/>
            <a:ext cx="10481161" cy="41940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1400" b="1" dirty="0"/>
              <a:t>Narrative citation:</a:t>
            </a:r>
          </a:p>
          <a:p>
            <a:pPr marL="0" indent="0">
              <a:buNone/>
            </a:pPr>
            <a:r>
              <a:rPr lang="en-US" sz="1400" dirty="0"/>
              <a:t>The following is an example of citing one author and using the author’s name in the sentence (include the page number if available):</a:t>
            </a:r>
          </a:p>
          <a:p>
            <a:pPr marL="0" indent="0">
              <a:buNone/>
            </a:pPr>
            <a:r>
              <a:rPr lang="en-US" sz="1400" dirty="0"/>
              <a:t>          According to </a:t>
            </a:r>
            <a:r>
              <a:rPr lang="en-US" sz="1400" dirty="0" err="1"/>
              <a:t>Sannert</a:t>
            </a:r>
            <a:r>
              <a:rPr lang="en-US" sz="1400" dirty="0"/>
              <a:t> (2017),  local government involvement is crucial in order to improve access to healthy foods (p. 2).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b="1" dirty="0"/>
              <a:t>Parenthetical citation:</a:t>
            </a:r>
          </a:p>
          <a:p>
            <a:pPr marL="0" indent="0">
              <a:buNone/>
            </a:pPr>
            <a:r>
              <a:rPr lang="en-US" sz="1400" dirty="0"/>
              <a:t>The following is an example citing one author at the end of the sentence:</a:t>
            </a:r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r>
              <a:rPr lang="en-US" sz="1400" dirty="0"/>
              <a:t>The author emphasized that local government involvement is crucial in order to improve access to healthy foods (</a:t>
            </a:r>
            <a:r>
              <a:rPr lang="en-US" sz="1400" dirty="0" err="1"/>
              <a:t>Sannert</a:t>
            </a:r>
            <a:r>
              <a:rPr lang="en-US" sz="1400" dirty="0"/>
              <a:t>, 2017, p. 2).</a:t>
            </a:r>
            <a:endParaRPr lang="en-US" sz="1400" i="1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>
              <a:buNone/>
            </a:pPr>
            <a:r>
              <a:rPr lang="en-US" sz="1400" b="1" dirty="0"/>
              <a:t>Note:  </a:t>
            </a:r>
            <a:r>
              <a:rPr lang="en-US" sz="1400" dirty="0"/>
              <a:t>Cite with either a narrative citation or parenthetical citation, but not both.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u="sng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66928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472" y="236481"/>
            <a:ext cx="10058400" cy="1450757"/>
          </a:xfrm>
        </p:spPr>
        <p:txBody>
          <a:bodyPr>
            <a:normAutofit/>
          </a:bodyPr>
          <a:lstStyle/>
          <a:p>
            <a:r>
              <a:rPr lang="en-US" sz="2400" dirty="0"/>
              <a:t>Citing in-text: Two authors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9472" y="1687238"/>
            <a:ext cx="10058400" cy="38074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i="1" dirty="0"/>
          </a:p>
          <a:p>
            <a:pPr>
              <a:lnSpc>
                <a:spcPct val="110000"/>
              </a:lnSpc>
            </a:pPr>
            <a:r>
              <a:rPr lang="en-US" sz="1400" dirty="0"/>
              <a:t>Name both authors in the narrative phrase or in the parenthetical citation.</a:t>
            </a:r>
          </a:p>
          <a:p>
            <a:pPr>
              <a:lnSpc>
                <a:spcPct val="110000"/>
              </a:lnSpc>
            </a:pPr>
            <a:r>
              <a:rPr lang="en-US" sz="1400" dirty="0"/>
              <a:t>Use the word "</a:t>
            </a:r>
            <a:r>
              <a:rPr lang="en-US" sz="1400" b="1" dirty="0"/>
              <a:t>and</a:t>
            </a:r>
            <a:r>
              <a:rPr lang="en-US" sz="1400" dirty="0"/>
              <a:t>" between the authors' names within the sentence, and use the ampersand (</a:t>
            </a:r>
            <a:r>
              <a:rPr lang="en-US" sz="1400" b="1" dirty="0"/>
              <a:t>&amp;</a:t>
            </a:r>
            <a:r>
              <a:rPr lang="en-US" sz="1400" dirty="0"/>
              <a:t>) in the parentheses at the end of the sentence. </a:t>
            </a:r>
          </a:p>
          <a:p>
            <a:pPr>
              <a:lnSpc>
                <a:spcPct val="110000"/>
              </a:lnSpc>
            </a:pPr>
            <a:endParaRPr lang="en-US" sz="1400" dirty="0"/>
          </a:p>
          <a:p>
            <a:pPr>
              <a:lnSpc>
                <a:spcPct val="110000"/>
              </a:lnSpc>
            </a:pPr>
            <a:r>
              <a:rPr lang="en-US" sz="1400" dirty="0"/>
              <a:t>Carey and Ulrich (2020) demonstrated the importance of valuing safety in organizational culture.</a:t>
            </a:r>
          </a:p>
          <a:p>
            <a:pPr algn="ctr">
              <a:lnSpc>
                <a:spcPct val="110000"/>
              </a:lnSpc>
            </a:pPr>
            <a:r>
              <a:rPr lang="en-US" sz="1400" dirty="0"/>
              <a:t>- or -</a:t>
            </a:r>
          </a:p>
          <a:p>
            <a:pPr>
              <a:lnSpc>
                <a:spcPct val="110000"/>
              </a:lnSpc>
            </a:pPr>
            <a:r>
              <a:rPr lang="en-US" sz="1400" dirty="0"/>
              <a:t>The authors discussed the importance of valuing safety in organizational culture (Carey &amp; Ulrich, 2020).</a:t>
            </a:r>
          </a:p>
          <a:p>
            <a:pPr>
              <a:lnSpc>
                <a:spcPct val="110000"/>
              </a:lnSpc>
            </a:pPr>
            <a:endParaRPr lang="en-US" sz="1800" dirty="0"/>
          </a:p>
          <a:p>
            <a:pPr marL="0" indent="0">
              <a:lnSpc>
                <a:spcPct val="120000"/>
              </a:lnSpc>
              <a:buNone/>
              <a:tabLst>
                <a:tab pos="457200" algn="l"/>
                <a:tab pos="640080" algn="l"/>
              </a:tabLst>
            </a:pPr>
            <a:endParaRPr lang="en-US" sz="1800" dirty="0"/>
          </a:p>
          <a:p>
            <a:pPr marL="0" indent="0">
              <a:lnSpc>
                <a:spcPct val="110000"/>
              </a:lnSpc>
              <a:buNone/>
            </a:pPr>
            <a:endParaRPr lang="en-US" sz="13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633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45336"/>
            <a:ext cx="10058400" cy="1450757"/>
          </a:xfrm>
        </p:spPr>
        <p:txBody>
          <a:bodyPr>
            <a:normAutofit/>
          </a:bodyPr>
          <a:lstStyle/>
          <a:p>
            <a:r>
              <a:rPr lang="en-US" sz="2400" dirty="0"/>
              <a:t>Citing in-text: Three or more authors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342" y="1805049"/>
            <a:ext cx="10409910" cy="43938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400" dirty="0"/>
              <a:t>List only the first author named in the journal followed by et al. in every in-text citation, including the first.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	Narrative citation: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Ciesinski</a:t>
            </a:r>
            <a:r>
              <a:rPr lang="en-US" sz="1400" dirty="0"/>
              <a:t> et al. (2024) discussed ….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	Parenthetical citation:</a:t>
            </a:r>
          </a:p>
          <a:p>
            <a:pPr marL="0" indent="0">
              <a:buNone/>
            </a:pPr>
            <a:r>
              <a:rPr lang="en-US" sz="1400" dirty="0"/>
              <a:t>	… (</a:t>
            </a:r>
            <a:r>
              <a:rPr lang="en-US" sz="1400" dirty="0" err="1"/>
              <a:t>Ciesinski</a:t>
            </a:r>
            <a:r>
              <a:rPr lang="en-US" sz="1400" dirty="0"/>
              <a:t> et al., 2024).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dirty="0"/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201168" lvl="1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20116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853850"/>
      </p:ext>
    </p:extLst>
  </p:cSld>
  <p:clrMapOvr>
    <a:masterClrMapping/>
  </p:clrMapOvr>
</p:sld>
</file>

<file path=ppt/theme/theme1.xml><?xml version="1.0" encoding="utf-8"?>
<a:theme xmlns:a="http://schemas.openxmlformats.org/drawingml/2006/main" name="1_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2528</TotalTime>
  <Words>1660</Words>
  <Application>Microsoft Office PowerPoint</Application>
  <PresentationFormat>Widescreen</PresentationFormat>
  <Paragraphs>184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Body</vt:lpstr>
      <vt:lpstr>Calibri Light</vt:lpstr>
      <vt:lpstr>Times New Roman</vt:lpstr>
      <vt:lpstr>Whitney</vt:lpstr>
      <vt:lpstr>1_Retrospect</vt:lpstr>
      <vt:lpstr>Retrospect</vt:lpstr>
      <vt:lpstr>Farmingdale State College Writing Center</vt:lpstr>
      <vt:lpstr>Sample APA cover page  Font:  Times New Roman 12   Title page is numbered page 1 (page numbers are placed in a header at the top right of the page) Title of paper is in bold</vt:lpstr>
      <vt:lpstr>Sample of the first page of the paper (following the cover page)</vt:lpstr>
      <vt:lpstr>PowerPoint Presentation</vt:lpstr>
      <vt:lpstr>Cite quotations, paraphrases, and statistics</vt:lpstr>
      <vt:lpstr>How to paraphrase </vt:lpstr>
      <vt:lpstr>Citing in-text: One author</vt:lpstr>
      <vt:lpstr>Citing in-text: Two authors</vt:lpstr>
      <vt:lpstr>Citing in-text: Three or more authors</vt:lpstr>
      <vt:lpstr>Citing indirect sources</vt:lpstr>
      <vt:lpstr>Reference page: Instructions</vt:lpstr>
      <vt:lpstr>Sample references listing</vt:lpstr>
      <vt:lpstr>APA in-text citations and references: Webpage </vt:lpstr>
      <vt:lpstr>APA in-text citations and references: Webpage (continued)</vt:lpstr>
      <vt:lpstr>Volume, issue, pages format for journal articles</vt:lpstr>
      <vt:lpstr>APA references:  Article title format for journal articles</vt:lpstr>
      <vt:lpstr>Additional resources:</vt:lpstr>
      <vt:lpstr>APA’s AI statement</vt:lpstr>
    </vt:vector>
  </TitlesOfParts>
  <Company>FSC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Center</dc:title>
  <dc:creator>Student</dc:creator>
  <cp:lastModifiedBy>student</cp:lastModifiedBy>
  <cp:revision>258</cp:revision>
  <cp:lastPrinted>2019-10-14T13:20:39Z</cp:lastPrinted>
  <dcterms:created xsi:type="dcterms:W3CDTF">2016-09-16T11:29:17Z</dcterms:created>
  <dcterms:modified xsi:type="dcterms:W3CDTF">2024-04-23T18:29:56Z</dcterms:modified>
</cp:coreProperties>
</file>