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13398500" cy="20104100"/>
  <p:defaultTextStyle>
    <a:defPPr>
      <a:defRPr lang="en-US"/>
    </a:defPPr>
    <a:lvl1pPr marL="0" algn="l" defTabSz="2096353" rtl="0" eaLnBrk="1" latinLnBrk="0" hangingPunct="1">
      <a:defRPr sz="4127" kern="1200">
        <a:solidFill>
          <a:schemeClr val="tx1"/>
        </a:solidFill>
        <a:latin typeface="+mn-lt"/>
        <a:ea typeface="+mn-ea"/>
        <a:cs typeface="+mn-cs"/>
      </a:defRPr>
    </a:lvl1pPr>
    <a:lvl2pPr marL="1048177" algn="l" defTabSz="2096353" rtl="0" eaLnBrk="1" latinLnBrk="0" hangingPunct="1">
      <a:defRPr sz="4127" kern="1200">
        <a:solidFill>
          <a:schemeClr val="tx1"/>
        </a:solidFill>
        <a:latin typeface="+mn-lt"/>
        <a:ea typeface="+mn-ea"/>
        <a:cs typeface="+mn-cs"/>
      </a:defRPr>
    </a:lvl2pPr>
    <a:lvl3pPr marL="2096353" algn="l" defTabSz="2096353" rtl="0" eaLnBrk="1" latinLnBrk="0" hangingPunct="1">
      <a:defRPr sz="4127" kern="1200">
        <a:solidFill>
          <a:schemeClr val="tx1"/>
        </a:solidFill>
        <a:latin typeface="+mn-lt"/>
        <a:ea typeface="+mn-ea"/>
        <a:cs typeface="+mn-cs"/>
      </a:defRPr>
    </a:lvl3pPr>
    <a:lvl4pPr marL="3144530" algn="l" defTabSz="2096353" rtl="0" eaLnBrk="1" latinLnBrk="0" hangingPunct="1">
      <a:defRPr sz="4127" kern="1200">
        <a:solidFill>
          <a:schemeClr val="tx1"/>
        </a:solidFill>
        <a:latin typeface="+mn-lt"/>
        <a:ea typeface="+mn-ea"/>
        <a:cs typeface="+mn-cs"/>
      </a:defRPr>
    </a:lvl4pPr>
    <a:lvl5pPr marL="4192707" algn="l" defTabSz="2096353" rtl="0" eaLnBrk="1" latinLnBrk="0" hangingPunct="1">
      <a:defRPr sz="4127" kern="1200">
        <a:solidFill>
          <a:schemeClr val="tx1"/>
        </a:solidFill>
        <a:latin typeface="+mn-lt"/>
        <a:ea typeface="+mn-ea"/>
        <a:cs typeface="+mn-cs"/>
      </a:defRPr>
    </a:lvl5pPr>
    <a:lvl6pPr marL="5240884" algn="l" defTabSz="2096353" rtl="0" eaLnBrk="1" latinLnBrk="0" hangingPunct="1">
      <a:defRPr sz="4127" kern="1200">
        <a:solidFill>
          <a:schemeClr val="tx1"/>
        </a:solidFill>
        <a:latin typeface="+mn-lt"/>
        <a:ea typeface="+mn-ea"/>
        <a:cs typeface="+mn-cs"/>
      </a:defRPr>
    </a:lvl6pPr>
    <a:lvl7pPr marL="6289060" algn="l" defTabSz="2096353" rtl="0" eaLnBrk="1" latinLnBrk="0" hangingPunct="1">
      <a:defRPr sz="4127" kern="1200">
        <a:solidFill>
          <a:schemeClr val="tx1"/>
        </a:solidFill>
        <a:latin typeface="+mn-lt"/>
        <a:ea typeface="+mn-ea"/>
        <a:cs typeface="+mn-cs"/>
      </a:defRPr>
    </a:lvl7pPr>
    <a:lvl8pPr marL="7337237" algn="l" defTabSz="2096353" rtl="0" eaLnBrk="1" latinLnBrk="0" hangingPunct="1">
      <a:defRPr sz="4127" kern="1200">
        <a:solidFill>
          <a:schemeClr val="tx1"/>
        </a:solidFill>
        <a:latin typeface="+mn-lt"/>
        <a:ea typeface="+mn-ea"/>
        <a:cs typeface="+mn-cs"/>
      </a:defRPr>
    </a:lvl8pPr>
    <a:lvl9pPr marL="8385414" algn="l" defTabSz="2096353" rtl="0" eaLnBrk="1" latinLnBrk="0" hangingPunct="1">
      <a:defRPr sz="412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16" userDrawn="1">
          <p15:clr>
            <a:srgbClr val="A4A3A4"/>
          </p15:clr>
        </p15:guide>
        <p15:guide id="2" pos="70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" d="100"/>
          <a:sy n="10" d="100"/>
        </p:scale>
        <p:origin x="2443" y="706"/>
      </p:cViewPr>
      <p:guideLst>
        <p:guide orient="horz" pos="4716"/>
        <p:guide pos="70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559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96353" rtl="0" eaLnBrk="1" latinLnBrk="0" hangingPunct="1">
      <a:defRPr sz="2751" kern="1200">
        <a:solidFill>
          <a:schemeClr val="tx1"/>
        </a:solidFill>
        <a:latin typeface="+mn-lt"/>
        <a:ea typeface="+mn-ea"/>
        <a:cs typeface="+mn-cs"/>
      </a:defRPr>
    </a:lvl1pPr>
    <a:lvl2pPr marL="1048177" algn="l" defTabSz="2096353" rtl="0" eaLnBrk="1" latinLnBrk="0" hangingPunct="1">
      <a:defRPr sz="2751" kern="1200">
        <a:solidFill>
          <a:schemeClr val="tx1"/>
        </a:solidFill>
        <a:latin typeface="+mn-lt"/>
        <a:ea typeface="+mn-ea"/>
        <a:cs typeface="+mn-cs"/>
      </a:defRPr>
    </a:lvl2pPr>
    <a:lvl3pPr marL="2096353" algn="l" defTabSz="2096353" rtl="0" eaLnBrk="1" latinLnBrk="0" hangingPunct="1">
      <a:defRPr sz="2751" kern="1200">
        <a:solidFill>
          <a:schemeClr val="tx1"/>
        </a:solidFill>
        <a:latin typeface="+mn-lt"/>
        <a:ea typeface="+mn-ea"/>
        <a:cs typeface="+mn-cs"/>
      </a:defRPr>
    </a:lvl3pPr>
    <a:lvl4pPr marL="3144530" algn="l" defTabSz="2096353" rtl="0" eaLnBrk="1" latinLnBrk="0" hangingPunct="1">
      <a:defRPr sz="2751" kern="1200">
        <a:solidFill>
          <a:schemeClr val="tx1"/>
        </a:solidFill>
        <a:latin typeface="+mn-lt"/>
        <a:ea typeface="+mn-ea"/>
        <a:cs typeface="+mn-cs"/>
      </a:defRPr>
    </a:lvl4pPr>
    <a:lvl5pPr marL="4192707" algn="l" defTabSz="2096353" rtl="0" eaLnBrk="1" latinLnBrk="0" hangingPunct="1">
      <a:defRPr sz="2751" kern="1200">
        <a:solidFill>
          <a:schemeClr val="tx1"/>
        </a:solidFill>
        <a:latin typeface="+mn-lt"/>
        <a:ea typeface="+mn-ea"/>
        <a:cs typeface="+mn-cs"/>
      </a:defRPr>
    </a:lvl5pPr>
    <a:lvl6pPr marL="5240884" algn="l" defTabSz="2096353" rtl="0" eaLnBrk="1" latinLnBrk="0" hangingPunct="1">
      <a:defRPr sz="2751" kern="1200">
        <a:solidFill>
          <a:schemeClr val="tx1"/>
        </a:solidFill>
        <a:latin typeface="+mn-lt"/>
        <a:ea typeface="+mn-ea"/>
        <a:cs typeface="+mn-cs"/>
      </a:defRPr>
    </a:lvl6pPr>
    <a:lvl7pPr marL="6289060" algn="l" defTabSz="2096353" rtl="0" eaLnBrk="1" latinLnBrk="0" hangingPunct="1">
      <a:defRPr sz="2751" kern="1200">
        <a:solidFill>
          <a:schemeClr val="tx1"/>
        </a:solidFill>
        <a:latin typeface="+mn-lt"/>
        <a:ea typeface="+mn-ea"/>
        <a:cs typeface="+mn-cs"/>
      </a:defRPr>
    </a:lvl7pPr>
    <a:lvl8pPr marL="7337237" algn="l" defTabSz="2096353" rtl="0" eaLnBrk="1" latinLnBrk="0" hangingPunct="1">
      <a:defRPr sz="2751" kern="1200">
        <a:solidFill>
          <a:schemeClr val="tx1"/>
        </a:solidFill>
        <a:latin typeface="+mn-lt"/>
        <a:ea typeface="+mn-ea"/>
        <a:cs typeface="+mn-cs"/>
      </a:defRPr>
    </a:lvl8pPr>
    <a:lvl9pPr marL="8385414" algn="l" defTabSz="2096353" rtl="0" eaLnBrk="1" latinLnBrk="0" hangingPunct="1">
      <a:defRPr sz="275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93397" y="10204704"/>
            <a:ext cx="37325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586798" y="18434305"/>
            <a:ext cx="3073839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95600" y="7571232"/>
            <a:ext cx="1910171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2614680" y="7571232"/>
            <a:ext cx="1910171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95598" y="1316735"/>
            <a:ext cx="3952079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95598" y="7571232"/>
            <a:ext cx="3952079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4930082" y="30614113"/>
            <a:ext cx="14051837" cy="635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195600" y="30614113"/>
            <a:ext cx="10099759" cy="635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1616643" y="30614113"/>
            <a:ext cx="10099759" cy="635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48619">
        <a:defRPr>
          <a:latin typeface="+mn-lt"/>
          <a:ea typeface="+mn-ea"/>
          <a:cs typeface="+mn-cs"/>
        </a:defRPr>
      </a:lvl2pPr>
      <a:lvl3pPr marL="1497239">
        <a:defRPr>
          <a:latin typeface="+mn-lt"/>
          <a:ea typeface="+mn-ea"/>
          <a:cs typeface="+mn-cs"/>
        </a:defRPr>
      </a:lvl3pPr>
      <a:lvl4pPr marL="2245858">
        <a:defRPr>
          <a:latin typeface="+mn-lt"/>
          <a:ea typeface="+mn-ea"/>
          <a:cs typeface="+mn-cs"/>
        </a:defRPr>
      </a:lvl4pPr>
      <a:lvl5pPr marL="2994477">
        <a:defRPr>
          <a:latin typeface="+mn-lt"/>
          <a:ea typeface="+mn-ea"/>
          <a:cs typeface="+mn-cs"/>
        </a:defRPr>
      </a:lvl5pPr>
      <a:lvl6pPr marL="3743096">
        <a:defRPr>
          <a:latin typeface="+mn-lt"/>
          <a:ea typeface="+mn-ea"/>
          <a:cs typeface="+mn-cs"/>
        </a:defRPr>
      </a:lvl6pPr>
      <a:lvl7pPr marL="4491716">
        <a:defRPr>
          <a:latin typeface="+mn-lt"/>
          <a:ea typeface="+mn-ea"/>
          <a:cs typeface="+mn-cs"/>
        </a:defRPr>
      </a:lvl7pPr>
      <a:lvl8pPr marL="5240335">
        <a:defRPr>
          <a:latin typeface="+mn-lt"/>
          <a:ea typeface="+mn-ea"/>
          <a:cs typeface="+mn-cs"/>
        </a:defRPr>
      </a:lvl8pPr>
      <a:lvl9pPr marL="598895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48619">
        <a:defRPr>
          <a:latin typeface="+mn-lt"/>
          <a:ea typeface="+mn-ea"/>
          <a:cs typeface="+mn-cs"/>
        </a:defRPr>
      </a:lvl2pPr>
      <a:lvl3pPr marL="1497239">
        <a:defRPr>
          <a:latin typeface="+mn-lt"/>
          <a:ea typeface="+mn-ea"/>
          <a:cs typeface="+mn-cs"/>
        </a:defRPr>
      </a:lvl3pPr>
      <a:lvl4pPr marL="2245858">
        <a:defRPr>
          <a:latin typeface="+mn-lt"/>
          <a:ea typeface="+mn-ea"/>
          <a:cs typeface="+mn-cs"/>
        </a:defRPr>
      </a:lvl4pPr>
      <a:lvl5pPr marL="2994477">
        <a:defRPr>
          <a:latin typeface="+mn-lt"/>
          <a:ea typeface="+mn-ea"/>
          <a:cs typeface="+mn-cs"/>
        </a:defRPr>
      </a:lvl5pPr>
      <a:lvl6pPr marL="3743096">
        <a:defRPr>
          <a:latin typeface="+mn-lt"/>
          <a:ea typeface="+mn-ea"/>
          <a:cs typeface="+mn-cs"/>
        </a:defRPr>
      </a:lvl6pPr>
      <a:lvl7pPr marL="4491716">
        <a:defRPr>
          <a:latin typeface="+mn-lt"/>
          <a:ea typeface="+mn-ea"/>
          <a:cs typeface="+mn-cs"/>
        </a:defRPr>
      </a:lvl7pPr>
      <a:lvl8pPr marL="5240335">
        <a:defRPr>
          <a:latin typeface="+mn-lt"/>
          <a:ea typeface="+mn-ea"/>
          <a:cs typeface="+mn-cs"/>
        </a:defRPr>
      </a:lvl8pPr>
      <a:lvl9pPr marL="598895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66161" y="532046"/>
            <a:ext cx="16432167" cy="2606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648"/>
              </a:lnSpc>
            </a:pPr>
            <a:r>
              <a:rPr lang="en-US" sz="5977" dirty="0">
                <a:latin typeface="Arial Narrow"/>
                <a:cs typeface="Arial Narrow"/>
              </a:rPr>
              <a:t>Sample Poster Template</a:t>
            </a:r>
          </a:p>
          <a:p>
            <a:pPr algn="ctr">
              <a:lnSpc>
                <a:spcPts val="6648"/>
              </a:lnSpc>
            </a:pPr>
            <a:r>
              <a:rPr lang="en-US" sz="5977" dirty="0">
                <a:latin typeface="Arial Narrow"/>
                <a:cs typeface="Arial Narrow"/>
              </a:rPr>
              <a:t>This is </a:t>
            </a:r>
            <a:r>
              <a:rPr lang="en-US" sz="5977">
                <a:latin typeface="Arial Narrow"/>
                <a:cs typeface="Arial Narrow"/>
              </a:rPr>
              <a:t>your poster. </a:t>
            </a:r>
            <a:r>
              <a:rPr lang="en-US" sz="5977" dirty="0">
                <a:latin typeface="Arial Narrow"/>
                <a:cs typeface="Arial Narrow"/>
              </a:rPr>
              <a:t>Modify as you wish.</a:t>
            </a:r>
            <a:endParaRPr sz="5977" dirty="0">
              <a:latin typeface="Arial Narrow"/>
              <a:cs typeface="Arial Narrow"/>
            </a:endParaRPr>
          </a:p>
          <a:p>
            <a:pPr marL="2363349" algn="ctr">
              <a:spcBef>
                <a:spcPts val="2825"/>
              </a:spcBef>
            </a:pPr>
            <a:r>
              <a:rPr lang="en-US" sz="3602" b="1" spc="-16" dirty="0">
                <a:latin typeface="Arial Narrow"/>
                <a:cs typeface="Arial Narrow"/>
              </a:rPr>
              <a:t>Student Name(s)</a:t>
            </a:r>
            <a:endParaRPr sz="3602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73276" y="28770119"/>
            <a:ext cx="15237497" cy="12445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506" marR="6479716">
              <a:lnSpc>
                <a:spcPct val="101800"/>
              </a:lnSpc>
            </a:pPr>
            <a:r>
              <a:rPr lang="en-US" sz="1965" spc="8" dirty="0">
                <a:latin typeface="Arial"/>
                <a:cs typeface="Arial"/>
              </a:rPr>
              <a:t>Include references, websites, etc.</a:t>
            </a:r>
            <a:endParaRPr sz="1965" dirty="0">
              <a:latin typeface="Arial"/>
              <a:cs typeface="Arial"/>
            </a:endParaRPr>
          </a:p>
          <a:p>
            <a:pPr marL="20795">
              <a:lnSpc>
                <a:spcPts val="4249"/>
              </a:lnSpc>
              <a:spcBef>
                <a:spcPts val="524"/>
              </a:spcBef>
            </a:pPr>
            <a:r>
              <a:rPr sz="3684" b="1" dirty="0">
                <a:latin typeface="Arial Narrow"/>
                <a:cs typeface="Arial Narrow"/>
              </a:rPr>
              <a:t>AC</a:t>
            </a:r>
            <a:r>
              <a:rPr sz="3684" b="1" spc="-16" dirty="0">
                <a:latin typeface="Arial Narrow"/>
                <a:cs typeface="Arial Narrow"/>
              </a:rPr>
              <a:t>K</a:t>
            </a:r>
            <a:r>
              <a:rPr sz="3684" b="1" dirty="0">
                <a:latin typeface="Arial Narrow"/>
                <a:cs typeface="Arial Narrow"/>
              </a:rPr>
              <a:t>NOWL</a:t>
            </a:r>
            <a:r>
              <a:rPr sz="3684" b="1" spc="-16" dirty="0">
                <a:latin typeface="Arial Narrow"/>
                <a:cs typeface="Arial Narrow"/>
              </a:rPr>
              <a:t>E</a:t>
            </a:r>
            <a:r>
              <a:rPr sz="3684" b="1" dirty="0">
                <a:latin typeface="Arial Narrow"/>
                <a:cs typeface="Arial Narrow"/>
              </a:rPr>
              <a:t>DGEM</a:t>
            </a:r>
            <a:r>
              <a:rPr sz="3684" b="1" spc="-25" dirty="0">
                <a:latin typeface="Arial Narrow"/>
                <a:cs typeface="Arial Narrow"/>
              </a:rPr>
              <a:t>E</a:t>
            </a:r>
            <a:r>
              <a:rPr sz="3684" b="1" dirty="0">
                <a:latin typeface="Arial Narrow"/>
                <a:cs typeface="Arial Narrow"/>
              </a:rPr>
              <a:t>NTS</a:t>
            </a:r>
            <a:endParaRPr sz="3684" dirty="0">
              <a:latin typeface="Arial Narrow"/>
              <a:cs typeface="Arial Narrow"/>
            </a:endParaRPr>
          </a:p>
          <a:p>
            <a:pPr marL="20795">
              <a:lnSpc>
                <a:spcPts val="2579"/>
              </a:lnSpc>
            </a:pPr>
            <a:r>
              <a:rPr lang="en-US" sz="2292" b="1" dirty="0">
                <a:latin typeface="Arial Narrow"/>
                <a:cs typeface="Arial Narrow"/>
              </a:rPr>
              <a:t>Recognize anyone who assisted with your project and/or the presentation of this poster</a:t>
            </a:r>
            <a:endParaRPr sz="2292" dirty="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034665" y="8839200"/>
            <a:ext cx="11125296" cy="718210"/>
          </a:xfrm>
          <a:prstGeom prst="rect">
            <a:avLst/>
          </a:prstGeom>
          <a:solidFill>
            <a:srgbClr val="C4122F"/>
          </a:solidFill>
        </p:spPr>
        <p:txBody>
          <a:bodyPr vert="horz" wrap="square" lIns="0" tIns="0" rIns="0" bIns="0" rtlCol="0">
            <a:spAutoFit/>
          </a:bodyPr>
          <a:lstStyle/>
          <a:p>
            <a:pPr marL="2857230"/>
            <a:r>
              <a:rPr sz="4667" b="1" dirty="0">
                <a:solidFill>
                  <a:srgbClr val="FFFFFF"/>
                </a:solidFill>
                <a:latin typeface="Arial Narrow"/>
                <a:cs typeface="Arial Narrow"/>
              </a:rPr>
              <a:t>Pro</a:t>
            </a:r>
            <a:r>
              <a:rPr sz="4667" b="1" spc="-16" dirty="0">
                <a:solidFill>
                  <a:srgbClr val="FFFFFF"/>
                </a:solidFill>
                <a:latin typeface="Arial Narrow"/>
                <a:cs typeface="Arial Narrow"/>
              </a:rPr>
              <a:t>j</a:t>
            </a:r>
            <a:r>
              <a:rPr sz="4667" b="1" spc="-8" dirty="0">
                <a:solidFill>
                  <a:srgbClr val="FFFFFF"/>
                </a:solidFill>
                <a:latin typeface="Arial Narrow"/>
                <a:cs typeface="Arial Narrow"/>
              </a:rPr>
              <a:t>ec</a:t>
            </a:r>
            <a:r>
              <a:rPr sz="4667" b="1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4667" b="1" spc="8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667" b="1" dirty="0">
                <a:solidFill>
                  <a:srgbClr val="FFFFFF"/>
                </a:solidFill>
                <a:latin typeface="Arial Narrow"/>
                <a:cs typeface="Arial Narrow"/>
              </a:rPr>
              <a:t>Implementation</a:t>
            </a:r>
            <a:endParaRPr sz="4667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07785" y="8839200"/>
            <a:ext cx="8903356" cy="718210"/>
          </a:xfrm>
          <a:prstGeom prst="rect">
            <a:avLst/>
          </a:prstGeom>
          <a:solidFill>
            <a:srgbClr val="C4122F"/>
          </a:solidFill>
        </p:spPr>
        <p:txBody>
          <a:bodyPr vert="horz" wrap="square" lIns="0" tIns="0" rIns="0" bIns="0" rtlCol="0">
            <a:spAutoFit/>
          </a:bodyPr>
          <a:lstStyle/>
          <a:p>
            <a:pPr marL="2330078"/>
            <a:r>
              <a:rPr sz="4667" b="1" spc="-8" dirty="0">
                <a:solidFill>
                  <a:srgbClr val="FFFFFF"/>
                </a:solidFill>
                <a:latin typeface="Arial Narrow"/>
                <a:cs typeface="Arial Narrow"/>
              </a:rPr>
              <a:t>Issu</a:t>
            </a:r>
            <a:r>
              <a:rPr sz="4667" b="1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4667" b="1" spc="-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667" b="1" dirty="0">
                <a:solidFill>
                  <a:srgbClr val="FFFFFF"/>
                </a:solidFill>
                <a:latin typeface="Arial Narrow"/>
                <a:cs typeface="Arial Narrow"/>
              </a:rPr>
              <a:t>Background</a:t>
            </a:r>
            <a:endParaRPr sz="4667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738264" y="19283172"/>
            <a:ext cx="8873204" cy="682073"/>
          </a:xfrm>
          <a:custGeom>
            <a:avLst/>
            <a:gdLst/>
            <a:ahLst/>
            <a:cxnLst/>
            <a:rect l="l" t="t" r="r" b="b"/>
            <a:pathLst>
              <a:path w="5419090" h="416559">
                <a:moveTo>
                  <a:pt x="0" y="416043"/>
                </a:moveTo>
                <a:lnTo>
                  <a:pt x="5418799" y="416043"/>
                </a:lnTo>
                <a:lnTo>
                  <a:pt x="5418799" y="0"/>
                </a:lnTo>
                <a:lnTo>
                  <a:pt x="0" y="0"/>
                </a:lnTo>
                <a:lnTo>
                  <a:pt x="0" y="416043"/>
                </a:lnTo>
                <a:close/>
              </a:path>
            </a:pathLst>
          </a:custGeom>
          <a:solidFill>
            <a:srgbClr val="C4122F"/>
          </a:solidFill>
        </p:spPr>
        <p:txBody>
          <a:bodyPr wrap="square" lIns="0" tIns="0" rIns="0" bIns="0" rtlCol="0"/>
          <a:lstStyle/>
          <a:p>
            <a:endParaRPr sz="6758"/>
          </a:p>
        </p:txBody>
      </p:sp>
      <p:sp>
        <p:nvSpPr>
          <p:cNvPr id="7" name="object 7"/>
          <p:cNvSpPr txBox="1"/>
          <p:nvPr/>
        </p:nvSpPr>
        <p:spPr>
          <a:xfrm>
            <a:off x="12905303" y="19286093"/>
            <a:ext cx="6541050" cy="718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795"/>
            <a:r>
              <a:rPr sz="4667" b="1" dirty="0">
                <a:solidFill>
                  <a:srgbClr val="FFFFFF"/>
                </a:solidFill>
                <a:latin typeface="Arial Narrow"/>
                <a:cs typeface="Arial Narrow"/>
              </a:rPr>
              <a:t>Assessm</a:t>
            </a:r>
            <a:r>
              <a:rPr sz="4667" b="1" spc="-25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4667" b="1" dirty="0">
                <a:solidFill>
                  <a:srgbClr val="FFFFFF"/>
                </a:solidFill>
                <a:latin typeface="Arial Narrow"/>
                <a:cs typeface="Arial Narrow"/>
              </a:rPr>
              <a:t>nt</a:t>
            </a:r>
            <a:r>
              <a:rPr sz="4667" b="1" spc="-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667" b="1" spc="-8" dirty="0">
                <a:solidFill>
                  <a:srgbClr val="FFFFFF"/>
                </a:solidFill>
                <a:latin typeface="Arial Narrow"/>
                <a:cs typeface="Arial Narrow"/>
              </a:rPr>
              <a:t>an</a:t>
            </a:r>
            <a:r>
              <a:rPr sz="4667" b="1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4667" b="1" spc="8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667" b="1" spc="-16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4667" b="1" spc="-8" dirty="0">
                <a:solidFill>
                  <a:srgbClr val="FFFFFF"/>
                </a:solidFill>
                <a:latin typeface="Arial Narrow"/>
                <a:cs typeface="Arial Narrow"/>
              </a:rPr>
              <a:t>valuation</a:t>
            </a:r>
            <a:endParaRPr sz="4667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043809" y="22254971"/>
            <a:ext cx="11221993" cy="718210"/>
          </a:xfrm>
          <a:prstGeom prst="rect">
            <a:avLst/>
          </a:prstGeom>
          <a:solidFill>
            <a:srgbClr val="C4122F"/>
          </a:solidFill>
        </p:spPr>
        <p:txBody>
          <a:bodyPr vert="horz" wrap="square" lIns="0" tIns="0" rIns="0" bIns="0" rtlCol="0">
            <a:spAutoFit/>
          </a:bodyPr>
          <a:lstStyle/>
          <a:p>
            <a:pPr marL="492841" algn="ctr"/>
            <a:r>
              <a:rPr sz="4667" b="1" dirty="0">
                <a:solidFill>
                  <a:srgbClr val="FFFFFF"/>
                </a:solidFill>
                <a:latin typeface="Arial Narrow"/>
                <a:cs typeface="Arial Narrow"/>
              </a:rPr>
              <a:t>Reflection</a:t>
            </a:r>
            <a:endParaRPr sz="4667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844315" y="4811625"/>
            <a:ext cx="6400684" cy="680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795" marR="8318" algn="just"/>
            <a:r>
              <a:rPr lang="en-US" sz="2210" spc="-16" dirty="0">
                <a:latin typeface="Arial"/>
                <a:cs typeface="Arial"/>
              </a:rPr>
              <a:t>Describe collaboration with your community Partners here</a:t>
            </a:r>
            <a:endParaRPr sz="221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799226" y="27969971"/>
            <a:ext cx="20590116" cy="718210"/>
          </a:xfrm>
          <a:prstGeom prst="rect">
            <a:avLst/>
          </a:prstGeom>
          <a:solidFill>
            <a:srgbClr val="C4122F"/>
          </a:solidFill>
        </p:spPr>
        <p:txBody>
          <a:bodyPr vert="horz" wrap="square" lIns="0" tIns="0" rIns="0" bIns="0" rtlCol="0">
            <a:spAutoFit/>
          </a:bodyPr>
          <a:lstStyle/>
          <a:p>
            <a:pPr marL="5199" algn="ctr"/>
            <a:r>
              <a:rPr sz="4667" b="1" dirty="0">
                <a:solidFill>
                  <a:srgbClr val="FFFFFF"/>
                </a:solidFill>
                <a:latin typeface="Arial Narrow"/>
                <a:cs typeface="Arial Narrow"/>
              </a:rPr>
              <a:t>References</a:t>
            </a:r>
            <a:endParaRPr sz="4667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089181" y="23031046"/>
            <a:ext cx="11087865" cy="3400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795" marR="8318" algn="just"/>
            <a:r>
              <a:rPr lang="en-US" sz="2210" spc="-16" dirty="0">
                <a:latin typeface="Arial"/>
                <a:cs typeface="Arial"/>
              </a:rPr>
              <a:t>Provide a reflection</a:t>
            </a:r>
            <a:endParaRPr sz="221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089181" y="25713285"/>
            <a:ext cx="11088905" cy="3400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795" marR="8318" algn="just"/>
            <a:r>
              <a:rPr sz="2210" spc="-8" dirty="0">
                <a:latin typeface="Arial"/>
                <a:cs typeface="Arial"/>
              </a:rPr>
              <a:t>.</a:t>
            </a:r>
            <a:endParaRPr sz="221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040037" y="4815054"/>
            <a:ext cx="6235365" cy="3400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7245" marR="802686" indent="-456450">
              <a:buFont typeface="Arial"/>
              <a:buChar char="•"/>
              <a:tabLst>
                <a:tab pos="478285" algn="l"/>
              </a:tabLst>
            </a:pPr>
            <a:r>
              <a:rPr lang="en-US" sz="2210" spc="-16" dirty="0">
                <a:latin typeface="Arial"/>
                <a:cs typeface="Arial"/>
              </a:rPr>
              <a:t>Describe impact/outcomes here</a:t>
            </a:r>
            <a:r>
              <a:rPr sz="2210" spc="-8" dirty="0">
                <a:latin typeface="Arial"/>
                <a:cs typeface="Arial"/>
              </a:rPr>
              <a:t>.</a:t>
            </a:r>
            <a:endParaRPr sz="221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804948" y="20071817"/>
            <a:ext cx="6103317" cy="680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795" marR="9358" algn="just"/>
            <a:r>
              <a:rPr lang="en-US" sz="2210" spc="-16" dirty="0">
                <a:latin typeface="Arial"/>
                <a:cs typeface="Arial"/>
              </a:rPr>
              <a:t>Describe how success will be decided for your project</a:t>
            </a:r>
            <a:endParaRPr sz="221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804949" y="25235130"/>
            <a:ext cx="6102277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358" algn="r">
              <a:lnSpc>
                <a:spcPts val="2643"/>
              </a:lnSpc>
            </a:pPr>
            <a:r>
              <a:rPr sz="2210" spc="-16" dirty="0">
                <a:latin typeface="Arial"/>
                <a:cs typeface="Arial"/>
              </a:rPr>
              <a:t>an</a:t>
            </a:r>
            <a:endParaRPr sz="221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066162" y="4886073"/>
            <a:ext cx="6409736" cy="3400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795" marR="8318" algn="just"/>
            <a:r>
              <a:rPr lang="en-US" sz="2210" spc="-16" dirty="0">
                <a:latin typeface="Arial"/>
                <a:cs typeface="Arial"/>
              </a:rPr>
              <a:t>Place Abstract Here</a:t>
            </a:r>
            <a:endParaRPr sz="221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829706" y="3429000"/>
            <a:ext cx="6690774" cy="718210"/>
          </a:xfrm>
          <a:prstGeom prst="rect">
            <a:avLst/>
          </a:prstGeom>
          <a:solidFill>
            <a:srgbClr val="C4122F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667" b="1" dirty="0">
                <a:solidFill>
                  <a:srgbClr val="FFFFFF"/>
                </a:solidFill>
                <a:latin typeface="Arial Narrow"/>
                <a:cs typeface="Arial Narrow"/>
              </a:rPr>
              <a:t>Abstract</a:t>
            </a:r>
            <a:endParaRPr sz="4667">
              <a:latin typeface="Arial Narrow"/>
              <a:cs typeface="Arial Narro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864221" y="3429000"/>
            <a:ext cx="6359095" cy="1231106"/>
          </a:xfrm>
          <a:prstGeom prst="rect">
            <a:avLst/>
          </a:prstGeom>
          <a:solidFill>
            <a:srgbClr val="C4122F"/>
          </a:solidFill>
        </p:spPr>
        <p:txBody>
          <a:bodyPr vert="horz" wrap="square" lIns="0" tIns="0" rIns="0" bIns="0" rtlCol="0">
            <a:spAutoFit/>
          </a:bodyPr>
          <a:lstStyle/>
          <a:p>
            <a:pPr marL="771494" marR="757977" indent="272414">
              <a:lnSpc>
                <a:spcPts val="4798"/>
              </a:lnSpc>
            </a:pPr>
            <a:r>
              <a:rPr sz="4667" b="1" dirty="0">
                <a:solidFill>
                  <a:srgbClr val="FFFFFF"/>
                </a:solidFill>
                <a:latin typeface="Arial Narrow"/>
                <a:cs typeface="Arial Narrow"/>
              </a:rPr>
              <a:t>Col</a:t>
            </a:r>
            <a:r>
              <a:rPr sz="4667" b="1" spc="-16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4667" b="1" spc="-8" dirty="0">
                <a:solidFill>
                  <a:srgbClr val="FFFFFF"/>
                </a:solidFill>
                <a:latin typeface="Arial Narrow"/>
                <a:cs typeface="Arial Narrow"/>
              </a:rPr>
              <a:t>aboratio</a:t>
            </a:r>
            <a:r>
              <a:rPr sz="4667" b="1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4667" b="1" spc="-8" dirty="0">
                <a:solidFill>
                  <a:srgbClr val="FFFFFF"/>
                </a:solidFill>
                <a:latin typeface="Arial Narrow"/>
                <a:cs typeface="Arial Narrow"/>
              </a:rPr>
              <a:t> with </a:t>
            </a:r>
            <a:r>
              <a:rPr sz="4667" b="1" dirty="0">
                <a:solidFill>
                  <a:srgbClr val="FFFFFF"/>
                </a:solidFill>
                <a:latin typeface="Arial Narrow"/>
                <a:cs typeface="Arial Narrow"/>
              </a:rPr>
              <a:t>Community</a:t>
            </a:r>
            <a:r>
              <a:rPr sz="4667" b="1" spc="-33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667" b="1" dirty="0">
                <a:solidFill>
                  <a:srgbClr val="FFFFFF"/>
                </a:solidFill>
                <a:latin typeface="Arial Narrow"/>
                <a:cs typeface="Arial Narrow"/>
              </a:rPr>
              <a:t>Partners</a:t>
            </a:r>
            <a:endParaRPr sz="4667" dirty="0">
              <a:latin typeface="Arial Narrow"/>
              <a:cs typeface="Arial Narro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5118891" y="9679279"/>
            <a:ext cx="6999579" cy="680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795" marR="8318" algn="just"/>
            <a:r>
              <a:rPr lang="en-US" sz="2210" spc="-16" dirty="0">
                <a:latin typeface="Arial"/>
                <a:cs typeface="Arial"/>
              </a:rPr>
              <a:t>Describe your project –”Engagement in purposeful projects: from awareness to action”</a:t>
            </a:r>
            <a:endParaRPr sz="221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118892" y="16720542"/>
            <a:ext cx="6998539" cy="3400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795" marR="8318" algn="just"/>
            <a:r>
              <a:rPr lang="en-US" sz="2210" spc="-16" dirty="0">
                <a:latin typeface="Arial"/>
                <a:cs typeface="Arial"/>
              </a:rPr>
              <a:t>Be sure to describe your project’s goals</a:t>
            </a:r>
            <a:endParaRPr sz="221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994029" y="3429001"/>
            <a:ext cx="6384049" cy="1231106"/>
          </a:xfrm>
          <a:prstGeom prst="rect">
            <a:avLst/>
          </a:prstGeom>
          <a:solidFill>
            <a:srgbClr val="C4122F"/>
          </a:solidFill>
        </p:spPr>
        <p:txBody>
          <a:bodyPr vert="horz" wrap="square" lIns="0" tIns="0" rIns="0" bIns="0" rtlCol="0">
            <a:spAutoFit/>
          </a:bodyPr>
          <a:lstStyle/>
          <a:p>
            <a:pPr marL="1994239" marR="976324" indent="-1006477">
              <a:lnSpc>
                <a:spcPts val="4798"/>
              </a:lnSpc>
            </a:pPr>
            <a:r>
              <a:rPr sz="4667" b="1" dirty="0">
                <a:solidFill>
                  <a:srgbClr val="FFFFFF"/>
                </a:solidFill>
                <a:latin typeface="Arial Narrow"/>
                <a:cs typeface="Arial Narrow"/>
              </a:rPr>
              <a:t>Community</a:t>
            </a:r>
            <a:r>
              <a:rPr sz="4667" b="1" spc="-4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667" b="1" spc="-8" dirty="0">
                <a:solidFill>
                  <a:srgbClr val="FFFFFF"/>
                </a:solidFill>
                <a:latin typeface="Arial Narrow"/>
                <a:cs typeface="Arial Narrow"/>
              </a:rPr>
              <a:t>Impact Outcomes</a:t>
            </a:r>
            <a:endParaRPr sz="4667">
              <a:latin typeface="Arial Narrow"/>
              <a:cs typeface="Arial Narro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746426" y="9698584"/>
            <a:ext cx="8821216" cy="3400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795" marR="8318" algn="just"/>
            <a:r>
              <a:rPr lang="en-US" sz="2210" spc="-8" dirty="0">
                <a:latin typeface="Arial"/>
                <a:cs typeface="Arial"/>
              </a:rPr>
              <a:t>Issues/background to the project, role of your organization </a:t>
            </a:r>
            <a:endParaRPr sz="221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573447" y="17879671"/>
            <a:ext cx="5994143" cy="3400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835" marR="8318" indent="-2079" algn="just"/>
            <a:r>
              <a:rPr sz="2210" spc="-16" dirty="0">
                <a:latin typeface="Arial"/>
                <a:cs typeface="Arial"/>
              </a:rPr>
              <a:t>,</a:t>
            </a:r>
            <a:endParaRPr sz="221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8099441" y="22986493"/>
            <a:ext cx="2510027" cy="2703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758"/>
          </a:p>
        </p:txBody>
      </p:sp>
      <p:sp>
        <p:nvSpPr>
          <p:cNvPr id="34" name="object 34"/>
          <p:cNvSpPr/>
          <p:nvPr/>
        </p:nvSpPr>
        <p:spPr>
          <a:xfrm>
            <a:off x="20660317" y="9719209"/>
            <a:ext cx="3906011" cy="47533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n-US" sz="6758" dirty="0"/>
              <a:t>Want to add pictures? Feel free</a:t>
            </a:r>
            <a:endParaRPr sz="6758" dirty="0"/>
          </a:p>
        </p:txBody>
      </p:sp>
      <p:sp>
        <p:nvSpPr>
          <p:cNvPr id="36" name="object 36"/>
          <p:cNvSpPr txBox="1"/>
          <p:nvPr/>
        </p:nvSpPr>
        <p:spPr>
          <a:xfrm>
            <a:off x="21034665" y="14975862"/>
            <a:ext cx="3886575" cy="680571"/>
          </a:xfrm>
          <a:prstGeom prst="rect">
            <a:avLst/>
          </a:prstGeom>
          <a:ln w="558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14004"/>
            <a:r>
              <a:rPr sz="2374" b="1" spc="-180" dirty="0">
                <a:latin typeface="Times New Roman"/>
                <a:cs typeface="Times New Roman"/>
              </a:rPr>
              <a:t>T</a:t>
            </a:r>
            <a:r>
              <a:rPr sz="2374" b="1" spc="16" dirty="0">
                <a:latin typeface="Times New Roman"/>
                <a:cs typeface="Times New Roman"/>
              </a:rPr>
              <a:t>A</a:t>
            </a:r>
            <a:r>
              <a:rPr sz="2374" b="1" spc="-8" dirty="0">
                <a:latin typeface="Times New Roman"/>
                <a:cs typeface="Times New Roman"/>
              </a:rPr>
              <a:t>B</a:t>
            </a:r>
            <a:r>
              <a:rPr sz="2374" b="1" spc="8" dirty="0">
                <a:latin typeface="Times New Roman"/>
                <a:cs typeface="Times New Roman"/>
              </a:rPr>
              <a:t>LE</a:t>
            </a:r>
            <a:r>
              <a:rPr sz="2374" b="1" spc="16" dirty="0">
                <a:latin typeface="Times New Roman"/>
                <a:cs typeface="Times New Roman"/>
              </a:rPr>
              <a:t> OF</a:t>
            </a:r>
            <a:r>
              <a:rPr sz="2374" b="1" spc="-90" dirty="0">
                <a:latin typeface="Times New Roman"/>
                <a:cs typeface="Times New Roman"/>
              </a:rPr>
              <a:t> </a:t>
            </a:r>
            <a:r>
              <a:rPr sz="2374" b="1" spc="16" dirty="0">
                <a:latin typeface="Times New Roman"/>
                <a:cs typeface="Times New Roman"/>
              </a:rPr>
              <a:t>CON</a:t>
            </a:r>
            <a:r>
              <a:rPr sz="2374" b="1" spc="-8" dirty="0">
                <a:latin typeface="Times New Roman"/>
                <a:cs typeface="Times New Roman"/>
              </a:rPr>
              <a:t>T</a:t>
            </a:r>
            <a:r>
              <a:rPr sz="2374" b="1" spc="8" dirty="0">
                <a:latin typeface="Times New Roman"/>
                <a:cs typeface="Times New Roman"/>
              </a:rPr>
              <a:t>E</a:t>
            </a:r>
            <a:r>
              <a:rPr sz="2374" b="1" dirty="0">
                <a:latin typeface="Times New Roman"/>
                <a:cs typeface="Times New Roman"/>
              </a:rPr>
              <a:t>N</a:t>
            </a:r>
            <a:r>
              <a:rPr sz="2374" b="1" spc="8" dirty="0">
                <a:latin typeface="Times New Roman"/>
                <a:cs typeface="Times New Roman"/>
              </a:rPr>
              <a:t>TS</a:t>
            </a:r>
            <a:endParaRPr sz="2374" dirty="0">
              <a:latin typeface="Times New Roman"/>
              <a:cs typeface="Times New Roman"/>
            </a:endParaRPr>
          </a:p>
          <a:p>
            <a:pPr marL="373270" indent="-285931">
              <a:spcBef>
                <a:spcPts val="57"/>
              </a:spcBef>
              <a:buFont typeface="Arial"/>
              <a:buChar char="•"/>
              <a:tabLst>
                <a:tab pos="374310" algn="l"/>
              </a:tabLst>
            </a:pPr>
            <a:r>
              <a:rPr lang="en-US" sz="1965" spc="8" dirty="0">
                <a:latin typeface="Times New Roman"/>
                <a:cs typeface="Times New Roman"/>
              </a:rPr>
              <a:t>Use this space as you wish</a:t>
            </a:r>
            <a:endParaRPr sz="1965" dirty="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350819" y="26603732"/>
            <a:ext cx="7663977" cy="4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620" spc="-16" dirty="0">
                <a:latin typeface="Arial"/>
                <a:cs typeface="Arial"/>
              </a:rPr>
              <a:t>“</a:t>
            </a:r>
            <a:r>
              <a:rPr lang="en-US" sz="2620" spc="-16" dirty="0">
                <a:latin typeface="Arial"/>
                <a:cs typeface="Arial"/>
              </a:rPr>
              <a:t>Use space as you wish</a:t>
            </a:r>
            <a:endParaRPr sz="1801" dirty="0">
              <a:latin typeface="Arial"/>
              <a:cs typeface="Arial"/>
            </a:endParaRPr>
          </a:p>
        </p:txBody>
      </p:sp>
      <p:sp>
        <p:nvSpPr>
          <p:cNvPr id="39" name="object 38"/>
          <p:cNvSpPr txBox="1"/>
          <p:nvPr/>
        </p:nvSpPr>
        <p:spPr>
          <a:xfrm>
            <a:off x="22590885" y="28963342"/>
            <a:ext cx="8712441" cy="120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620" i="1" spc="-16" dirty="0">
                <a:latin typeface="Arial"/>
                <a:cs typeface="Arial"/>
              </a:rPr>
              <a:t>You may even want to be creative and add </a:t>
            </a:r>
            <a:r>
              <a:rPr lang="en-US" sz="2620" b="1" i="1" spc="-16" dirty="0">
                <a:latin typeface="Arial"/>
                <a:cs typeface="Arial"/>
              </a:rPr>
              <a:t>a QR code</a:t>
            </a:r>
            <a:r>
              <a:rPr lang="en-US" sz="2620" i="1" spc="-16" dirty="0">
                <a:latin typeface="Arial"/>
                <a:cs typeface="Arial"/>
              </a:rPr>
              <a:t> for anyone wanting more information about your project. Be sure to tell your audience to </a:t>
            </a:r>
            <a:r>
              <a:rPr lang="en-US" sz="2620" b="1" i="1" spc="-16" dirty="0">
                <a:latin typeface="Arial"/>
                <a:cs typeface="Arial"/>
              </a:rPr>
              <a:t>“Scan Me”.</a:t>
            </a:r>
            <a:endParaRPr sz="1801" b="1" i="1" dirty="0">
              <a:latin typeface="Arial"/>
              <a:cs typeface="Arial"/>
            </a:endParaRPr>
          </a:p>
        </p:txBody>
      </p:sp>
      <p:sp>
        <p:nvSpPr>
          <p:cNvPr id="41" name="object 24"/>
          <p:cNvSpPr txBox="1"/>
          <p:nvPr/>
        </p:nvSpPr>
        <p:spPr>
          <a:xfrm>
            <a:off x="18071219" y="17698337"/>
            <a:ext cx="6998539" cy="680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795" marR="8318" algn="just"/>
            <a:r>
              <a:rPr lang="en-US" sz="2210" b="1" spc="-16" dirty="0">
                <a:latin typeface="Arial"/>
                <a:cs typeface="Arial"/>
              </a:rPr>
              <a:t>Add relevant pictures and graphics as you wish. Make your poster attractive</a:t>
            </a:r>
            <a:endParaRPr sz="2210"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188</Words>
  <Application>Microsoft Office PowerPoint</Application>
  <PresentationFormat>Custom</PresentationFormat>
  <Paragraphs>31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DoIT</dc:creator>
  <cp:lastModifiedBy>Dylan M Gafarian</cp:lastModifiedBy>
  <cp:revision>5</cp:revision>
  <dcterms:created xsi:type="dcterms:W3CDTF">2019-12-19T14:11:47Z</dcterms:created>
  <dcterms:modified xsi:type="dcterms:W3CDTF">2024-02-04T18:34:48Z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2019-03-22T00:00:00Z</vt:filetime>
  </property>
  <property fmtid="{D5CDD505-2E9C-101B-9397-08002B2CF9AE}" pid="3" name="LastSaved">
    <vt:filetime>2019-12-19T00:00:00Z</vt:filetime>
  </property>
</Properties>
</file>