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62" r:id="rId3"/>
    <p:sldId id="258" r:id="rId4"/>
    <p:sldId id="268" r:id="rId5"/>
    <p:sldId id="260" r:id="rId6"/>
    <p:sldId id="264" r:id="rId7"/>
    <p:sldId id="265" r:id="rId8"/>
    <p:sldId id="259" r:id="rId9"/>
    <p:sldId id="269" r:id="rId10"/>
    <p:sldId id="266"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e Speakes" initials="KS" lastIdx="1" clrIdx="0">
    <p:extLst>
      <p:ext uri="{19B8F6BF-5375-455C-9EA6-DF929625EA0E}">
        <p15:presenceInfo xmlns:p15="http://schemas.microsoft.com/office/powerpoint/2012/main" userId="3ac65e93cbb52f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478C7A-313D-4028-A1D8-2F690B60F72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90A00F8-CE8E-4276-9C8D-EA1A74AA9FB9}">
      <dgm:prSet/>
      <dgm:spPr>
        <a:ln>
          <a:solidFill>
            <a:srgbClr val="00B050"/>
          </a:solidFill>
        </a:ln>
      </dgm:spPr>
      <dgm:t>
        <a:bodyPr/>
        <a:lstStyle/>
        <a:p>
          <a:r>
            <a:rPr lang="en-US"/>
            <a:t>Each department is required to maintain control over all assets under its stewardship and must designate an inventory coordinator who will be responsible for reporting inventory in their department.</a:t>
          </a:r>
        </a:p>
      </dgm:t>
    </dgm:pt>
    <dgm:pt modelId="{5E86608A-0250-4D4D-8406-B5CCFFF9917B}" type="parTrans" cxnId="{570FB90B-3354-4BFC-AD3F-580F6AAECFF4}">
      <dgm:prSet/>
      <dgm:spPr/>
      <dgm:t>
        <a:bodyPr/>
        <a:lstStyle/>
        <a:p>
          <a:endParaRPr lang="en-US"/>
        </a:p>
      </dgm:t>
    </dgm:pt>
    <dgm:pt modelId="{0FBC5CEE-B089-4D36-BCFA-3FD10CD36804}" type="sibTrans" cxnId="{570FB90B-3354-4BFC-AD3F-580F6AAECFF4}">
      <dgm:prSet/>
      <dgm:spPr/>
      <dgm:t>
        <a:bodyPr/>
        <a:lstStyle/>
        <a:p>
          <a:endParaRPr lang="en-US"/>
        </a:p>
      </dgm:t>
    </dgm:pt>
    <dgm:pt modelId="{A3DC954C-6D29-443E-9D3C-88A6D8B2F477}">
      <dgm:prSet/>
      <dgm:spPr>
        <a:ln>
          <a:solidFill>
            <a:srgbClr val="00B050"/>
          </a:solidFill>
        </a:ln>
      </dgm:spPr>
      <dgm:t>
        <a:bodyPr/>
        <a:lstStyle/>
        <a:p>
          <a:r>
            <a:rPr lang="en-US" dirty="0"/>
            <a:t>This inventory coordinator must notify the Property Control Department of any new assets, transfers of assets into or out of their department, as well as the identification of obsolete or surplus equipment. </a:t>
          </a:r>
        </a:p>
      </dgm:t>
    </dgm:pt>
    <dgm:pt modelId="{9249F2D8-BAAB-4E80-B247-AB9BEE2B864F}" type="parTrans" cxnId="{01C2CAED-1B0F-4348-A925-CEE4792B7DB3}">
      <dgm:prSet/>
      <dgm:spPr/>
      <dgm:t>
        <a:bodyPr/>
        <a:lstStyle/>
        <a:p>
          <a:endParaRPr lang="en-US"/>
        </a:p>
      </dgm:t>
    </dgm:pt>
    <dgm:pt modelId="{B5A77C1E-1658-43B2-AC76-66DE2E9E2579}" type="sibTrans" cxnId="{01C2CAED-1B0F-4348-A925-CEE4792B7DB3}">
      <dgm:prSet/>
      <dgm:spPr/>
      <dgm:t>
        <a:bodyPr/>
        <a:lstStyle/>
        <a:p>
          <a:endParaRPr lang="en-US"/>
        </a:p>
      </dgm:t>
    </dgm:pt>
    <dgm:pt modelId="{D550F975-3705-428F-827E-2A30FFAABBC6}" type="pres">
      <dgm:prSet presAssocID="{B8478C7A-313D-4028-A1D8-2F690B60F724}" presName="hierChild1" presStyleCnt="0">
        <dgm:presLayoutVars>
          <dgm:chPref val="1"/>
          <dgm:dir/>
          <dgm:animOne val="branch"/>
          <dgm:animLvl val="lvl"/>
          <dgm:resizeHandles/>
        </dgm:presLayoutVars>
      </dgm:prSet>
      <dgm:spPr/>
    </dgm:pt>
    <dgm:pt modelId="{851AADDE-748E-4E29-BFC2-3C0FD8BFF8B6}" type="pres">
      <dgm:prSet presAssocID="{590A00F8-CE8E-4276-9C8D-EA1A74AA9FB9}" presName="hierRoot1" presStyleCnt="0"/>
      <dgm:spPr/>
    </dgm:pt>
    <dgm:pt modelId="{9B95EB98-DEE4-4BFF-A76D-0EEBADEF2862}" type="pres">
      <dgm:prSet presAssocID="{590A00F8-CE8E-4276-9C8D-EA1A74AA9FB9}" presName="composite" presStyleCnt="0"/>
      <dgm:spPr/>
    </dgm:pt>
    <dgm:pt modelId="{8673E6E4-698C-4F4F-8163-FE9205FD9860}" type="pres">
      <dgm:prSet presAssocID="{590A00F8-CE8E-4276-9C8D-EA1A74AA9FB9}" presName="background" presStyleLbl="node0" presStyleIdx="0" presStyleCnt="2"/>
      <dgm:spPr>
        <a:solidFill>
          <a:schemeClr val="accent4">
            <a:lumMod val="50000"/>
          </a:schemeClr>
        </a:solidFill>
      </dgm:spPr>
    </dgm:pt>
    <dgm:pt modelId="{2F0E5C2A-54DF-4209-9299-82A22E71A20B}" type="pres">
      <dgm:prSet presAssocID="{590A00F8-CE8E-4276-9C8D-EA1A74AA9FB9}" presName="text" presStyleLbl="fgAcc0" presStyleIdx="0" presStyleCnt="2">
        <dgm:presLayoutVars>
          <dgm:chPref val="3"/>
        </dgm:presLayoutVars>
      </dgm:prSet>
      <dgm:spPr/>
    </dgm:pt>
    <dgm:pt modelId="{C437D0E6-BEC1-40A7-AEAB-6A8A23306AC7}" type="pres">
      <dgm:prSet presAssocID="{590A00F8-CE8E-4276-9C8D-EA1A74AA9FB9}" presName="hierChild2" presStyleCnt="0"/>
      <dgm:spPr/>
    </dgm:pt>
    <dgm:pt modelId="{FD75A266-6328-4642-A993-E0BDC22E1186}" type="pres">
      <dgm:prSet presAssocID="{A3DC954C-6D29-443E-9D3C-88A6D8B2F477}" presName="hierRoot1" presStyleCnt="0"/>
      <dgm:spPr/>
    </dgm:pt>
    <dgm:pt modelId="{DA4346C3-D157-4B71-B566-E8E1AD989614}" type="pres">
      <dgm:prSet presAssocID="{A3DC954C-6D29-443E-9D3C-88A6D8B2F477}" presName="composite" presStyleCnt="0"/>
      <dgm:spPr/>
    </dgm:pt>
    <dgm:pt modelId="{3DE4A356-40C9-42F2-BD07-55710BE386AA}" type="pres">
      <dgm:prSet presAssocID="{A3DC954C-6D29-443E-9D3C-88A6D8B2F477}" presName="background" presStyleLbl="node0" presStyleIdx="1" presStyleCnt="2"/>
      <dgm:spPr>
        <a:solidFill>
          <a:schemeClr val="accent4">
            <a:lumMod val="50000"/>
          </a:schemeClr>
        </a:solidFill>
      </dgm:spPr>
    </dgm:pt>
    <dgm:pt modelId="{07CE5410-97BA-4A5B-8AD6-8669DC0AE3D7}" type="pres">
      <dgm:prSet presAssocID="{A3DC954C-6D29-443E-9D3C-88A6D8B2F477}" presName="text" presStyleLbl="fgAcc0" presStyleIdx="1" presStyleCnt="2">
        <dgm:presLayoutVars>
          <dgm:chPref val="3"/>
        </dgm:presLayoutVars>
      </dgm:prSet>
      <dgm:spPr/>
    </dgm:pt>
    <dgm:pt modelId="{E1A363A9-83EC-46C4-8832-6758712096CF}" type="pres">
      <dgm:prSet presAssocID="{A3DC954C-6D29-443E-9D3C-88A6D8B2F477}" presName="hierChild2" presStyleCnt="0"/>
      <dgm:spPr/>
    </dgm:pt>
  </dgm:ptLst>
  <dgm:cxnLst>
    <dgm:cxn modelId="{570FB90B-3354-4BFC-AD3F-580F6AAECFF4}" srcId="{B8478C7A-313D-4028-A1D8-2F690B60F724}" destId="{590A00F8-CE8E-4276-9C8D-EA1A74AA9FB9}" srcOrd="0" destOrd="0" parTransId="{5E86608A-0250-4D4D-8406-B5CCFFF9917B}" sibTransId="{0FBC5CEE-B089-4D36-BCFA-3FD10CD36804}"/>
    <dgm:cxn modelId="{BFA27435-6582-4534-871B-3027DA669302}" type="presOf" srcId="{A3DC954C-6D29-443E-9D3C-88A6D8B2F477}" destId="{07CE5410-97BA-4A5B-8AD6-8669DC0AE3D7}" srcOrd="0" destOrd="0" presId="urn:microsoft.com/office/officeart/2005/8/layout/hierarchy1"/>
    <dgm:cxn modelId="{19A3053E-648D-466C-913C-5D98B4C9D6CD}" type="presOf" srcId="{590A00F8-CE8E-4276-9C8D-EA1A74AA9FB9}" destId="{2F0E5C2A-54DF-4209-9299-82A22E71A20B}" srcOrd="0" destOrd="0" presId="urn:microsoft.com/office/officeart/2005/8/layout/hierarchy1"/>
    <dgm:cxn modelId="{213BF290-5E7E-42C2-9650-34765C658D47}" type="presOf" srcId="{B8478C7A-313D-4028-A1D8-2F690B60F724}" destId="{D550F975-3705-428F-827E-2A30FFAABBC6}" srcOrd="0" destOrd="0" presId="urn:microsoft.com/office/officeart/2005/8/layout/hierarchy1"/>
    <dgm:cxn modelId="{01C2CAED-1B0F-4348-A925-CEE4792B7DB3}" srcId="{B8478C7A-313D-4028-A1D8-2F690B60F724}" destId="{A3DC954C-6D29-443E-9D3C-88A6D8B2F477}" srcOrd="1" destOrd="0" parTransId="{9249F2D8-BAAB-4E80-B247-AB9BEE2B864F}" sibTransId="{B5A77C1E-1658-43B2-AC76-66DE2E9E2579}"/>
    <dgm:cxn modelId="{635B503D-9349-4164-A9E5-52FDD1FD1B4F}" type="presParOf" srcId="{D550F975-3705-428F-827E-2A30FFAABBC6}" destId="{851AADDE-748E-4E29-BFC2-3C0FD8BFF8B6}" srcOrd="0" destOrd="0" presId="urn:microsoft.com/office/officeart/2005/8/layout/hierarchy1"/>
    <dgm:cxn modelId="{EC00673F-09CC-4800-8E88-AAA761D985CC}" type="presParOf" srcId="{851AADDE-748E-4E29-BFC2-3C0FD8BFF8B6}" destId="{9B95EB98-DEE4-4BFF-A76D-0EEBADEF2862}" srcOrd="0" destOrd="0" presId="urn:microsoft.com/office/officeart/2005/8/layout/hierarchy1"/>
    <dgm:cxn modelId="{9559DCA2-53FD-420B-87A3-C4B83368DD00}" type="presParOf" srcId="{9B95EB98-DEE4-4BFF-A76D-0EEBADEF2862}" destId="{8673E6E4-698C-4F4F-8163-FE9205FD9860}" srcOrd="0" destOrd="0" presId="urn:microsoft.com/office/officeart/2005/8/layout/hierarchy1"/>
    <dgm:cxn modelId="{B15AEDCE-D6E5-4D01-A241-CDF433E6416E}" type="presParOf" srcId="{9B95EB98-DEE4-4BFF-A76D-0EEBADEF2862}" destId="{2F0E5C2A-54DF-4209-9299-82A22E71A20B}" srcOrd="1" destOrd="0" presId="urn:microsoft.com/office/officeart/2005/8/layout/hierarchy1"/>
    <dgm:cxn modelId="{03147744-85D8-4187-8C3E-83D547CF2245}" type="presParOf" srcId="{851AADDE-748E-4E29-BFC2-3C0FD8BFF8B6}" destId="{C437D0E6-BEC1-40A7-AEAB-6A8A23306AC7}" srcOrd="1" destOrd="0" presId="urn:microsoft.com/office/officeart/2005/8/layout/hierarchy1"/>
    <dgm:cxn modelId="{E15FCE0E-E7A3-4148-A745-69C4A1D69A2A}" type="presParOf" srcId="{D550F975-3705-428F-827E-2A30FFAABBC6}" destId="{FD75A266-6328-4642-A993-E0BDC22E1186}" srcOrd="1" destOrd="0" presId="urn:microsoft.com/office/officeart/2005/8/layout/hierarchy1"/>
    <dgm:cxn modelId="{E28506AC-AD65-4C7F-AF42-9B4006065781}" type="presParOf" srcId="{FD75A266-6328-4642-A993-E0BDC22E1186}" destId="{DA4346C3-D157-4B71-B566-E8E1AD989614}" srcOrd="0" destOrd="0" presId="urn:microsoft.com/office/officeart/2005/8/layout/hierarchy1"/>
    <dgm:cxn modelId="{F09121A6-DC1E-4F54-B19B-CBCAC45C0AD6}" type="presParOf" srcId="{DA4346C3-D157-4B71-B566-E8E1AD989614}" destId="{3DE4A356-40C9-42F2-BD07-55710BE386AA}" srcOrd="0" destOrd="0" presId="urn:microsoft.com/office/officeart/2005/8/layout/hierarchy1"/>
    <dgm:cxn modelId="{906545E4-D3D8-4D2C-B128-9AE58B7EB259}" type="presParOf" srcId="{DA4346C3-D157-4B71-B566-E8E1AD989614}" destId="{07CE5410-97BA-4A5B-8AD6-8669DC0AE3D7}" srcOrd="1" destOrd="0" presId="urn:microsoft.com/office/officeart/2005/8/layout/hierarchy1"/>
    <dgm:cxn modelId="{D417B0CB-DC56-4569-AE60-2DA01A72D352}" type="presParOf" srcId="{FD75A266-6328-4642-A993-E0BDC22E1186}" destId="{E1A363A9-83EC-46C4-8832-6758712096CF}" srcOrd="1" destOrd="0" presId="urn:microsoft.com/office/officeart/2005/8/layout/hierarchy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783C70-2E8D-49E9-8F59-EF93ACBB255C}"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BF281064-AA13-4E4E-B09A-C9DF96E675D6}">
      <dgm:prSet custT="1"/>
      <dgm:spPr/>
      <dgm:t>
        <a:bodyPr/>
        <a:lstStyle/>
        <a:p>
          <a:r>
            <a:rPr lang="en-US" sz="1100" dirty="0"/>
            <a:t>Upon receipt, all state-owned equipment $5,000 and above must be tagged with a SUNY decal containing the asset tag number and the campus name. </a:t>
          </a:r>
        </a:p>
      </dgm:t>
    </dgm:pt>
    <dgm:pt modelId="{14DF7F19-B39E-40BC-8D3E-C1B3BE2A81DA}" type="parTrans" cxnId="{EF2E7A26-E924-4C09-A6A5-E16CE3F40379}">
      <dgm:prSet/>
      <dgm:spPr/>
      <dgm:t>
        <a:bodyPr/>
        <a:lstStyle/>
        <a:p>
          <a:endParaRPr lang="en-US"/>
        </a:p>
      </dgm:t>
    </dgm:pt>
    <dgm:pt modelId="{7B98E586-B7C9-4B27-B8D5-1C031FFCA92C}" type="sibTrans" cxnId="{EF2E7A26-E924-4C09-A6A5-E16CE3F40379}">
      <dgm:prSet/>
      <dgm:spPr/>
      <dgm:t>
        <a:bodyPr/>
        <a:lstStyle/>
        <a:p>
          <a:endParaRPr lang="en-US"/>
        </a:p>
      </dgm:t>
    </dgm:pt>
    <dgm:pt modelId="{0CA0535A-0137-4720-88B7-3C09D63FF772}">
      <dgm:prSet custT="1"/>
      <dgm:spPr/>
      <dgm:t>
        <a:bodyPr/>
        <a:lstStyle/>
        <a:p>
          <a:r>
            <a:rPr lang="en-US" sz="1100" dirty="0"/>
            <a:t>If the PCC cannot physically tag an asset, arrangements will be made for the department inventory coordinator to place the decal. Decals should be placed where they will not be damaged and can be accessed for physical inventory.  </a:t>
          </a:r>
        </a:p>
      </dgm:t>
    </dgm:pt>
    <dgm:pt modelId="{64D1FD51-258E-47CF-90C5-276804D821E7}" type="parTrans" cxnId="{27A83A4D-E06D-458C-86D0-0EAEB7AE1922}">
      <dgm:prSet/>
      <dgm:spPr/>
      <dgm:t>
        <a:bodyPr/>
        <a:lstStyle/>
        <a:p>
          <a:endParaRPr lang="en-US"/>
        </a:p>
      </dgm:t>
    </dgm:pt>
    <dgm:pt modelId="{94FC44BC-0B74-46FB-A64C-A8532F147525}" type="sibTrans" cxnId="{27A83A4D-E06D-458C-86D0-0EAEB7AE1922}">
      <dgm:prSet/>
      <dgm:spPr/>
      <dgm:t>
        <a:bodyPr/>
        <a:lstStyle/>
        <a:p>
          <a:endParaRPr lang="en-US"/>
        </a:p>
      </dgm:t>
    </dgm:pt>
    <dgm:pt modelId="{F092B91B-100A-4673-B6A9-6CFFFCA1FF3C}">
      <dgm:prSet/>
      <dgm:spPr/>
      <dgm:t>
        <a:bodyPr/>
        <a:lstStyle/>
        <a:p>
          <a:r>
            <a:rPr lang="en-US" dirty="0"/>
            <a:t>If a decal is missing or damaged, the PCC must assign a new asset tag number and replace the old decal with a new decal that has the new asset tag number.  </a:t>
          </a:r>
        </a:p>
      </dgm:t>
    </dgm:pt>
    <dgm:pt modelId="{57E34C2C-3260-405E-BEAF-F4134D52E6FD}" type="parTrans" cxnId="{EB962D3D-488F-41D1-9B7F-3AB3684FA2E4}">
      <dgm:prSet/>
      <dgm:spPr/>
      <dgm:t>
        <a:bodyPr/>
        <a:lstStyle/>
        <a:p>
          <a:endParaRPr lang="en-US"/>
        </a:p>
      </dgm:t>
    </dgm:pt>
    <dgm:pt modelId="{2A5D1927-5AF7-4669-99A0-E0043A4AA883}" type="sibTrans" cxnId="{EB962D3D-488F-41D1-9B7F-3AB3684FA2E4}">
      <dgm:prSet/>
      <dgm:spPr/>
      <dgm:t>
        <a:bodyPr/>
        <a:lstStyle/>
        <a:p>
          <a:endParaRPr lang="en-US"/>
        </a:p>
      </dgm:t>
    </dgm:pt>
    <dgm:pt modelId="{A21EDC0A-9EA6-4CC1-9C74-AE6C03904B8E}">
      <dgm:prSet custT="1"/>
      <dgm:spPr/>
      <dgm:t>
        <a:bodyPr/>
        <a:lstStyle/>
        <a:p>
          <a:r>
            <a:rPr lang="en-US" sz="1100" dirty="0"/>
            <a:t>Some property is not suitable for tagging such as software, equipment which may become very hot during operation, or antiques / works of art. For property that cannot be tagged, an asset number must be assigned, and a record created in the PCS. </a:t>
          </a:r>
        </a:p>
      </dgm:t>
    </dgm:pt>
    <dgm:pt modelId="{5E495DCB-0E35-485D-AF7A-110F2FD125CE}" type="parTrans" cxnId="{01E5A5E1-F0DE-4441-8AC3-C20F5C9E9696}">
      <dgm:prSet/>
      <dgm:spPr/>
      <dgm:t>
        <a:bodyPr/>
        <a:lstStyle/>
        <a:p>
          <a:endParaRPr lang="en-US"/>
        </a:p>
      </dgm:t>
    </dgm:pt>
    <dgm:pt modelId="{F16A0B06-BDAF-485B-BF4C-1E0DB2AC891C}" type="sibTrans" cxnId="{01E5A5E1-F0DE-4441-8AC3-C20F5C9E9696}">
      <dgm:prSet/>
      <dgm:spPr/>
      <dgm:t>
        <a:bodyPr/>
        <a:lstStyle/>
        <a:p>
          <a:endParaRPr lang="en-US"/>
        </a:p>
      </dgm:t>
    </dgm:pt>
    <dgm:pt modelId="{75965EA2-C27D-4EC0-BCB9-F43BDA4F5320}" type="pres">
      <dgm:prSet presAssocID="{72783C70-2E8D-49E9-8F59-EF93ACBB255C}" presName="diagram" presStyleCnt="0">
        <dgm:presLayoutVars>
          <dgm:dir/>
          <dgm:resizeHandles val="exact"/>
        </dgm:presLayoutVars>
      </dgm:prSet>
      <dgm:spPr/>
    </dgm:pt>
    <dgm:pt modelId="{4BEDA62A-0081-40BB-8099-A9CB28DDB99F}" type="pres">
      <dgm:prSet presAssocID="{BF281064-AA13-4E4E-B09A-C9DF96E675D6}" presName="node" presStyleLbl="node1" presStyleIdx="0" presStyleCnt="4">
        <dgm:presLayoutVars>
          <dgm:bulletEnabled val="1"/>
        </dgm:presLayoutVars>
      </dgm:prSet>
      <dgm:spPr/>
    </dgm:pt>
    <dgm:pt modelId="{69F9215E-E118-4A65-89FB-DD5B548CD63E}" type="pres">
      <dgm:prSet presAssocID="{7B98E586-B7C9-4B27-B8D5-1C031FFCA92C}" presName="sibTrans" presStyleLbl="sibTrans2D1" presStyleIdx="0" presStyleCnt="3"/>
      <dgm:spPr/>
    </dgm:pt>
    <dgm:pt modelId="{A7829073-8AB4-4974-9BA1-3898C0316618}" type="pres">
      <dgm:prSet presAssocID="{7B98E586-B7C9-4B27-B8D5-1C031FFCA92C}" presName="connectorText" presStyleLbl="sibTrans2D1" presStyleIdx="0" presStyleCnt="3"/>
      <dgm:spPr/>
    </dgm:pt>
    <dgm:pt modelId="{8277A47B-8724-487F-AD16-C9A98AFC1E98}" type="pres">
      <dgm:prSet presAssocID="{0CA0535A-0137-4720-88B7-3C09D63FF772}" presName="node" presStyleLbl="node1" presStyleIdx="1" presStyleCnt="4" custScaleX="104064" custScaleY="103522">
        <dgm:presLayoutVars>
          <dgm:bulletEnabled val="1"/>
        </dgm:presLayoutVars>
      </dgm:prSet>
      <dgm:spPr/>
    </dgm:pt>
    <dgm:pt modelId="{AFDDA3CA-6B34-4952-9CFC-5C652A1B344D}" type="pres">
      <dgm:prSet presAssocID="{94FC44BC-0B74-46FB-A64C-A8532F147525}" presName="sibTrans" presStyleLbl="sibTrans2D1" presStyleIdx="1" presStyleCnt="3"/>
      <dgm:spPr/>
    </dgm:pt>
    <dgm:pt modelId="{E7716140-A6EC-4F6D-A221-FD53326528A5}" type="pres">
      <dgm:prSet presAssocID="{94FC44BC-0B74-46FB-A64C-A8532F147525}" presName="connectorText" presStyleLbl="sibTrans2D1" presStyleIdx="1" presStyleCnt="3"/>
      <dgm:spPr/>
    </dgm:pt>
    <dgm:pt modelId="{C8C43A4D-7C93-435D-9DC2-094CE7ECE3BA}" type="pres">
      <dgm:prSet presAssocID="{F092B91B-100A-4673-B6A9-6CFFFCA1FF3C}" presName="node" presStyleLbl="node1" presStyleIdx="2" presStyleCnt="4">
        <dgm:presLayoutVars>
          <dgm:bulletEnabled val="1"/>
        </dgm:presLayoutVars>
      </dgm:prSet>
      <dgm:spPr/>
    </dgm:pt>
    <dgm:pt modelId="{B4A9D5E7-6BDB-43BB-8EF5-4CA17C8B1C31}" type="pres">
      <dgm:prSet presAssocID="{2A5D1927-5AF7-4669-99A0-E0043A4AA883}" presName="sibTrans" presStyleLbl="sibTrans2D1" presStyleIdx="2" presStyleCnt="3"/>
      <dgm:spPr/>
    </dgm:pt>
    <dgm:pt modelId="{6BA83803-4F62-4B04-9B1C-D90D9DDB6174}" type="pres">
      <dgm:prSet presAssocID="{2A5D1927-5AF7-4669-99A0-E0043A4AA883}" presName="connectorText" presStyleLbl="sibTrans2D1" presStyleIdx="2" presStyleCnt="3"/>
      <dgm:spPr/>
    </dgm:pt>
    <dgm:pt modelId="{B8878C88-8D18-413E-AF5B-E9AF680A89CE}" type="pres">
      <dgm:prSet presAssocID="{A21EDC0A-9EA6-4CC1-9C74-AE6C03904B8E}" presName="node" presStyleLbl="node1" presStyleIdx="3" presStyleCnt="4" custScaleX="98938" custScaleY="111153">
        <dgm:presLayoutVars>
          <dgm:bulletEnabled val="1"/>
        </dgm:presLayoutVars>
      </dgm:prSet>
      <dgm:spPr/>
    </dgm:pt>
  </dgm:ptLst>
  <dgm:cxnLst>
    <dgm:cxn modelId="{CC144C16-F7C2-4661-A275-1DC27677B138}" type="presOf" srcId="{BF281064-AA13-4E4E-B09A-C9DF96E675D6}" destId="{4BEDA62A-0081-40BB-8099-A9CB28DDB99F}" srcOrd="0" destOrd="0" presId="urn:microsoft.com/office/officeart/2005/8/layout/process5"/>
    <dgm:cxn modelId="{BFBCA020-AA66-46AB-B023-26C96A0D9CA5}" type="presOf" srcId="{A21EDC0A-9EA6-4CC1-9C74-AE6C03904B8E}" destId="{B8878C88-8D18-413E-AF5B-E9AF680A89CE}" srcOrd="0" destOrd="0" presId="urn:microsoft.com/office/officeart/2005/8/layout/process5"/>
    <dgm:cxn modelId="{FA511224-0077-4A29-8B59-84A436162253}" type="presOf" srcId="{2A5D1927-5AF7-4669-99A0-E0043A4AA883}" destId="{B4A9D5E7-6BDB-43BB-8EF5-4CA17C8B1C31}" srcOrd="0" destOrd="0" presId="urn:microsoft.com/office/officeart/2005/8/layout/process5"/>
    <dgm:cxn modelId="{EF2E7A26-E924-4C09-A6A5-E16CE3F40379}" srcId="{72783C70-2E8D-49E9-8F59-EF93ACBB255C}" destId="{BF281064-AA13-4E4E-B09A-C9DF96E675D6}" srcOrd="0" destOrd="0" parTransId="{14DF7F19-B39E-40BC-8D3E-C1B3BE2A81DA}" sibTransId="{7B98E586-B7C9-4B27-B8D5-1C031FFCA92C}"/>
    <dgm:cxn modelId="{EB962D3D-488F-41D1-9B7F-3AB3684FA2E4}" srcId="{72783C70-2E8D-49E9-8F59-EF93ACBB255C}" destId="{F092B91B-100A-4673-B6A9-6CFFFCA1FF3C}" srcOrd="2" destOrd="0" parTransId="{57E34C2C-3260-405E-BEAF-F4134D52E6FD}" sibTransId="{2A5D1927-5AF7-4669-99A0-E0043A4AA883}"/>
    <dgm:cxn modelId="{EFDC475C-9593-4E5C-872D-679848F57DC4}" type="presOf" srcId="{7B98E586-B7C9-4B27-B8D5-1C031FFCA92C}" destId="{A7829073-8AB4-4974-9BA1-3898C0316618}" srcOrd="1" destOrd="0" presId="urn:microsoft.com/office/officeart/2005/8/layout/process5"/>
    <dgm:cxn modelId="{0716E65E-574E-4121-A2E6-F424C3C6204C}" type="presOf" srcId="{94FC44BC-0B74-46FB-A64C-A8532F147525}" destId="{AFDDA3CA-6B34-4952-9CFC-5C652A1B344D}" srcOrd="0" destOrd="0" presId="urn:microsoft.com/office/officeart/2005/8/layout/process5"/>
    <dgm:cxn modelId="{59209F64-69A7-4C97-B3B9-3BDB6CC5C35B}" type="presOf" srcId="{94FC44BC-0B74-46FB-A64C-A8532F147525}" destId="{E7716140-A6EC-4F6D-A221-FD53326528A5}" srcOrd="1" destOrd="0" presId="urn:microsoft.com/office/officeart/2005/8/layout/process5"/>
    <dgm:cxn modelId="{27A83A4D-E06D-458C-86D0-0EAEB7AE1922}" srcId="{72783C70-2E8D-49E9-8F59-EF93ACBB255C}" destId="{0CA0535A-0137-4720-88B7-3C09D63FF772}" srcOrd="1" destOrd="0" parTransId="{64D1FD51-258E-47CF-90C5-276804D821E7}" sibTransId="{94FC44BC-0B74-46FB-A64C-A8532F147525}"/>
    <dgm:cxn modelId="{33871C50-A7E5-4E2F-9715-5AF73783A056}" type="presOf" srcId="{7B98E586-B7C9-4B27-B8D5-1C031FFCA92C}" destId="{69F9215E-E118-4A65-89FB-DD5B548CD63E}" srcOrd="0" destOrd="0" presId="urn:microsoft.com/office/officeart/2005/8/layout/process5"/>
    <dgm:cxn modelId="{BF886553-C0BD-4E88-BCD1-066780FF3D17}" type="presOf" srcId="{0CA0535A-0137-4720-88B7-3C09D63FF772}" destId="{8277A47B-8724-487F-AD16-C9A98AFC1E98}" srcOrd="0" destOrd="0" presId="urn:microsoft.com/office/officeart/2005/8/layout/process5"/>
    <dgm:cxn modelId="{96DF2A99-4C65-4758-948B-CD85C91FA435}" type="presOf" srcId="{F092B91B-100A-4673-B6A9-6CFFFCA1FF3C}" destId="{C8C43A4D-7C93-435D-9DC2-094CE7ECE3BA}" srcOrd="0" destOrd="0" presId="urn:microsoft.com/office/officeart/2005/8/layout/process5"/>
    <dgm:cxn modelId="{15EC589A-1E69-464D-AC06-603B288863DA}" type="presOf" srcId="{72783C70-2E8D-49E9-8F59-EF93ACBB255C}" destId="{75965EA2-C27D-4EC0-BCB9-F43BDA4F5320}" srcOrd="0" destOrd="0" presId="urn:microsoft.com/office/officeart/2005/8/layout/process5"/>
    <dgm:cxn modelId="{79D245B4-D09C-4333-BD7B-FD654727ACFA}" type="presOf" srcId="{2A5D1927-5AF7-4669-99A0-E0043A4AA883}" destId="{6BA83803-4F62-4B04-9B1C-D90D9DDB6174}" srcOrd="1" destOrd="0" presId="urn:microsoft.com/office/officeart/2005/8/layout/process5"/>
    <dgm:cxn modelId="{01E5A5E1-F0DE-4441-8AC3-C20F5C9E9696}" srcId="{72783C70-2E8D-49E9-8F59-EF93ACBB255C}" destId="{A21EDC0A-9EA6-4CC1-9C74-AE6C03904B8E}" srcOrd="3" destOrd="0" parTransId="{5E495DCB-0E35-485D-AF7A-110F2FD125CE}" sibTransId="{F16A0B06-BDAF-485B-BF4C-1E0DB2AC891C}"/>
    <dgm:cxn modelId="{277F1FA7-591B-4F37-8727-27288380D219}" type="presParOf" srcId="{75965EA2-C27D-4EC0-BCB9-F43BDA4F5320}" destId="{4BEDA62A-0081-40BB-8099-A9CB28DDB99F}" srcOrd="0" destOrd="0" presId="urn:microsoft.com/office/officeart/2005/8/layout/process5"/>
    <dgm:cxn modelId="{5AAE11A7-5453-4013-9D7A-3BB9877008E3}" type="presParOf" srcId="{75965EA2-C27D-4EC0-BCB9-F43BDA4F5320}" destId="{69F9215E-E118-4A65-89FB-DD5B548CD63E}" srcOrd="1" destOrd="0" presId="urn:microsoft.com/office/officeart/2005/8/layout/process5"/>
    <dgm:cxn modelId="{CB07135D-7DCD-4DEF-8558-25E2A87AEF3C}" type="presParOf" srcId="{69F9215E-E118-4A65-89FB-DD5B548CD63E}" destId="{A7829073-8AB4-4974-9BA1-3898C0316618}" srcOrd="0" destOrd="0" presId="urn:microsoft.com/office/officeart/2005/8/layout/process5"/>
    <dgm:cxn modelId="{B706381B-0FAB-49AA-9355-A8CAAD5514BA}" type="presParOf" srcId="{75965EA2-C27D-4EC0-BCB9-F43BDA4F5320}" destId="{8277A47B-8724-487F-AD16-C9A98AFC1E98}" srcOrd="2" destOrd="0" presId="urn:microsoft.com/office/officeart/2005/8/layout/process5"/>
    <dgm:cxn modelId="{88D5AE69-FCD6-42C0-82C6-FE598B8327C3}" type="presParOf" srcId="{75965EA2-C27D-4EC0-BCB9-F43BDA4F5320}" destId="{AFDDA3CA-6B34-4952-9CFC-5C652A1B344D}" srcOrd="3" destOrd="0" presId="urn:microsoft.com/office/officeart/2005/8/layout/process5"/>
    <dgm:cxn modelId="{8D4BBAF1-6341-43BF-B73E-DB31EFF0196F}" type="presParOf" srcId="{AFDDA3CA-6B34-4952-9CFC-5C652A1B344D}" destId="{E7716140-A6EC-4F6D-A221-FD53326528A5}" srcOrd="0" destOrd="0" presId="urn:microsoft.com/office/officeart/2005/8/layout/process5"/>
    <dgm:cxn modelId="{E9358EC2-186B-4CA2-978E-351EBFB77A48}" type="presParOf" srcId="{75965EA2-C27D-4EC0-BCB9-F43BDA4F5320}" destId="{C8C43A4D-7C93-435D-9DC2-094CE7ECE3BA}" srcOrd="4" destOrd="0" presId="urn:microsoft.com/office/officeart/2005/8/layout/process5"/>
    <dgm:cxn modelId="{370448BD-B239-44F7-B6E6-88A86D49513F}" type="presParOf" srcId="{75965EA2-C27D-4EC0-BCB9-F43BDA4F5320}" destId="{B4A9D5E7-6BDB-43BB-8EF5-4CA17C8B1C31}" srcOrd="5" destOrd="0" presId="urn:microsoft.com/office/officeart/2005/8/layout/process5"/>
    <dgm:cxn modelId="{4071A4ED-5587-45CF-B14B-7F256A02D5BB}" type="presParOf" srcId="{B4A9D5E7-6BDB-43BB-8EF5-4CA17C8B1C31}" destId="{6BA83803-4F62-4B04-9B1C-D90D9DDB6174}" srcOrd="0" destOrd="0" presId="urn:microsoft.com/office/officeart/2005/8/layout/process5"/>
    <dgm:cxn modelId="{3DD80DC5-EE28-446B-A97C-397DCDFD8A79}" type="presParOf" srcId="{75965EA2-C27D-4EC0-BCB9-F43BDA4F5320}" destId="{B8878C88-8D18-413E-AF5B-E9AF680A89CE}"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3129B3-817A-4A53-94E8-71E6693C923E}"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206A73F8-D794-4D62-88A8-7D0B97329505}">
      <dgm:prSet/>
      <dgm:spPr/>
      <dgm:t>
        <a:bodyPr/>
        <a:lstStyle/>
        <a:p>
          <a:r>
            <a:rPr lang="en-US" dirty="0"/>
            <a:t>The purpose of a physical inventory audit is to verify the accuracy of the existing equipment inventory records. </a:t>
          </a:r>
        </a:p>
      </dgm:t>
    </dgm:pt>
    <dgm:pt modelId="{385AA403-CBFA-4E86-AE50-6B74B28F4257}" type="parTrans" cxnId="{CDED12AF-4BB2-4238-9170-3A50997DCF85}">
      <dgm:prSet/>
      <dgm:spPr/>
      <dgm:t>
        <a:bodyPr/>
        <a:lstStyle/>
        <a:p>
          <a:endParaRPr lang="en-US"/>
        </a:p>
      </dgm:t>
    </dgm:pt>
    <dgm:pt modelId="{D6DF0B53-070B-431D-AB17-8E61C00B83E7}" type="sibTrans" cxnId="{CDED12AF-4BB2-4238-9170-3A50997DCF85}">
      <dgm:prSet/>
      <dgm:spPr/>
      <dgm:t>
        <a:bodyPr/>
        <a:lstStyle/>
        <a:p>
          <a:endParaRPr lang="en-US"/>
        </a:p>
      </dgm:t>
    </dgm:pt>
    <dgm:pt modelId="{9F19D383-A3B3-4B49-84C8-7715F51CE7DE}">
      <dgm:prSet/>
      <dgm:spPr/>
      <dgm:t>
        <a:bodyPr/>
        <a:lstStyle/>
        <a:p>
          <a:r>
            <a:rPr lang="en-US" dirty="0"/>
            <a:t>New York State policy requires that the Property Control Department send out annual inventory lists of all property located in each department to verify its location, and request certification by the department’s inventory coordinator that the equipment is in usable condition and that the department acknowledges having custody of the equipment. </a:t>
          </a:r>
        </a:p>
      </dgm:t>
    </dgm:pt>
    <dgm:pt modelId="{7CDFC5F2-FC3F-4E0C-BBD9-8AA485A3482D}" type="parTrans" cxnId="{AA0A9EE5-2B5D-4446-A27D-CDADC36D20C6}">
      <dgm:prSet/>
      <dgm:spPr/>
      <dgm:t>
        <a:bodyPr/>
        <a:lstStyle/>
        <a:p>
          <a:endParaRPr lang="en-US"/>
        </a:p>
      </dgm:t>
    </dgm:pt>
    <dgm:pt modelId="{F88CDAE2-683A-4372-97CB-9D1ADBF63BA4}" type="sibTrans" cxnId="{AA0A9EE5-2B5D-4446-A27D-CDADC36D20C6}">
      <dgm:prSet/>
      <dgm:spPr/>
      <dgm:t>
        <a:bodyPr/>
        <a:lstStyle/>
        <a:p>
          <a:endParaRPr lang="en-US"/>
        </a:p>
      </dgm:t>
    </dgm:pt>
    <dgm:pt modelId="{A5F9B5C3-879B-4600-8E4A-AA84F622BBDA}">
      <dgm:prSet/>
      <dgm:spPr/>
      <dgm:t>
        <a:bodyPr/>
        <a:lstStyle/>
        <a:p>
          <a:r>
            <a:rPr lang="en-US"/>
            <a:t>Property Control is also required to conduct biannual (</a:t>
          </a:r>
          <a:r>
            <a:rPr lang="en-US" b="1" i="1"/>
            <a:t>every two years</a:t>
          </a:r>
          <a:r>
            <a:rPr lang="en-US"/>
            <a:t>) physical inspection of assets recorded in PCS. On the off years Property Control will send each department a spreadsheet of all assets that they purchased and will verify any changes that have been made since the last inventory.</a:t>
          </a:r>
        </a:p>
      </dgm:t>
    </dgm:pt>
    <dgm:pt modelId="{76743E75-066C-41E2-8364-54004AA4DFF4}" type="parTrans" cxnId="{BEB02043-955A-4F88-8A58-15C2D8D0747C}">
      <dgm:prSet/>
      <dgm:spPr/>
      <dgm:t>
        <a:bodyPr/>
        <a:lstStyle/>
        <a:p>
          <a:endParaRPr lang="en-US"/>
        </a:p>
      </dgm:t>
    </dgm:pt>
    <dgm:pt modelId="{0666FA70-1D40-4A30-8931-72D690BF5709}" type="sibTrans" cxnId="{BEB02043-955A-4F88-8A58-15C2D8D0747C}">
      <dgm:prSet/>
      <dgm:spPr/>
      <dgm:t>
        <a:bodyPr/>
        <a:lstStyle/>
        <a:p>
          <a:endParaRPr lang="en-US"/>
        </a:p>
      </dgm:t>
    </dgm:pt>
    <dgm:pt modelId="{93EF4D76-21E4-44CD-B24D-32C679DDDBD7}" type="pres">
      <dgm:prSet presAssocID="{563129B3-817A-4A53-94E8-71E6693C923E}" presName="Name0" presStyleCnt="0">
        <dgm:presLayoutVars>
          <dgm:dir/>
          <dgm:animLvl val="lvl"/>
          <dgm:resizeHandles val="exact"/>
        </dgm:presLayoutVars>
      </dgm:prSet>
      <dgm:spPr/>
    </dgm:pt>
    <dgm:pt modelId="{A4FF26B5-8478-448C-A13D-4360A502053F}" type="pres">
      <dgm:prSet presAssocID="{A5F9B5C3-879B-4600-8E4A-AA84F622BBDA}" presName="boxAndChildren" presStyleCnt="0"/>
      <dgm:spPr/>
    </dgm:pt>
    <dgm:pt modelId="{ECB18722-DB61-4CBA-A192-CA28D0AA0E67}" type="pres">
      <dgm:prSet presAssocID="{A5F9B5C3-879B-4600-8E4A-AA84F622BBDA}" presName="parentTextBox" presStyleLbl="node1" presStyleIdx="0" presStyleCnt="3"/>
      <dgm:spPr/>
    </dgm:pt>
    <dgm:pt modelId="{1D508E41-6EF2-4CED-AAAA-0D300142206C}" type="pres">
      <dgm:prSet presAssocID="{F88CDAE2-683A-4372-97CB-9D1ADBF63BA4}" presName="sp" presStyleCnt="0"/>
      <dgm:spPr/>
    </dgm:pt>
    <dgm:pt modelId="{CA46755E-D894-4FFC-9227-A68CBF6107F8}" type="pres">
      <dgm:prSet presAssocID="{9F19D383-A3B3-4B49-84C8-7715F51CE7DE}" presName="arrowAndChildren" presStyleCnt="0"/>
      <dgm:spPr/>
    </dgm:pt>
    <dgm:pt modelId="{70E71320-540F-499D-9066-B06C32D02311}" type="pres">
      <dgm:prSet presAssocID="{9F19D383-A3B3-4B49-84C8-7715F51CE7DE}" presName="parentTextArrow" presStyleLbl="node1" presStyleIdx="1" presStyleCnt="3"/>
      <dgm:spPr/>
    </dgm:pt>
    <dgm:pt modelId="{7D122D04-AD0B-4D0F-8387-462F70629756}" type="pres">
      <dgm:prSet presAssocID="{D6DF0B53-070B-431D-AB17-8E61C00B83E7}" presName="sp" presStyleCnt="0"/>
      <dgm:spPr/>
    </dgm:pt>
    <dgm:pt modelId="{2144708E-55F6-4557-A8C5-15BAF30B89A2}" type="pres">
      <dgm:prSet presAssocID="{206A73F8-D794-4D62-88A8-7D0B97329505}" presName="arrowAndChildren" presStyleCnt="0"/>
      <dgm:spPr/>
    </dgm:pt>
    <dgm:pt modelId="{9E6BD059-FDCE-4329-8A58-1F3F04E9C123}" type="pres">
      <dgm:prSet presAssocID="{206A73F8-D794-4D62-88A8-7D0B97329505}" presName="parentTextArrow" presStyleLbl="node1" presStyleIdx="2" presStyleCnt="3"/>
      <dgm:spPr/>
    </dgm:pt>
  </dgm:ptLst>
  <dgm:cxnLst>
    <dgm:cxn modelId="{FB9C6424-0236-4138-8237-B8D8B5AA606D}" type="presOf" srcId="{206A73F8-D794-4D62-88A8-7D0B97329505}" destId="{9E6BD059-FDCE-4329-8A58-1F3F04E9C123}" srcOrd="0" destOrd="0" presId="urn:microsoft.com/office/officeart/2005/8/layout/process4"/>
    <dgm:cxn modelId="{BEB02043-955A-4F88-8A58-15C2D8D0747C}" srcId="{563129B3-817A-4A53-94E8-71E6693C923E}" destId="{A5F9B5C3-879B-4600-8E4A-AA84F622BBDA}" srcOrd="2" destOrd="0" parTransId="{76743E75-066C-41E2-8364-54004AA4DFF4}" sibTransId="{0666FA70-1D40-4A30-8931-72D690BF5709}"/>
    <dgm:cxn modelId="{3B114D6F-3A7A-4C27-86DC-D9FFF9E2CAC6}" type="presOf" srcId="{A5F9B5C3-879B-4600-8E4A-AA84F622BBDA}" destId="{ECB18722-DB61-4CBA-A192-CA28D0AA0E67}" srcOrd="0" destOrd="0" presId="urn:microsoft.com/office/officeart/2005/8/layout/process4"/>
    <dgm:cxn modelId="{731E8A57-BA30-4B4D-8E8E-2DE51496ECA6}" type="presOf" srcId="{563129B3-817A-4A53-94E8-71E6693C923E}" destId="{93EF4D76-21E4-44CD-B24D-32C679DDDBD7}" srcOrd="0" destOrd="0" presId="urn:microsoft.com/office/officeart/2005/8/layout/process4"/>
    <dgm:cxn modelId="{CDED12AF-4BB2-4238-9170-3A50997DCF85}" srcId="{563129B3-817A-4A53-94E8-71E6693C923E}" destId="{206A73F8-D794-4D62-88A8-7D0B97329505}" srcOrd="0" destOrd="0" parTransId="{385AA403-CBFA-4E86-AE50-6B74B28F4257}" sibTransId="{D6DF0B53-070B-431D-AB17-8E61C00B83E7}"/>
    <dgm:cxn modelId="{CCF02FDF-2D28-455C-A326-FDAAD8FC4559}" type="presOf" srcId="{9F19D383-A3B3-4B49-84C8-7715F51CE7DE}" destId="{70E71320-540F-499D-9066-B06C32D02311}" srcOrd="0" destOrd="0" presId="urn:microsoft.com/office/officeart/2005/8/layout/process4"/>
    <dgm:cxn modelId="{AA0A9EE5-2B5D-4446-A27D-CDADC36D20C6}" srcId="{563129B3-817A-4A53-94E8-71E6693C923E}" destId="{9F19D383-A3B3-4B49-84C8-7715F51CE7DE}" srcOrd="1" destOrd="0" parTransId="{7CDFC5F2-FC3F-4E0C-BBD9-8AA485A3482D}" sibTransId="{F88CDAE2-683A-4372-97CB-9D1ADBF63BA4}"/>
    <dgm:cxn modelId="{B6283E46-7E2B-4FEB-B0CE-DEB38B267A55}" type="presParOf" srcId="{93EF4D76-21E4-44CD-B24D-32C679DDDBD7}" destId="{A4FF26B5-8478-448C-A13D-4360A502053F}" srcOrd="0" destOrd="0" presId="urn:microsoft.com/office/officeart/2005/8/layout/process4"/>
    <dgm:cxn modelId="{B71C931A-CECD-4182-8BFF-28674154D4DB}" type="presParOf" srcId="{A4FF26B5-8478-448C-A13D-4360A502053F}" destId="{ECB18722-DB61-4CBA-A192-CA28D0AA0E67}" srcOrd="0" destOrd="0" presId="urn:microsoft.com/office/officeart/2005/8/layout/process4"/>
    <dgm:cxn modelId="{04FB8F0E-4E91-4D43-B7A0-44D00317EB6E}" type="presParOf" srcId="{93EF4D76-21E4-44CD-B24D-32C679DDDBD7}" destId="{1D508E41-6EF2-4CED-AAAA-0D300142206C}" srcOrd="1" destOrd="0" presId="urn:microsoft.com/office/officeart/2005/8/layout/process4"/>
    <dgm:cxn modelId="{4EDB6A9F-262D-4091-B22A-5549AF3FDEB0}" type="presParOf" srcId="{93EF4D76-21E4-44CD-B24D-32C679DDDBD7}" destId="{CA46755E-D894-4FFC-9227-A68CBF6107F8}" srcOrd="2" destOrd="0" presId="urn:microsoft.com/office/officeart/2005/8/layout/process4"/>
    <dgm:cxn modelId="{EC325835-46B1-403F-82D7-D2B1C583DD9F}" type="presParOf" srcId="{CA46755E-D894-4FFC-9227-A68CBF6107F8}" destId="{70E71320-540F-499D-9066-B06C32D02311}" srcOrd="0" destOrd="0" presId="urn:microsoft.com/office/officeart/2005/8/layout/process4"/>
    <dgm:cxn modelId="{7CBB62B6-B27F-4B57-BEAC-CEED3C2D854C}" type="presParOf" srcId="{93EF4D76-21E4-44CD-B24D-32C679DDDBD7}" destId="{7D122D04-AD0B-4D0F-8387-462F70629756}" srcOrd="3" destOrd="0" presId="urn:microsoft.com/office/officeart/2005/8/layout/process4"/>
    <dgm:cxn modelId="{8101ED90-3AB4-4413-B920-6A5AF96EFEF2}" type="presParOf" srcId="{93EF4D76-21E4-44CD-B24D-32C679DDDBD7}" destId="{2144708E-55F6-4557-A8C5-15BAF30B89A2}" srcOrd="4" destOrd="0" presId="urn:microsoft.com/office/officeart/2005/8/layout/process4"/>
    <dgm:cxn modelId="{FDBD2E3C-B60B-4035-844A-07CF2641627B}" type="presParOf" srcId="{2144708E-55F6-4557-A8C5-15BAF30B89A2}" destId="{9E6BD059-FDCE-4329-8A58-1F3F04E9C1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3E6E4-698C-4F4F-8163-FE9205FD9860}">
      <dsp:nvSpPr>
        <dsp:cNvPr id="0" name=""/>
        <dsp:cNvSpPr/>
      </dsp:nvSpPr>
      <dsp:spPr>
        <a:xfrm>
          <a:off x="85120" y="162"/>
          <a:ext cx="4596484" cy="2918767"/>
        </a:xfrm>
        <a:prstGeom prst="roundRect">
          <a:avLst>
            <a:gd name="adj" fmla="val 10000"/>
          </a:avLst>
        </a:prstGeom>
        <a:solidFill>
          <a:schemeClr val="accent4">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0E5C2A-54DF-4209-9299-82A22E71A20B}">
      <dsp:nvSpPr>
        <dsp:cNvPr id="0" name=""/>
        <dsp:cNvSpPr/>
      </dsp:nvSpPr>
      <dsp:spPr>
        <a:xfrm>
          <a:off x="595840"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Each department is required to maintain control over all assets under its stewardship and must designate an inventory coordinator who will be responsible for reporting inventory in their department.</a:t>
          </a:r>
        </a:p>
      </dsp:txBody>
      <dsp:txXfrm>
        <a:off x="681328" y="570834"/>
        <a:ext cx="4425508" cy="2747791"/>
      </dsp:txXfrm>
    </dsp:sp>
    <dsp:sp modelId="{3DE4A356-40C9-42F2-BD07-55710BE386AA}">
      <dsp:nvSpPr>
        <dsp:cNvPr id="0" name=""/>
        <dsp:cNvSpPr/>
      </dsp:nvSpPr>
      <dsp:spPr>
        <a:xfrm>
          <a:off x="5703045" y="162"/>
          <a:ext cx="4596484" cy="2918767"/>
        </a:xfrm>
        <a:prstGeom prst="roundRect">
          <a:avLst>
            <a:gd name="adj" fmla="val 10000"/>
          </a:avLst>
        </a:prstGeom>
        <a:solidFill>
          <a:schemeClr val="accent4">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CE5410-97BA-4A5B-8AD6-8669DC0AE3D7}">
      <dsp:nvSpPr>
        <dsp:cNvPr id="0" name=""/>
        <dsp:cNvSpPr/>
      </dsp:nvSpPr>
      <dsp:spPr>
        <a:xfrm>
          <a:off x="6213765"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This inventory coordinator must notify the Property Control Department of any new assets, transfers of assets into or out of their department, as well as the identification of obsolete or surplus equipment. </a:t>
          </a:r>
        </a:p>
      </dsp:txBody>
      <dsp:txXfrm>
        <a:off x="6299253" y="570834"/>
        <a:ext cx="4425508" cy="2747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DA62A-0081-40BB-8099-A9CB28DDB99F}">
      <dsp:nvSpPr>
        <dsp:cNvPr id="0" name=""/>
        <dsp:cNvSpPr/>
      </dsp:nvSpPr>
      <dsp:spPr>
        <a:xfrm>
          <a:off x="415" y="469617"/>
          <a:ext cx="2300280" cy="1380168"/>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Upon receipt, all state-owned equipment $5,000 and above must be tagged with a SUNY decal containing the asset tag number and the campus name. </a:t>
          </a:r>
        </a:p>
      </dsp:txBody>
      <dsp:txXfrm>
        <a:off x="40839" y="510041"/>
        <a:ext cx="2219432" cy="1299320"/>
      </dsp:txXfrm>
    </dsp:sp>
    <dsp:sp modelId="{69F9215E-E118-4A65-89FB-DD5B548CD63E}">
      <dsp:nvSpPr>
        <dsp:cNvPr id="0" name=""/>
        <dsp:cNvSpPr/>
      </dsp:nvSpPr>
      <dsp:spPr>
        <a:xfrm>
          <a:off x="2503120" y="874466"/>
          <a:ext cx="487659" cy="57046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503120" y="988560"/>
        <a:ext cx="341361" cy="342281"/>
      </dsp:txXfrm>
    </dsp:sp>
    <dsp:sp modelId="{8277A47B-8724-487F-AD16-C9A98AFC1E98}">
      <dsp:nvSpPr>
        <dsp:cNvPr id="0" name=""/>
        <dsp:cNvSpPr/>
      </dsp:nvSpPr>
      <dsp:spPr>
        <a:xfrm>
          <a:off x="3220807" y="445312"/>
          <a:ext cx="2393763" cy="1428777"/>
        </a:xfrm>
        <a:prstGeom prst="roundRect">
          <a:avLst>
            <a:gd name="adj" fmla="val 10000"/>
          </a:avLst>
        </a:prstGeom>
        <a:solidFill>
          <a:schemeClr val="accent5">
            <a:hueOff val="2079079"/>
            <a:satOff val="-1338"/>
            <a:lumOff val="9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If the PCC cannot physically tag an asset, arrangements will be made for the department inventory coordinator to place the decal. Decals should be placed where they will not be damaged and can be accessed for physical inventory.  </a:t>
          </a:r>
        </a:p>
      </dsp:txBody>
      <dsp:txXfrm>
        <a:off x="3262654" y="487159"/>
        <a:ext cx="2310069" cy="1345083"/>
      </dsp:txXfrm>
    </dsp:sp>
    <dsp:sp modelId="{AFDDA3CA-6B34-4952-9CFC-5C652A1B344D}">
      <dsp:nvSpPr>
        <dsp:cNvPr id="0" name=""/>
        <dsp:cNvSpPr/>
      </dsp:nvSpPr>
      <dsp:spPr>
        <a:xfrm rot="5333099">
          <a:off x="4176730" y="2072437"/>
          <a:ext cx="528551" cy="570469"/>
        </a:xfrm>
        <a:prstGeom prst="rightArrow">
          <a:avLst>
            <a:gd name="adj1" fmla="val 60000"/>
            <a:gd name="adj2" fmla="val 50000"/>
          </a:avLst>
        </a:prstGeom>
        <a:solidFill>
          <a:schemeClr val="accent5">
            <a:hueOff val="3118619"/>
            <a:satOff val="-2006"/>
            <a:lumOff val="13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4268322" y="2093412"/>
        <a:ext cx="342281" cy="369986"/>
      </dsp:txXfrm>
    </dsp:sp>
    <dsp:sp modelId="{C8C43A4D-7C93-435D-9DC2-094CE7ECE3BA}">
      <dsp:nvSpPr>
        <dsp:cNvPr id="0" name=""/>
        <dsp:cNvSpPr/>
      </dsp:nvSpPr>
      <dsp:spPr>
        <a:xfrm>
          <a:off x="3314291" y="2871167"/>
          <a:ext cx="2300280" cy="1380168"/>
        </a:xfrm>
        <a:prstGeom prst="roundRect">
          <a:avLst>
            <a:gd name="adj" fmla="val 10000"/>
          </a:avLst>
        </a:prstGeom>
        <a:solidFill>
          <a:schemeClr val="accent5">
            <a:hueOff val="4158159"/>
            <a:satOff val="-2675"/>
            <a:lumOff val="18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If a decal is missing or damaged, the PCC must assign a new asset tag number and replace the old decal with a new decal that has the new asset tag number.  </a:t>
          </a:r>
        </a:p>
      </dsp:txBody>
      <dsp:txXfrm>
        <a:off x="3354715" y="2911591"/>
        <a:ext cx="2219432" cy="1299320"/>
      </dsp:txXfrm>
    </dsp:sp>
    <dsp:sp modelId="{B4A9D5E7-6BDB-43BB-8EF5-4CA17C8B1C31}">
      <dsp:nvSpPr>
        <dsp:cNvPr id="0" name=""/>
        <dsp:cNvSpPr/>
      </dsp:nvSpPr>
      <dsp:spPr>
        <a:xfrm rot="10800000">
          <a:off x="2624207" y="3276016"/>
          <a:ext cx="487659" cy="570469"/>
        </a:xfrm>
        <a:prstGeom prst="rightArrow">
          <a:avLst>
            <a:gd name="adj1" fmla="val 60000"/>
            <a:gd name="adj2" fmla="val 50000"/>
          </a:avLst>
        </a:prstGeom>
        <a:solidFill>
          <a:schemeClr val="accent5">
            <a:hueOff val="6237238"/>
            <a:satOff val="-4013"/>
            <a:lumOff val="274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770505" y="3390110"/>
        <a:ext cx="341361" cy="342281"/>
      </dsp:txXfrm>
    </dsp:sp>
    <dsp:sp modelId="{B8878C88-8D18-413E-AF5B-E9AF680A89CE}">
      <dsp:nvSpPr>
        <dsp:cNvPr id="0" name=""/>
        <dsp:cNvSpPr/>
      </dsp:nvSpPr>
      <dsp:spPr>
        <a:xfrm>
          <a:off x="118327" y="2794202"/>
          <a:ext cx="2275851" cy="1534098"/>
        </a:xfrm>
        <a:prstGeom prst="roundRect">
          <a:avLst>
            <a:gd name="adj" fmla="val 10000"/>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Some property is not suitable for tagging such as software, equipment which may become very hot during operation, or antiques / works of art. For property that cannot be tagged, an asset number must be assigned, and a record created in the PCS. </a:t>
          </a:r>
        </a:p>
      </dsp:txBody>
      <dsp:txXfrm>
        <a:off x="163259" y="2839134"/>
        <a:ext cx="2185987" cy="14442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18722-DB61-4CBA-A192-CA28D0AA0E67}">
      <dsp:nvSpPr>
        <dsp:cNvPr id="0" name=""/>
        <dsp:cNvSpPr/>
      </dsp:nvSpPr>
      <dsp:spPr>
        <a:xfrm>
          <a:off x="0" y="3593351"/>
          <a:ext cx="5614987" cy="117941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Property Control is also required to conduct biannual (</a:t>
          </a:r>
          <a:r>
            <a:rPr lang="en-US" sz="1200" b="1" i="1" kern="1200"/>
            <a:t>every two years</a:t>
          </a:r>
          <a:r>
            <a:rPr lang="en-US" sz="1200" kern="1200"/>
            <a:t>) physical inspection of assets recorded in PCS. On the off years Property Control will send each department a spreadsheet of all assets that they purchased and will verify any changes that have been made since the last inventory.</a:t>
          </a:r>
        </a:p>
      </dsp:txBody>
      <dsp:txXfrm>
        <a:off x="0" y="3593351"/>
        <a:ext cx="5614987" cy="1179418"/>
      </dsp:txXfrm>
    </dsp:sp>
    <dsp:sp modelId="{70E71320-540F-499D-9066-B06C32D02311}">
      <dsp:nvSpPr>
        <dsp:cNvPr id="0" name=""/>
        <dsp:cNvSpPr/>
      </dsp:nvSpPr>
      <dsp:spPr>
        <a:xfrm rot="10800000">
          <a:off x="0" y="1797097"/>
          <a:ext cx="5614987" cy="1813944"/>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New York State policy requires that the Property Control Department send out annual inventory lists of all property located in each department to verify its location, and request certification by the department’s inventory coordinator that the equipment is in usable condition and that the department acknowledges having custody of the equipment. </a:t>
          </a:r>
        </a:p>
      </dsp:txBody>
      <dsp:txXfrm rot="10800000">
        <a:off x="0" y="1797097"/>
        <a:ext cx="5614987" cy="1178646"/>
      </dsp:txXfrm>
    </dsp:sp>
    <dsp:sp modelId="{9E6BD059-FDCE-4329-8A58-1F3F04E9C123}">
      <dsp:nvSpPr>
        <dsp:cNvPr id="0" name=""/>
        <dsp:cNvSpPr/>
      </dsp:nvSpPr>
      <dsp:spPr>
        <a:xfrm rot="10800000">
          <a:off x="0" y="843"/>
          <a:ext cx="5614987" cy="1813944"/>
        </a:xfrm>
        <a:prstGeom prst="upArrowCallou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The purpose of a physical inventory audit is to verify the accuracy of the existing equipment inventory records. </a:t>
          </a:r>
        </a:p>
      </dsp:txBody>
      <dsp:txXfrm rot="10800000">
        <a:off x="0" y="843"/>
        <a:ext cx="5614987" cy="11786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80200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6428CE-7CCD-4C75-984E-F5524625FFE8}" type="datetimeFigureOut">
              <a:rPr lang="en-US" smtClean="0"/>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31569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505085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36299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058839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444373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700576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4169810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95430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349286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62559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6428CE-7CCD-4C75-984E-F5524625FFE8}" type="datetimeFigureOut">
              <a:rPr lang="en-US" smtClean="0"/>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31898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6428CE-7CCD-4C75-984E-F5524625FFE8}" type="datetimeFigureOut">
              <a:rPr lang="en-US" smtClean="0"/>
              <a:t>7/14/2023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99586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82259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06032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EA6428CE-7CCD-4C75-984E-F5524625FFE8}" type="datetimeFigureOut">
              <a:rPr lang="en-US" smtClean="0"/>
              <a:t>7/14/2023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403063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6428CE-7CCD-4C75-984E-F5524625FFE8}" type="datetimeFigureOut">
              <a:rPr lang="en-US" smtClean="0"/>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425277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A6428CE-7CCD-4C75-984E-F5524625FFE8}" type="datetimeFigureOut">
              <a:rPr lang="en-US" smtClean="0"/>
              <a:t>7/14/2023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E400970-D0F0-4CA3-8FA7-BAA181BE5676}" type="slidenum">
              <a:rPr lang="en-US" smtClean="0"/>
              <a:t>‹#›</a:t>
            </a:fld>
            <a:endParaRPr lang="en-US"/>
          </a:p>
        </p:txBody>
      </p:sp>
    </p:spTree>
    <p:extLst>
      <p:ext uri="{BB962C8B-B14F-4D97-AF65-F5344CB8AC3E}">
        <p14:creationId xmlns:p14="http://schemas.microsoft.com/office/powerpoint/2010/main" val="254296913"/>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hyperlink" Target="mailto:propertycontrol@farmingdale.edu"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www.suny.edu/sunypp/documents.cfm?doc_id=6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oi.es/blogs/madeon/2013/03/13/gestion-de-inventarios-el-gran-desafio-de-siempre/" TargetMode="External"/><Relationship Id="rId2" Type="http://schemas.openxmlformats.org/officeDocument/2006/relationships/hyperlink" Target="mailto:propertycontrol@farmingdale.edu" TargetMode="External"/><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2" Type="http://schemas.openxmlformats.org/officeDocument/2006/relationships/image" Target="../media/image2.png"/><Relationship Id="rId1" Type="http://schemas.openxmlformats.org/officeDocument/2006/relationships/slideLayout" Target="../slideLayouts/slideLayout11.xml"/><Relationship Id="rId6" Type="http://schemas.openxmlformats.org/officeDocument/2006/relationships/diagramData" Target="../diagrams/data1.xml"/><Relationship Id="rId5" Type="http://schemas.openxmlformats.org/officeDocument/2006/relationships/image" Target="../media/image5.png"/><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ries.farmingdale.edu/property-control/pdf/disposal-form.pdf" TargetMode="External"/><Relationship Id="rId2" Type="http://schemas.openxmlformats.org/officeDocument/2006/relationships/hyperlink" Target="https://aries.farmingdale.edu/property-control/pdf/usable-surplus.pdf" TargetMode="External"/><Relationship Id="rId1" Type="http://schemas.openxmlformats.org/officeDocument/2006/relationships/slideLayout" Target="../slideLayouts/slideLayout2.xml"/><Relationship Id="rId6" Type="http://schemas.openxmlformats.org/officeDocument/2006/relationships/hyperlink" Target="mailto:propertycontrol@farmingdale.edu" TargetMode="External"/><Relationship Id="rId5" Type="http://schemas.openxmlformats.org/officeDocument/2006/relationships/hyperlink" Target="https://aries.farmingdale.edu/property-control/pdf/equipment-transfer.pdf" TargetMode="External"/><Relationship Id="rId4" Type="http://schemas.openxmlformats.org/officeDocument/2006/relationships/hyperlink" Target="https://aries.farmingdale.edu/property-control/pdf/off-campus-use.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7F3856E-046E-4C69-815A-B5273853F153}"/>
              </a:ext>
            </a:extLst>
          </p:cNvPr>
          <p:cNvSpPr>
            <a:spLocks noGrp="1"/>
          </p:cNvSpPr>
          <p:nvPr>
            <p:ph type="subTitle" idx="1"/>
          </p:nvPr>
        </p:nvSpPr>
        <p:spPr>
          <a:xfrm>
            <a:off x="1138177" y="4255165"/>
            <a:ext cx="8825658" cy="861420"/>
          </a:xfrm>
        </p:spPr>
        <p:txBody>
          <a:bodyPr>
            <a:normAutofit/>
          </a:bodyPr>
          <a:lstStyle/>
          <a:p>
            <a:pPr algn="ctr"/>
            <a:r>
              <a:rPr lang="en-US" sz="4000" dirty="0"/>
              <a:t>Property Control</a:t>
            </a:r>
          </a:p>
        </p:txBody>
      </p:sp>
      <p:pic>
        <p:nvPicPr>
          <p:cNvPr id="4" name="Picture 3">
            <a:extLst>
              <a:ext uri="{FF2B5EF4-FFF2-40B4-BE49-F238E27FC236}">
                <a16:creationId xmlns:a16="http://schemas.microsoft.com/office/drawing/2014/main" id="{E0105F64-BD34-4438-8F77-8DD687210EC9}"/>
              </a:ext>
            </a:extLst>
          </p:cNvPr>
          <p:cNvPicPr>
            <a:picLocks noChangeAspect="1"/>
          </p:cNvPicPr>
          <p:nvPr/>
        </p:nvPicPr>
        <p:blipFill>
          <a:blip r:embed="rId2"/>
          <a:stretch>
            <a:fillRect/>
          </a:stretch>
        </p:blipFill>
        <p:spPr>
          <a:xfrm>
            <a:off x="2885813" y="1728132"/>
            <a:ext cx="5801755" cy="2403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675802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8">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A129F4-0A02-4DED-9F99-C8FA026E63D0}"/>
              </a:ext>
            </a:extLst>
          </p:cNvPr>
          <p:cNvSpPr>
            <a:spLocks noGrp="1"/>
          </p:cNvSpPr>
          <p:nvPr>
            <p:ph type="title"/>
          </p:nvPr>
        </p:nvSpPr>
        <p:spPr>
          <a:xfrm>
            <a:off x="648929" y="1063417"/>
            <a:ext cx="3505495" cy="4675396"/>
          </a:xfrm>
        </p:spPr>
        <p:txBody>
          <a:bodyPr anchor="ctr">
            <a:normAutofit/>
          </a:bodyPr>
          <a:lstStyle/>
          <a:p>
            <a:r>
              <a:rPr lang="en-US">
                <a:solidFill>
                  <a:srgbClr val="F2F2F2"/>
                </a:solidFill>
              </a:rPr>
              <a:t>Physical Inventory</a:t>
            </a:r>
          </a:p>
        </p:txBody>
      </p:sp>
      <p:sp>
        <p:nvSpPr>
          <p:cNvPr id="33" name="Rectangle 10">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4">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36" name="Content Placeholder 2">
            <a:extLst>
              <a:ext uri="{FF2B5EF4-FFF2-40B4-BE49-F238E27FC236}">
                <a16:creationId xmlns:a16="http://schemas.microsoft.com/office/drawing/2014/main" id="{D973E155-354C-487A-BCB3-AB149AEF99DC}"/>
              </a:ext>
            </a:extLst>
          </p:cNvPr>
          <p:cNvGraphicFramePr>
            <a:graphicFrameLocks noGrp="1"/>
          </p:cNvGraphicFramePr>
          <p:nvPr>
            <p:ph idx="1"/>
            <p:extLst>
              <p:ext uri="{D42A27DB-BD31-4B8C-83A1-F6EECF244321}">
                <p14:modId xmlns:p14="http://schemas.microsoft.com/office/powerpoint/2010/main" val="952271560"/>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4288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8" name="Picture 102">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29" name="Picture 104">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0" name="Oval 106">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1" name="Picture 108">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32" name="Picture 110">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33" name="Rectangle 112">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34" name="Rectangle 114">
            <a:extLst>
              <a:ext uri="{FF2B5EF4-FFF2-40B4-BE49-F238E27FC236}">
                <a16:creationId xmlns:a16="http://schemas.microsoft.com/office/drawing/2014/main" id="{D27CF008-4B18-436D-B2D5-C1346C124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16">
            <a:extLst>
              <a:ext uri="{FF2B5EF4-FFF2-40B4-BE49-F238E27FC236}">
                <a16:creationId xmlns:a16="http://schemas.microsoft.com/office/drawing/2014/main" id="{CE22DAD8-5F67-4B73-ADA9-06EF381F7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36"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20000"/>
            </a:schemeClr>
          </a:solidFill>
          <a:ln>
            <a:noFill/>
          </a:ln>
        </p:spPr>
        <p:txBody>
          <a:bodyPr rtlCol="0" anchor="ctr"/>
          <a:lstStyle/>
          <a:p>
            <a:pPr algn="ctr"/>
            <a:endParaRPr lang="en-US">
              <a:solidFill>
                <a:schemeClr val="tx1"/>
              </a:solidFill>
            </a:endParaRPr>
          </a:p>
        </p:txBody>
      </p:sp>
      <p:sp>
        <p:nvSpPr>
          <p:cNvPr id="137" name="Freeform: Shape 120">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9B0648-4C67-461D-9FC7-E6BFAC0B1274}"/>
              </a:ext>
            </a:extLst>
          </p:cNvPr>
          <p:cNvSpPr>
            <a:spLocks noGrp="1"/>
          </p:cNvSpPr>
          <p:nvPr>
            <p:ph type="title"/>
          </p:nvPr>
        </p:nvSpPr>
        <p:spPr>
          <a:xfrm>
            <a:off x="636916" y="4854346"/>
            <a:ext cx="9149350" cy="868026"/>
          </a:xfrm>
        </p:spPr>
        <p:txBody>
          <a:bodyPr vert="horz" lIns="91440" tIns="45720" rIns="91440" bIns="45720" rtlCol="0" anchor="b">
            <a:normAutofit/>
          </a:bodyPr>
          <a:lstStyle/>
          <a:p>
            <a:pPr>
              <a:lnSpc>
                <a:spcPct val="90000"/>
              </a:lnSpc>
            </a:pPr>
            <a:r>
              <a:rPr lang="en-US" sz="3700" b="0" i="0" kern="1200">
                <a:solidFill>
                  <a:srgbClr val="EBEBEB"/>
                </a:solidFill>
                <a:latin typeface="+mj-lt"/>
                <a:ea typeface="+mj-ea"/>
                <a:cs typeface="+mj-cs"/>
              </a:rPr>
              <a:t>Property Control Department Contacts</a:t>
            </a:r>
          </a:p>
        </p:txBody>
      </p:sp>
      <p:graphicFrame>
        <p:nvGraphicFramePr>
          <p:cNvPr id="5" name="Table 4">
            <a:extLst>
              <a:ext uri="{FF2B5EF4-FFF2-40B4-BE49-F238E27FC236}">
                <a16:creationId xmlns:a16="http://schemas.microsoft.com/office/drawing/2014/main" id="{C7790CBA-B7DF-4DAE-986A-E3E26A19917C}"/>
              </a:ext>
            </a:extLst>
          </p:cNvPr>
          <p:cNvGraphicFramePr>
            <a:graphicFrameLocks noGrp="1"/>
          </p:cNvGraphicFramePr>
          <p:nvPr>
            <p:extLst>
              <p:ext uri="{D42A27DB-BD31-4B8C-83A1-F6EECF244321}">
                <p14:modId xmlns:p14="http://schemas.microsoft.com/office/powerpoint/2010/main" val="1344512787"/>
              </p:ext>
            </p:extLst>
          </p:nvPr>
        </p:nvGraphicFramePr>
        <p:xfrm>
          <a:off x="635458" y="673358"/>
          <a:ext cx="9150807" cy="2049068"/>
        </p:xfrm>
        <a:graphic>
          <a:graphicData uri="http://schemas.openxmlformats.org/drawingml/2006/table">
            <a:tbl>
              <a:tblPr firstRow="1" bandRow="1">
                <a:noFill/>
                <a:tableStyleId>{5C22544A-7EE6-4342-B048-85BDC9FD1C3A}</a:tableStyleId>
              </a:tblPr>
              <a:tblGrid>
                <a:gridCol w="6935745">
                  <a:extLst>
                    <a:ext uri="{9D8B030D-6E8A-4147-A177-3AD203B41FA5}">
                      <a16:colId xmlns:a16="http://schemas.microsoft.com/office/drawing/2014/main" val="86570495"/>
                    </a:ext>
                  </a:extLst>
                </a:gridCol>
                <a:gridCol w="2215062">
                  <a:extLst>
                    <a:ext uri="{9D8B030D-6E8A-4147-A177-3AD203B41FA5}">
                      <a16:colId xmlns:a16="http://schemas.microsoft.com/office/drawing/2014/main" val="1854723590"/>
                    </a:ext>
                  </a:extLst>
                </a:gridCol>
              </a:tblGrid>
              <a:tr h="471322">
                <a:tc>
                  <a:txBody>
                    <a:bodyPr/>
                    <a:lstStyle/>
                    <a:p>
                      <a:r>
                        <a:rPr lang="en-US" sz="1800" b="0" cap="none" spc="0" dirty="0">
                          <a:solidFill>
                            <a:schemeClr val="tx1"/>
                          </a:solidFill>
                        </a:rPr>
                        <a:t>Ambar Batista – Administrative Coordinator and Property Control Coordinator </a:t>
                      </a:r>
                    </a:p>
                  </a:txBody>
                  <a:tcPr marL="114590" marR="114590" marT="80213" marB="80213">
                    <a:lnL w="12700" cmpd="sng">
                      <a:noFill/>
                    </a:lnL>
                    <a:lnR w="12700" cmpd="sng">
                      <a:noFill/>
                    </a:lnR>
                    <a:lnT w="28575" cap="flat" cmpd="sng" algn="ctr">
                      <a:solidFill>
                        <a:schemeClr val="tx1"/>
                      </a:solidFill>
                      <a:prstDash val="solid"/>
                    </a:lnT>
                    <a:lnB w="38100" cmpd="sng">
                      <a:noFill/>
                    </a:lnB>
                    <a:noFill/>
                  </a:tcPr>
                </a:tc>
                <a:tc>
                  <a:txBody>
                    <a:bodyPr/>
                    <a:lstStyle/>
                    <a:p>
                      <a:r>
                        <a:rPr lang="en-US" sz="1800" b="0" cap="none" spc="0" dirty="0">
                          <a:solidFill>
                            <a:schemeClr val="tx1"/>
                          </a:solidFill>
                        </a:rPr>
                        <a:t>934-420-2625</a:t>
                      </a:r>
                    </a:p>
                  </a:txBody>
                  <a:tcPr marL="114590" marR="114590" marT="80213" marB="80213">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947749220"/>
                  </a:ext>
                </a:extLst>
              </a:tr>
              <a:tr h="1340002">
                <a:tc gridSpan="2">
                  <a:txBody>
                    <a:bodyPr/>
                    <a:lstStyle/>
                    <a:p>
                      <a:pPr algn="ctr">
                        <a:spcBef>
                          <a:spcPts val="0"/>
                        </a:spcBef>
                      </a:pPr>
                      <a:endParaRPr lang="en-US" sz="1500" b="1" cap="none" spc="0" dirty="0">
                        <a:solidFill>
                          <a:schemeClr val="tx1"/>
                        </a:solidFill>
                      </a:endParaRPr>
                    </a:p>
                    <a:p>
                      <a:pPr algn="ctr">
                        <a:spcBef>
                          <a:spcPts val="0"/>
                        </a:spcBef>
                      </a:pPr>
                      <a:r>
                        <a:rPr lang="en-US" sz="1500" b="1" cap="none" spc="0" dirty="0">
                          <a:solidFill>
                            <a:schemeClr val="tx1"/>
                          </a:solidFill>
                        </a:rPr>
                        <a:t>Email:</a:t>
                      </a:r>
                    </a:p>
                    <a:p>
                      <a:pPr algn="ctr">
                        <a:spcBef>
                          <a:spcPts val="0"/>
                        </a:spcBef>
                      </a:pPr>
                      <a:r>
                        <a:rPr lang="en-US" sz="1500" b="1" u="sng" cap="none" spc="0" dirty="0">
                          <a:solidFill>
                            <a:schemeClr val="tx1"/>
                          </a:solidFill>
                          <a:hlinkClick r:id="rId6">
                            <a:extLst>
                              <a:ext uri="{A12FA001-AC4F-418D-AE19-62706E023703}">
                                <ahyp:hlinkClr xmlns:ahyp="http://schemas.microsoft.com/office/drawing/2018/hyperlinkcolor" val="tx"/>
                              </a:ext>
                            </a:extLst>
                          </a:hlinkClick>
                        </a:rPr>
                        <a:t>propertycontrol@farmingdale.edu</a:t>
                      </a:r>
                      <a:r>
                        <a:rPr lang="en-US" sz="1500" b="1" cap="none" spc="0" dirty="0">
                          <a:solidFill>
                            <a:schemeClr val="tx1"/>
                          </a:solidFill>
                        </a:rPr>
                        <a:t>. </a:t>
                      </a:r>
                    </a:p>
                    <a:p>
                      <a:pPr algn="ctr">
                        <a:spcBef>
                          <a:spcPts val="0"/>
                        </a:spcBef>
                      </a:pPr>
                      <a:r>
                        <a:rPr lang="en-US" sz="1500" b="1" cap="none" spc="0" dirty="0">
                          <a:solidFill>
                            <a:schemeClr val="tx1"/>
                          </a:solidFill>
                        </a:rPr>
                        <a:t>Fax: 934-420-2625</a:t>
                      </a:r>
                      <a:endParaRPr lang="en-US" sz="1500" cap="none" spc="0" dirty="0">
                        <a:solidFill>
                          <a:schemeClr val="tx1"/>
                        </a:solidFill>
                      </a:endParaRPr>
                    </a:p>
                    <a:p>
                      <a:pPr algn="ctr"/>
                      <a:endParaRPr lang="en-US" sz="1500" cap="none" spc="0" dirty="0">
                        <a:solidFill>
                          <a:schemeClr val="tx1"/>
                        </a:solidFill>
                      </a:endParaRPr>
                    </a:p>
                  </a:txBody>
                  <a:tcPr marL="114590" marR="114590" marT="80213" marB="8021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hMerge="1">
                  <a:txBody>
                    <a:bodyPr/>
                    <a:lstStyle/>
                    <a:p>
                      <a:pPr algn="l"/>
                      <a:endParaRPr lang="en-US"/>
                    </a:p>
                  </a:txBody>
                  <a:tcPr/>
                </a:tc>
                <a:extLst>
                  <a:ext uri="{0D108BD9-81ED-4DB2-BD59-A6C34878D82A}">
                    <a16:rowId xmlns:a16="http://schemas.microsoft.com/office/drawing/2014/main" val="2631203525"/>
                  </a:ext>
                </a:extLst>
              </a:tr>
            </a:tbl>
          </a:graphicData>
        </a:graphic>
      </p:graphicFrame>
    </p:spTree>
    <p:extLst>
      <p:ext uri="{BB962C8B-B14F-4D97-AF65-F5344CB8AC3E}">
        <p14:creationId xmlns:p14="http://schemas.microsoft.com/office/powerpoint/2010/main" val="67298195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DC65BEA7-A807-4BBF-B198-9394AD38B291}"/>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Mission</a:t>
            </a:r>
          </a:p>
        </p:txBody>
      </p:sp>
      <p:sp>
        <p:nvSpPr>
          <p:cNvPr id="3" name="Text Placeholder 2">
            <a:extLst>
              <a:ext uri="{FF2B5EF4-FFF2-40B4-BE49-F238E27FC236}">
                <a16:creationId xmlns:a16="http://schemas.microsoft.com/office/drawing/2014/main" id="{1D7A506B-6DB3-4942-920D-C13D24BA4281}"/>
              </a:ext>
            </a:extLst>
          </p:cNvPr>
          <p:cNvSpPr>
            <a:spLocks noGrp="1"/>
          </p:cNvSpPr>
          <p:nvPr>
            <p:ph idx="1"/>
          </p:nvPr>
        </p:nvSpPr>
        <p:spPr>
          <a:xfrm>
            <a:off x="1103312" y="2763520"/>
            <a:ext cx="10221826" cy="3484879"/>
          </a:xfrm>
        </p:spPr>
        <p:txBody>
          <a:bodyPr>
            <a:normAutofit/>
          </a:bodyPr>
          <a:lstStyle/>
          <a:p>
            <a:pPr>
              <a:spcAft>
                <a:spcPts val="600"/>
              </a:spcAft>
            </a:pPr>
            <a:r>
              <a:rPr lang="en-US" dirty="0"/>
              <a:t>The mission of the Property Control department is to manage and update major moveable assets, data, and provide related service to the Farmingdale State College Community. This includes tagging, surplus and transferring equipment and furniture, in addition to creating various departmental reports as needed or requested by individual departments, in a timely, efficient and accurate manner. As an agency of the State of New York, SUNY Farmingdale State College has a responsibility to ensure that there is a reasonable system of internal controls governing campus property.   </a:t>
            </a:r>
          </a:p>
          <a:p>
            <a:pPr>
              <a:spcAft>
                <a:spcPts val="600"/>
              </a:spcAft>
            </a:pPr>
            <a:r>
              <a:rPr lang="en-US" dirty="0">
                <a:hlinkClick r:id="rId2"/>
              </a:rPr>
              <a:t>https://www.suny.edu/sunypp/documents.cfm?doc_id=601</a:t>
            </a:r>
            <a:endParaRPr lang="en-US" dirty="0"/>
          </a:p>
        </p:txBody>
      </p:sp>
    </p:spTree>
    <p:extLst>
      <p:ext uri="{BB962C8B-B14F-4D97-AF65-F5344CB8AC3E}">
        <p14:creationId xmlns:p14="http://schemas.microsoft.com/office/powerpoint/2010/main" val="95693312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23">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8"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39" name="Freeform: Shape 27">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0" name="Rectangle 29">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9FD40D9-C550-402C-B5F3-948E3CDEF9D0}"/>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Property Control Department</a:t>
            </a:r>
          </a:p>
        </p:txBody>
      </p:sp>
      <p:sp>
        <p:nvSpPr>
          <p:cNvPr id="3" name="Content Placeholder 2">
            <a:extLst>
              <a:ext uri="{FF2B5EF4-FFF2-40B4-BE49-F238E27FC236}">
                <a16:creationId xmlns:a16="http://schemas.microsoft.com/office/drawing/2014/main" id="{E92790B8-D907-4AC1-A39A-A502F34AA8A8}"/>
              </a:ext>
            </a:extLst>
          </p:cNvPr>
          <p:cNvSpPr>
            <a:spLocks noGrp="1"/>
          </p:cNvSpPr>
          <p:nvPr>
            <p:ph idx="1"/>
          </p:nvPr>
        </p:nvSpPr>
        <p:spPr>
          <a:xfrm>
            <a:off x="5204109" y="1645920"/>
            <a:ext cx="6590812" cy="4470821"/>
          </a:xfrm>
        </p:spPr>
        <p:txBody>
          <a:bodyPr>
            <a:normAutofit/>
          </a:bodyPr>
          <a:lstStyle/>
          <a:p>
            <a:pPr>
              <a:lnSpc>
                <a:spcPct val="90000"/>
              </a:lnSpc>
              <a:buClr>
                <a:schemeClr val="tx1"/>
              </a:buClr>
              <a:buFont typeface="Wingdings" panose="05000000000000000000" pitchFamily="2" charset="2"/>
              <a:buChar char="q"/>
            </a:pPr>
            <a:r>
              <a:rPr lang="en-US" sz="1400" dirty="0"/>
              <a:t>The Property Control department is dedicated to assisting the campus in many areas. All equipment that is self-contained, durable, and has an expected service life of two or more years with a purchase price of $5,000 and above or that is considered a walkable item is required to be tagged and entered into and tracked through the Real Asset Management (RAM) Inventory System. </a:t>
            </a:r>
          </a:p>
          <a:p>
            <a:pPr>
              <a:lnSpc>
                <a:spcPct val="90000"/>
              </a:lnSpc>
              <a:buClr>
                <a:schemeClr val="tx1"/>
              </a:buClr>
              <a:buFont typeface="Wingdings" panose="05000000000000000000" pitchFamily="2" charset="2"/>
              <a:buChar char="q"/>
            </a:pPr>
            <a:r>
              <a:rPr lang="en-US" sz="1400" dirty="0"/>
              <a:t>Any assets under the $5,000 value or that is not considered a walkable item and is tagged, will be entered into and tracked through an excel spreadsheet. </a:t>
            </a:r>
          </a:p>
          <a:p>
            <a:pPr>
              <a:lnSpc>
                <a:spcPct val="90000"/>
              </a:lnSpc>
              <a:buClr>
                <a:schemeClr val="tx1"/>
              </a:buClr>
              <a:buFont typeface="Wingdings" panose="05000000000000000000" pitchFamily="2" charset="2"/>
              <a:buChar char="q"/>
            </a:pPr>
            <a:r>
              <a:rPr lang="en-US" sz="1400" dirty="0"/>
              <a:t>Property Control will also conduct biannual physical inspection of assets recorded in RAM. </a:t>
            </a:r>
          </a:p>
          <a:p>
            <a:pPr marL="0" indent="0">
              <a:lnSpc>
                <a:spcPct val="90000"/>
              </a:lnSpc>
              <a:buNone/>
            </a:pPr>
            <a:r>
              <a:rPr lang="en-US" sz="1400" b="1" dirty="0"/>
              <a:t>Please contact the Property Control Department at 934-420-2625 or via email at </a:t>
            </a:r>
            <a:r>
              <a:rPr lang="en-US" sz="1400" b="1" u="sng" dirty="0">
                <a:hlinkClick r:id="rId2"/>
              </a:rPr>
              <a:t>propertycontrol@farmingdale.edu</a:t>
            </a:r>
            <a:r>
              <a:rPr lang="en-US" sz="1400" b="1" dirty="0"/>
              <a:t>. </a:t>
            </a:r>
            <a:endParaRPr lang="en-US" sz="1400" dirty="0"/>
          </a:p>
          <a:p>
            <a:pPr marL="0" indent="0">
              <a:lnSpc>
                <a:spcPct val="90000"/>
              </a:lnSpc>
              <a:buNone/>
            </a:pPr>
            <a:endParaRPr lang="en-US" sz="1400" dirty="0"/>
          </a:p>
          <a:p>
            <a:pPr>
              <a:lnSpc>
                <a:spcPct val="90000"/>
              </a:lnSpc>
            </a:pPr>
            <a:endParaRPr lang="en-US" sz="1400" dirty="0"/>
          </a:p>
          <a:p>
            <a:pPr marL="0" indent="0">
              <a:lnSpc>
                <a:spcPct val="90000"/>
              </a:lnSpc>
              <a:buNone/>
            </a:pPr>
            <a:endParaRPr lang="en-US" sz="1400" dirty="0"/>
          </a:p>
        </p:txBody>
      </p:sp>
      <p:sp>
        <p:nvSpPr>
          <p:cNvPr id="6" name="TextBox 5">
            <a:extLst>
              <a:ext uri="{FF2B5EF4-FFF2-40B4-BE49-F238E27FC236}">
                <a16:creationId xmlns:a16="http://schemas.microsoft.com/office/drawing/2014/main" id="{D28D22E8-5AA9-47D9-9F2D-70E692BB04FF}"/>
              </a:ext>
            </a:extLst>
          </p:cNvPr>
          <p:cNvSpPr txBox="1"/>
          <p:nvPr/>
        </p:nvSpPr>
        <p:spPr>
          <a:xfrm>
            <a:off x="9341541" y="6870700"/>
            <a:ext cx="2850459"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www.eoi.es/blogs/madeon/2013/03/13/gestion-de-inventarios-el-gran-desafio-de-siempre/">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US" sz="700">
              <a:solidFill>
                <a:srgbClr val="FFFFFF"/>
              </a:solidFill>
            </a:endParaRPr>
          </a:p>
        </p:txBody>
      </p:sp>
    </p:spTree>
    <p:extLst>
      <p:ext uri="{BB962C8B-B14F-4D97-AF65-F5344CB8AC3E}">
        <p14:creationId xmlns:p14="http://schemas.microsoft.com/office/powerpoint/2010/main" val="4676450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B8F9CB-890B-4CB8-B503-188A763E2F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AA632AB4-3837-4FD0-8B62-0A18B573F4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C393B4A7-6ABF-423D-A762-3CDB4897A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 name="Picture 14">
            <a:extLst>
              <a:ext uri="{FF2B5EF4-FFF2-40B4-BE49-F238E27FC236}">
                <a16:creationId xmlns:a16="http://schemas.microsoft.com/office/drawing/2014/main" id="{9CD2319A-6FA9-4EFB-9EDF-7304467425E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D1692A93-3514-4486-8B67-CCA4E0259BC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01AD250C-F2EA-449F-9B14-DF5BB674C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3"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52200AF-47EC-4A7F-8D22-ED4D1363B46C}"/>
              </a:ext>
            </a:extLst>
          </p:cNvPr>
          <p:cNvSpPr>
            <a:spLocks noGrp="1"/>
          </p:cNvSpPr>
          <p:nvPr>
            <p:ph type="title"/>
          </p:nvPr>
        </p:nvSpPr>
        <p:spPr>
          <a:xfrm>
            <a:off x="648930" y="629267"/>
            <a:ext cx="9252154" cy="1016654"/>
          </a:xfrm>
        </p:spPr>
        <p:txBody>
          <a:bodyPr vert="horz" lIns="91440" tIns="45720" rIns="91440" bIns="45720" rtlCol="0" anchor="t">
            <a:normAutofit/>
          </a:bodyPr>
          <a:lstStyle/>
          <a:p>
            <a:r>
              <a:rPr lang="en-US" sz="4200">
                <a:solidFill>
                  <a:srgbClr val="EBEBEB"/>
                </a:solidFill>
              </a:rPr>
              <a:t>Department Inventory Coordinator</a:t>
            </a:r>
          </a:p>
        </p:txBody>
      </p:sp>
      <p:sp>
        <p:nvSpPr>
          <p:cNvPr id="25" name="Rectangle 24">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7" name="Freeform: Shape 26">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5" name="Text Placeholder 2">
            <a:extLst>
              <a:ext uri="{FF2B5EF4-FFF2-40B4-BE49-F238E27FC236}">
                <a16:creationId xmlns:a16="http://schemas.microsoft.com/office/drawing/2014/main" id="{F868F16D-C6FB-4501-8B6B-AF2E57199095}"/>
              </a:ext>
            </a:extLst>
          </p:cNvPr>
          <p:cNvGraphicFramePr/>
          <p:nvPr>
            <p:extLst>
              <p:ext uri="{D42A27DB-BD31-4B8C-83A1-F6EECF244321}">
                <p14:modId xmlns:p14="http://schemas.microsoft.com/office/powerpoint/2010/main" val="4166474262"/>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29940724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A66563-55BB-41A8-8D2F-81E50ACC56CF}"/>
              </a:ext>
            </a:extLst>
          </p:cNvPr>
          <p:cNvSpPr>
            <a:spLocks noGrp="1"/>
          </p:cNvSpPr>
          <p:nvPr>
            <p:ph type="title"/>
          </p:nvPr>
        </p:nvSpPr>
        <p:spPr>
          <a:xfrm>
            <a:off x="648929" y="1063417"/>
            <a:ext cx="3505495" cy="4675396"/>
          </a:xfrm>
        </p:spPr>
        <p:txBody>
          <a:bodyPr anchor="ctr">
            <a:normAutofit/>
          </a:bodyPr>
          <a:lstStyle/>
          <a:p>
            <a:r>
              <a:rPr lang="en-US">
                <a:solidFill>
                  <a:srgbClr val="F2F2F2"/>
                </a:solidFill>
              </a:rPr>
              <a:t>Tagging Equipment</a:t>
            </a:r>
          </a:p>
        </p:txBody>
      </p:sp>
      <p:sp>
        <p:nvSpPr>
          <p:cNvPr id="12" name="Rectangle 11">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5C222A2C-089E-433C-BD28-837CE0578A5D}"/>
              </a:ext>
            </a:extLst>
          </p:cNvPr>
          <p:cNvGraphicFramePr>
            <a:graphicFrameLocks noGrp="1"/>
          </p:cNvGraphicFramePr>
          <p:nvPr>
            <p:ph idx="1"/>
            <p:extLst>
              <p:ext uri="{D42A27DB-BD31-4B8C-83A1-F6EECF244321}">
                <p14:modId xmlns:p14="http://schemas.microsoft.com/office/powerpoint/2010/main" val="3279871171"/>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73585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9B0AAD6-D857-4583-81BD-EC6CFDE055FF}"/>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Reporting Missing or Stolen Equipment</a:t>
            </a:r>
          </a:p>
        </p:txBody>
      </p:sp>
      <p:sp>
        <p:nvSpPr>
          <p:cNvPr id="3" name="Content Placeholder 2">
            <a:extLst>
              <a:ext uri="{FF2B5EF4-FFF2-40B4-BE49-F238E27FC236}">
                <a16:creationId xmlns:a16="http://schemas.microsoft.com/office/drawing/2014/main" id="{6DB460DB-FDB2-47F0-A312-6CB942AF4168}"/>
              </a:ext>
            </a:extLst>
          </p:cNvPr>
          <p:cNvSpPr>
            <a:spLocks noGrp="1"/>
          </p:cNvSpPr>
          <p:nvPr>
            <p:ph idx="1"/>
          </p:nvPr>
        </p:nvSpPr>
        <p:spPr>
          <a:xfrm>
            <a:off x="5204109" y="1645920"/>
            <a:ext cx="5919503" cy="4470821"/>
          </a:xfrm>
        </p:spPr>
        <p:txBody>
          <a:bodyPr>
            <a:normAutofit/>
          </a:bodyPr>
          <a:lstStyle/>
          <a:p>
            <a:pPr>
              <a:buClrTx/>
              <a:buFont typeface="Wingdings" panose="05000000000000000000" pitchFamily="2" charset="2"/>
              <a:buChar char="q"/>
            </a:pPr>
            <a:r>
              <a:rPr lang="en-US" dirty="0"/>
              <a:t>All actual or suspected missing or stolen equipment must be reported to the University Police Office promptly and assistance given in completion of a crime report.  </a:t>
            </a:r>
          </a:p>
          <a:p>
            <a:pPr>
              <a:buClrTx/>
              <a:buFont typeface="Wingdings" panose="05000000000000000000" pitchFamily="2" charset="2"/>
              <a:buChar char="q"/>
            </a:pPr>
            <a:r>
              <a:rPr lang="en-US" dirty="0"/>
              <a:t>A complete written report must also be made to the Property Control department by the next business day. If items are returned or found, written notification must be sent to University Police and the Property Control department. </a:t>
            </a:r>
          </a:p>
          <a:p>
            <a:endParaRPr lang="en-US" dirty="0"/>
          </a:p>
        </p:txBody>
      </p:sp>
    </p:spTree>
    <p:extLst>
      <p:ext uri="{BB962C8B-B14F-4D97-AF65-F5344CB8AC3E}">
        <p14:creationId xmlns:p14="http://schemas.microsoft.com/office/powerpoint/2010/main" val="2930562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44" name="Rectangle 43">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6"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48" name="Freeform: Shape 47">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E4AEA186-AA0C-4865-8A7B-220F5E284E23}"/>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Changes To Inventory</a:t>
            </a:r>
            <a:endParaRPr lang="en-US" dirty="0">
              <a:solidFill>
                <a:srgbClr val="FFFFFF"/>
              </a:solidFill>
              <a:highlight>
                <a:srgbClr val="00FF00"/>
              </a:highlight>
            </a:endParaRPr>
          </a:p>
        </p:txBody>
      </p:sp>
      <p:sp>
        <p:nvSpPr>
          <p:cNvPr id="17" name="Content Placeholder 2">
            <a:extLst>
              <a:ext uri="{FF2B5EF4-FFF2-40B4-BE49-F238E27FC236}">
                <a16:creationId xmlns:a16="http://schemas.microsoft.com/office/drawing/2014/main" id="{56D148E6-D78A-4FCD-A1C0-7D770F2085CF}"/>
              </a:ext>
            </a:extLst>
          </p:cNvPr>
          <p:cNvSpPr>
            <a:spLocks noGrp="1"/>
          </p:cNvSpPr>
          <p:nvPr>
            <p:ph idx="1"/>
          </p:nvPr>
        </p:nvSpPr>
        <p:spPr>
          <a:xfrm>
            <a:off x="1103312" y="2763520"/>
            <a:ext cx="8946541" cy="3484879"/>
          </a:xfrm>
        </p:spPr>
        <p:txBody>
          <a:bodyPr>
            <a:normAutofit/>
          </a:bodyPr>
          <a:lstStyle/>
          <a:p>
            <a:pPr marL="0" indent="0">
              <a:lnSpc>
                <a:spcPct val="90000"/>
              </a:lnSpc>
              <a:buNone/>
            </a:pPr>
            <a:r>
              <a:rPr lang="en-US" sz="1700" dirty="0"/>
              <a:t>The department inventory coordinator must notify the Property Control department in the following instances: </a:t>
            </a:r>
          </a:p>
          <a:p>
            <a:pPr lvl="0">
              <a:lnSpc>
                <a:spcPct val="90000"/>
              </a:lnSpc>
              <a:buClrTx/>
              <a:buFont typeface="Wingdings" panose="05000000000000000000" pitchFamily="2" charset="2"/>
              <a:buChar char="q"/>
            </a:pPr>
            <a:r>
              <a:rPr lang="en-US" sz="1700" dirty="0"/>
              <a:t>An item is moved from one space to another on a permanent basis within the department. </a:t>
            </a:r>
          </a:p>
          <a:p>
            <a:pPr lvl="0">
              <a:lnSpc>
                <a:spcPct val="90000"/>
              </a:lnSpc>
              <a:buClrTx/>
              <a:buFont typeface="Wingdings" panose="05000000000000000000" pitchFamily="2" charset="2"/>
              <a:buChar char="q"/>
            </a:pPr>
            <a:r>
              <a:rPr lang="en-US" sz="1700" dirty="0"/>
              <a:t>Movement of equipment to another department within the building or off-site.  </a:t>
            </a:r>
          </a:p>
          <a:p>
            <a:pPr lvl="0">
              <a:lnSpc>
                <a:spcPct val="90000"/>
              </a:lnSpc>
              <a:buClrTx/>
              <a:buFont typeface="Wingdings" panose="05000000000000000000" pitchFamily="2" charset="2"/>
              <a:buChar char="q"/>
            </a:pPr>
            <a:r>
              <a:rPr lang="en-US" sz="1700" dirty="0"/>
              <a:t>When a piece of equipment become surplus to the needs of the department.  </a:t>
            </a:r>
          </a:p>
          <a:p>
            <a:pPr lvl="0">
              <a:lnSpc>
                <a:spcPct val="90000"/>
              </a:lnSpc>
              <a:buClrTx/>
              <a:buFont typeface="Wingdings" panose="05000000000000000000" pitchFamily="2" charset="2"/>
              <a:buChar char="q"/>
            </a:pPr>
            <a:r>
              <a:rPr lang="en-US" sz="1700" dirty="0"/>
              <a:t>When any equipment is transferred from or to another agency or SUNY campus. </a:t>
            </a:r>
          </a:p>
          <a:p>
            <a:pPr marL="0" indent="0">
              <a:lnSpc>
                <a:spcPct val="90000"/>
              </a:lnSpc>
              <a:buNone/>
            </a:pPr>
            <a:r>
              <a:rPr lang="en-US" sz="1700" b="1" dirty="0"/>
              <a:t>Any item that is acquired through unconventional means such as a gift, please contact the Property Control department at 934-420-2625 for further instructions.</a:t>
            </a:r>
            <a:endParaRPr lang="en-US" sz="1700" dirty="0"/>
          </a:p>
        </p:txBody>
      </p:sp>
    </p:spTree>
    <p:extLst>
      <p:ext uri="{BB962C8B-B14F-4D97-AF65-F5344CB8AC3E}">
        <p14:creationId xmlns:p14="http://schemas.microsoft.com/office/powerpoint/2010/main" val="6570255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4701B6F-B2EB-4A54-80CF-9A967F4668E5}"/>
              </a:ext>
            </a:extLst>
          </p:cNvPr>
          <p:cNvSpPr>
            <a:spLocks noGrp="1"/>
          </p:cNvSpPr>
          <p:nvPr>
            <p:ph type="title"/>
          </p:nvPr>
        </p:nvSpPr>
        <p:spPr>
          <a:xfrm>
            <a:off x="653143" y="1788533"/>
            <a:ext cx="3522879" cy="4470821"/>
          </a:xfrm>
        </p:spPr>
        <p:txBody>
          <a:bodyPr>
            <a:normAutofit/>
          </a:bodyPr>
          <a:lstStyle/>
          <a:p>
            <a:pPr algn="r"/>
            <a:r>
              <a:rPr lang="en-US" dirty="0">
                <a:solidFill>
                  <a:srgbClr val="FFFFFF"/>
                </a:solidFill>
              </a:rPr>
              <a:t>Surplus Equipment &amp; Form Links</a:t>
            </a:r>
          </a:p>
        </p:txBody>
      </p:sp>
      <p:sp>
        <p:nvSpPr>
          <p:cNvPr id="7" name="Content Placeholder 2">
            <a:extLst>
              <a:ext uri="{FF2B5EF4-FFF2-40B4-BE49-F238E27FC236}">
                <a16:creationId xmlns:a16="http://schemas.microsoft.com/office/drawing/2014/main" id="{1D657F0D-2860-4994-A6F3-846F0FF199D6}"/>
              </a:ext>
            </a:extLst>
          </p:cNvPr>
          <p:cNvSpPr>
            <a:spLocks noGrp="1"/>
          </p:cNvSpPr>
          <p:nvPr>
            <p:ph idx="1"/>
          </p:nvPr>
        </p:nvSpPr>
        <p:spPr>
          <a:xfrm>
            <a:off x="4924338" y="906011"/>
            <a:ext cx="7267662" cy="5863904"/>
          </a:xfrm>
        </p:spPr>
        <p:txBody>
          <a:bodyPr>
            <a:normAutofit lnSpcReduction="10000"/>
          </a:bodyPr>
          <a:lstStyle/>
          <a:p>
            <a:pPr marL="0" indent="0">
              <a:lnSpc>
                <a:spcPct val="90000"/>
              </a:lnSpc>
              <a:buNone/>
            </a:pPr>
            <a:endParaRPr lang="en-US" sz="1400" dirty="0"/>
          </a:p>
          <a:p>
            <a:pPr marL="0" indent="0">
              <a:lnSpc>
                <a:spcPct val="90000"/>
              </a:lnSpc>
              <a:buNone/>
            </a:pPr>
            <a:r>
              <a:rPr lang="en-US" sz="1400" dirty="0"/>
              <a:t>Surplus Property deals with the removal of unwanted equipment and furnishings from many departments and the redistribution of those items to other departments that can use them. The Property Control department coordinates the pick ups and re-distribution of surplus equipment and furniture throughout the campus as well as other "State" agencies. </a:t>
            </a:r>
          </a:p>
          <a:p>
            <a:pPr marL="0" indent="0">
              <a:lnSpc>
                <a:spcPct val="90000"/>
              </a:lnSpc>
              <a:buNone/>
            </a:pPr>
            <a:r>
              <a:rPr lang="en-US" sz="1400" dirty="0"/>
              <a:t>Departments may contact Property Control and a PCC will assist you in tracking down a piece of equipment/furniture needed by your department. </a:t>
            </a:r>
          </a:p>
          <a:p>
            <a:pPr>
              <a:lnSpc>
                <a:spcPct val="90000"/>
              </a:lnSpc>
              <a:buClrTx/>
              <a:buFont typeface="Wingdings" panose="05000000000000000000" pitchFamily="2" charset="2"/>
              <a:buChar char="q"/>
            </a:pPr>
            <a:r>
              <a:rPr lang="en-US" sz="1400" dirty="0"/>
              <a:t>Use the surplus form when a piece of equipment is no longer required by a department, but is still in working order and can be used by another department, campus, or state agency. </a:t>
            </a:r>
            <a:r>
              <a:rPr lang="en-US" sz="1400" dirty="0">
                <a:hlinkClick r:id="rId2"/>
              </a:rPr>
              <a:t>https://aries.farmingdale.edu/property-control/pdf/usable-surplus.pdf</a:t>
            </a:r>
            <a:endParaRPr lang="en-US" sz="1400" dirty="0"/>
          </a:p>
          <a:p>
            <a:pPr>
              <a:lnSpc>
                <a:spcPct val="90000"/>
              </a:lnSpc>
              <a:buClrTx/>
              <a:buFont typeface="Wingdings" panose="05000000000000000000" pitchFamily="2" charset="2"/>
              <a:buChar char="q"/>
            </a:pPr>
            <a:r>
              <a:rPr lang="en-US" sz="1400" dirty="0"/>
              <a:t>Use the disposal form to dispose of broken or outdated/unusable equipment no longer required by a department. </a:t>
            </a:r>
            <a:r>
              <a:rPr lang="en-US" sz="1400" dirty="0">
                <a:hlinkClick r:id="rId3"/>
              </a:rPr>
              <a:t>https://aries.farmingdale.edu/property-control/pdf/disposal-form.pdf</a:t>
            </a:r>
            <a:endParaRPr lang="en-US" sz="1400" dirty="0"/>
          </a:p>
          <a:p>
            <a:pPr>
              <a:lnSpc>
                <a:spcPct val="90000"/>
              </a:lnSpc>
              <a:buClrTx/>
              <a:buFont typeface="Wingdings" panose="05000000000000000000" pitchFamily="2" charset="2"/>
              <a:buChar char="q"/>
            </a:pPr>
            <a:r>
              <a:rPr lang="en-US" sz="1400" dirty="0"/>
              <a:t>Use the off campus use form for college equipment that will be used off campus. </a:t>
            </a:r>
            <a:r>
              <a:rPr lang="en-US" sz="1400" dirty="0">
                <a:hlinkClick r:id="rId4"/>
              </a:rPr>
              <a:t>https://aries.farmingdale.edu/property-control/pdf/off-campus-use.pdf</a:t>
            </a:r>
            <a:endParaRPr lang="en-US" sz="1400" dirty="0"/>
          </a:p>
          <a:p>
            <a:pPr>
              <a:lnSpc>
                <a:spcPct val="90000"/>
              </a:lnSpc>
              <a:buClrTx/>
              <a:buFont typeface="Wingdings" panose="05000000000000000000" pitchFamily="2" charset="2"/>
              <a:buChar char="q"/>
            </a:pPr>
            <a:r>
              <a:rPr lang="en-US" sz="1400" dirty="0"/>
              <a:t>Use the equipment transfer form when transferring equipment from one department to another or if changing from one location within the department to another on a permanent basis. </a:t>
            </a:r>
            <a:r>
              <a:rPr lang="en-US" sz="1400" dirty="0">
                <a:hlinkClick r:id="rId5"/>
              </a:rPr>
              <a:t>https://aries.farmingdale.edu/property-control/pdf/equipment-transfer.pdf</a:t>
            </a:r>
            <a:endParaRPr lang="en-US" sz="1400" dirty="0"/>
          </a:p>
          <a:p>
            <a:pPr>
              <a:lnSpc>
                <a:spcPct val="90000"/>
              </a:lnSpc>
              <a:buClrTx/>
              <a:buFont typeface="Wingdings" panose="05000000000000000000" pitchFamily="2" charset="2"/>
              <a:buChar char="q"/>
            </a:pPr>
            <a:r>
              <a:rPr lang="en-US" sz="1400" dirty="0"/>
              <a:t>When transferring equipment to another SUNY campus or state agency please contact the Property Control Department for assistance.  A PCC will submit an Intercampus Asset Transfer Form.</a:t>
            </a:r>
          </a:p>
          <a:p>
            <a:pPr>
              <a:lnSpc>
                <a:spcPct val="90000"/>
              </a:lnSpc>
              <a:buClrTx/>
              <a:buFont typeface="Wingdings" panose="05000000000000000000" pitchFamily="2" charset="2"/>
              <a:buChar char="q"/>
            </a:pPr>
            <a:r>
              <a:rPr lang="en-US" sz="1400" dirty="0"/>
              <a:t>Send completed forms to the Property Control department via fax, email at </a:t>
            </a:r>
            <a:r>
              <a:rPr lang="en-US" sz="1400" dirty="0">
                <a:hlinkClick r:id="rId6"/>
              </a:rPr>
              <a:t>propertycontrol@farmingdale.edu</a:t>
            </a:r>
            <a:r>
              <a:rPr lang="en-US" sz="1400" dirty="0"/>
              <a:t> or interoffice mail.</a:t>
            </a:r>
          </a:p>
          <a:p>
            <a:pPr>
              <a:lnSpc>
                <a:spcPct val="90000"/>
              </a:lnSpc>
            </a:pPr>
            <a:endParaRPr lang="en-US" sz="1400" dirty="0"/>
          </a:p>
        </p:txBody>
      </p:sp>
    </p:spTree>
    <p:extLst>
      <p:ext uri="{BB962C8B-B14F-4D97-AF65-F5344CB8AC3E}">
        <p14:creationId xmlns:p14="http://schemas.microsoft.com/office/powerpoint/2010/main" val="404002418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4">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7" name="Rectangle 26">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9" name="Freeform: Shape 30">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74701B6F-B2EB-4A54-80CF-9A967F4668E5}"/>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Surplus Equipment</a:t>
            </a:r>
          </a:p>
        </p:txBody>
      </p:sp>
      <p:sp>
        <p:nvSpPr>
          <p:cNvPr id="3" name="Content Placeholder 2">
            <a:extLst>
              <a:ext uri="{FF2B5EF4-FFF2-40B4-BE49-F238E27FC236}">
                <a16:creationId xmlns:a16="http://schemas.microsoft.com/office/drawing/2014/main" id="{1D657F0D-2860-4994-A6F3-846F0FF199D6}"/>
              </a:ext>
            </a:extLst>
          </p:cNvPr>
          <p:cNvSpPr>
            <a:spLocks noGrp="1"/>
          </p:cNvSpPr>
          <p:nvPr>
            <p:ph idx="1"/>
          </p:nvPr>
        </p:nvSpPr>
        <p:spPr>
          <a:xfrm>
            <a:off x="1103312" y="2763520"/>
            <a:ext cx="8946541" cy="3484879"/>
          </a:xfrm>
        </p:spPr>
        <p:txBody>
          <a:bodyPr>
            <a:normAutofit/>
          </a:bodyPr>
          <a:lstStyle/>
          <a:p>
            <a:pPr>
              <a:lnSpc>
                <a:spcPct val="90000"/>
              </a:lnSpc>
              <a:buFont typeface="Wingdings" panose="05000000000000000000" pitchFamily="2" charset="2"/>
              <a:buChar char="q"/>
            </a:pPr>
            <a:endParaRPr lang="en-US" sz="1700" dirty="0"/>
          </a:p>
          <a:p>
            <a:pPr>
              <a:lnSpc>
                <a:spcPct val="90000"/>
              </a:lnSpc>
              <a:buClrTx/>
              <a:buFont typeface="Wingdings" panose="05000000000000000000" pitchFamily="2" charset="2"/>
              <a:buChar char="q"/>
            </a:pPr>
            <a:r>
              <a:rPr lang="en-US" sz="1700" dirty="0"/>
              <a:t>If the equipment being surplused contains a hard drive (computer, laptop, tablet, copier, fax, etc.) please contact the IT Department at ext. 2167 prior to the removal of the piece of equipment from your department. </a:t>
            </a:r>
          </a:p>
          <a:p>
            <a:pPr>
              <a:lnSpc>
                <a:spcPct val="90000"/>
              </a:lnSpc>
              <a:buClrTx/>
              <a:buFont typeface="Wingdings" panose="05000000000000000000" pitchFamily="2" charset="2"/>
              <a:buChar char="q"/>
            </a:pPr>
            <a:r>
              <a:rPr lang="en-US" sz="1700" dirty="0"/>
              <a:t>Please have all items emptied prior to removal, to ensure safety for both parties.</a:t>
            </a:r>
          </a:p>
          <a:p>
            <a:pPr>
              <a:lnSpc>
                <a:spcPct val="90000"/>
              </a:lnSpc>
              <a:buClrTx/>
              <a:buFont typeface="Wingdings" panose="05000000000000000000" pitchFamily="2" charset="2"/>
              <a:buChar char="q"/>
            </a:pPr>
            <a:r>
              <a:rPr lang="en-US" sz="1700" dirty="0"/>
              <a:t>A work order should be entered in the </a:t>
            </a:r>
            <a:r>
              <a:rPr lang="en-US" sz="1700" b="1" dirty="0"/>
              <a:t>WORKORDER</a:t>
            </a:r>
            <a:r>
              <a:rPr lang="en-US" sz="1700" dirty="0"/>
              <a:t> system to the Moving &amp; Trucking department who in turn will pick up the surplus asset(s). </a:t>
            </a:r>
          </a:p>
          <a:p>
            <a:pPr>
              <a:lnSpc>
                <a:spcPct val="90000"/>
              </a:lnSpc>
              <a:buClrTx/>
              <a:buFont typeface="Wingdings" panose="05000000000000000000" pitchFamily="2" charset="2"/>
              <a:buChar char="q"/>
            </a:pPr>
            <a:r>
              <a:rPr lang="en-US" sz="1700" dirty="0"/>
              <a:t>The Property Control Coordinator will remove the item/s from the inventory system and adjust the records as needed. </a:t>
            </a:r>
          </a:p>
          <a:p>
            <a:pPr marL="0" indent="0">
              <a:lnSpc>
                <a:spcPct val="90000"/>
              </a:lnSpc>
              <a:buNone/>
            </a:pPr>
            <a:endParaRPr lang="en-US" sz="1700" dirty="0"/>
          </a:p>
        </p:txBody>
      </p:sp>
    </p:spTree>
    <p:extLst>
      <p:ext uri="{BB962C8B-B14F-4D97-AF65-F5344CB8AC3E}">
        <p14:creationId xmlns:p14="http://schemas.microsoft.com/office/powerpoint/2010/main" val="115799654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TM04033927[[fn=Main Event]]</Template>
  <TotalTime>7409</TotalTime>
  <Words>1217</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vt:lpstr>
      <vt:lpstr>PowerPoint Presentation</vt:lpstr>
      <vt:lpstr>Mission</vt:lpstr>
      <vt:lpstr>Property Control Department</vt:lpstr>
      <vt:lpstr>Department Inventory Coordinator</vt:lpstr>
      <vt:lpstr>Tagging Equipment</vt:lpstr>
      <vt:lpstr>Reporting Missing or Stolen Equipment</vt:lpstr>
      <vt:lpstr>Changes To Inventory</vt:lpstr>
      <vt:lpstr>Surplus Equipment &amp; Form Links</vt:lpstr>
      <vt:lpstr>Surplus Equipment</vt:lpstr>
      <vt:lpstr>Physical Inventory</vt:lpstr>
      <vt:lpstr>Property Control Department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Control</dc:title>
  <dc:creator>Aqueelah Speakes</dc:creator>
  <cp:lastModifiedBy>Ambar J Batista</cp:lastModifiedBy>
  <cp:revision>51</cp:revision>
  <dcterms:created xsi:type="dcterms:W3CDTF">2021-02-05T14:24:55Z</dcterms:created>
  <dcterms:modified xsi:type="dcterms:W3CDTF">2023-07-14T13:26:11Z</dcterms:modified>
</cp:coreProperties>
</file>