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5" r:id="rId1"/>
  </p:sldMasterIdLst>
  <p:sldIdLst>
    <p:sldId id="256" r:id="rId2"/>
    <p:sldId id="262" r:id="rId3"/>
    <p:sldId id="258" r:id="rId4"/>
    <p:sldId id="268" r:id="rId5"/>
    <p:sldId id="260" r:id="rId6"/>
    <p:sldId id="264" r:id="rId7"/>
    <p:sldId id="265" r:id="rId8"/>
    <p:sldId id="259" r:id="rId9"/>
    <p:sldId id="269" r:id="rId10"/>
    <p:sldId id="266"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ee Speakes" initials="KS" lastIdx="1" clrIdx="0">
    <p:extLst>
      <p:ext uri="{19B8F6BF-5375-455C-9EA6-DF929625EA0E}">
        <p15:presenceInfo xmlns:p15="http://schemas.microsoft.com/office/powerpoint/2012/main" userId="3ac65e93cbb52f7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22" d="100"/>
          <a:sy n="122" d="100"/>
        </p:scale>
        <p:origin x="96" y="28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478C7A-313D-4028-A1D8-2F690B60F724}"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n-US"/>
        </a:p>
      </dgm:t>
    </dgm:pt>
    <dgm:pt modelId="{590A00F8-CE8E-4276-9C8D-EA1A74AA9FB9}">
      <dgm:prSet/>
      <dgm:spPr>
        <a:ln>
          <a:solidFill>
            <a:srgbClr val="00B050"/>
          </a:solidFill>
        </a:ln>
      </dgm:spPr>
      <dgm:t>
        <a:bodyPr/>
        <a:lstStyle/>
        <a:p>
          <a:r>
            <a:rPr lang="en-US"/>
            <a:t>Each department is required to maintain control over all assets under its stewardship and must designate an inventory coordinator who will be responsible for reporting inventory in their department.</a:t>
          </a:r>
        </a:p>
      </dgm:t>
    </dgm:pt>
    <dgm:pt modelId="{5E86608A-0250-4D4D-8406-B5CCFFF9917B}" type="parTrans" cxnId="{570FB90B-3354-4BFC-AD3F-580F6AAECFF4}">
      <dgm:prSet/>
      <dgm:spPr/>
      <dgm:t>
        <a:bodyPr/>
        <a:lstStyle/>
        <a:p>
          <a:endParaRPr lang="en-US"/>
        </a:p>
      </dgm:t>
    </dgm:pt>
    <dgm:pt modelId="{0FBC5CEE-B089-4D36-BCFA-3FD10CD36804}" type="sibTrans" cxnId="{570FB90B-3354-4BFC-AD3F-580F6AAECFF4}">
      <dgm:prSet/>
      <dgm:spPr/>
      <dgm:t>
        <a:bodyPr/>
        <a:lstStyle/>
        <a:p>
          <a:endParaRPr lang="en-US"/>
        </a:p>
      </dgm:t>
    </dgm:pt>
    <dgm:pt modelId="{A3DC954C-6D29-443E-9D3C-88A6D8B2F477}">
      <dgm:prSet/>
      <dgm:spPr>
        <a:ln>
          <a:solidFill>
            <a:srgbClr val="00B050"/>
          </a:solidFill>
        </a:ln>
      </dgm:spPr>
      <dgm:t>
        <a:bodyPr/>
        <a:lstStyle/>
        <a:p>
          <a:r>
            <a:rPr lang="en-US" dirty="0"/>
            <a:t>This inventory coordinator must notify the Property Control Department of any new assets, transfers of assets into or out of their department, as well as the identification of obsolete or surplus equipment. </a:t>
          </a:r>
        </a:p>
      </dgm:t>
    </dgm:pt>
    <dgm:pt modelId="{9249F2D8-BAAB-4E80-B247-AB9BEE2B864F}" type="parTrans" cxnId="{01C2CAED-1B0F-4348-A925-CEE4792B7DB3}">
      <dgm:prSet/>
      <dgm:spPr/>
      <dgm:t>
        <a:bodyPr/>
        <a:lstStyle/>
        <a:p>
          <a:endParaRPr lang="en-US"/>
        </a:p>
      </dgm:t>
    </dgm:pt>
    <dgm:pt modelId="{B5A77C1E-1658-43B2-AC76-66DE2E9E2579}" type="sibTrans" cxnId="{01C2CAED-1B0F-4348-A925-CEE4792B7DB3}">
      <dgm:prSet/>
      <dgm:spPr/>
      <dgm:t>
        <a:bodyPr/>
        <a:lstStyle/>
        <a:p>
          <a:endParaRPr lang="en-US"/>
        </a:p>
      </dgm:t>
    </dgm:pt>
    <dgm:pt modelId="{D550F975-3705-428F-827E-2A30FFAABBC6}" type="pres">
      <dgm:prSet presAssocID="{B8478C7A-313D-4028-A1D8-2F690B60F724}" presName="hierChild1" presStyleCnt="0">
        <dgm:presLayoutVars>
          <dgm:chPref val="1"/>
          <dgm:dir/>
          <dgm:animOne val="branch"/>
          <dgm:animLvl val="lvl"/>
          <dgm:resizeHandles/>
        </dgm:presLayoutVars>
      </dgm:prSet>
      <dgm:spPr/>
    </dgm:pt>
    <dgm:pt modelId="{851AADDE-748E-4E29-BFC2-3C0FD8BFF8B6}" type="pres">
      <dgm:prSet presAssocID="{590A00F8-CE8E-4276-9C8D-EA1A74AA9FB9}" presName="hierRoot1" presStyleCnt="0"/>
      <dgm:spPr/>
    </dgm:pt>
    <dgm:pt modelId="{9B95EB98-DEE4-4BFF-A76D-0EEBADEF2862}" type="pres">
      <dgm:prSet presAssocID="{590A00F8-CE8E-4276-9C8D-EA1A74AA9FB9}" presName="composite" presStyleCnt="0"/>
      <dgm:spPr/>
    </dgm:pt>
    <dgm:pt modelId="{8673E6E4-698C-4F4F-8163-FE9205FD9860}" type="pres">
      <dgm:prSet presAssocID="{590A00F8-CE8E-4276-9C8D-EA1A74AA9FB9}" presName="background" presStyleLbl="node0" presStyleIdx="0" presStyleCnt="2"/>
      <dgm:spPr>
        <a:solidFill>
          <a:schemeClr val="accent4">
            <a:lumMod val="50000"/>
          </a:schemeClr>
        </a:solidFill>
      </dgm:spPr>
    </dgm:pt>
    <dgm:pt modelId="{2F0E5C2A-54DF-4209-9299-82A22E71A20B}" type="pres">
      <dgm:prSet presAssocID="{590A00F8-CE8E-4276-9C8D-EA1A74AA9FB9}" presName="text" presStyleLbl="fgAcc0" presStyleIdx="0" presStyleCnt="2">
        <dgm:presLayoutVars>
          <dgm:chPref val="3"/>
        </dgm:presLayoutVars>
      </dgm:prSet>
      <dgm:spPr/>
    </dgm:pt>
    <dgm:pt modelId="{C437D0E6-BEC1-40A7-AEAB-6A8A23306AC7}" type="pres">
      <dgm:prSet presAssocID="{590A00F8-CE8E-4276-9C8D-EA1A74AA9FB9}" presName="hierChild2" presStyleCnt="0"/>
      <dgm:spPr/>
    </dgm:pt>
    <dgm:pt modelId="{FD75A266-6328-4642-A993-E0BDC22E1186}" type="pres">
      <dgm:prSet presAssocID="{A3DC954C-6D29-443E-9D3C-88A6D8B2F477}" presName="hierRoot1" presStyleCnt="0"/>
      <dgm:spPr/>
    </dgm:pt>
    <dgm:pt modelId="{DA4346C3-D157-4B71-B566-E8E1AD989614}" type="pres">
      <dgm:prSet presAssocID="{A3DC954C-6D29-443E-9D3C-88A6D8B2F477}" presName="composite" presStyleCnt="0"/>
      <dgm:spPr/>
    </dgm:pt>
    <dgm:pt modelId="{3DE4A356-40C9-42F2-BD07-55710BE386AA}" type="pres">
      <dgm:prSet presAssocID="{A3DC954C-6D29-443E-9D3C-88A6D8B2F477}" presName="background" presStyleLbl="node0" presStyleIdx="1" presStyleCnt="2"/>
      <dgm:spPr>
        <a:solidFill>
          <a:schemeClr val="accent4">
            <a:lumMod val="50000"/>
          </a:schemeClr>
        </a:solidFill>
      </dgm:spPr>
    </dgm:pt>
    <dgm:pt modelId="{07CE5410-97BA-4A5B-8AD6-8669DC0AE3D7}" type="pres">
      <dgm:prSet presAssocID="{A3DC954C-6D29-443E-9D3C-88A6D8B2F477}" presName="text" presStyleLbl="fgAcc0" presStyleIdx="1" presStyleCnt="2">
        <dgm:presLayoutVars>
          <dgm:chPref val="3"/>
        </dgm:presLayoutVars>
      </dgm:prSet>
      <dgm:spPr/>
    </dgm:pt>
    <dgm:pt modelId="{E1A363A9-83EC-46C4-8832-6758712096CF}" type="pres">
      <dgm:prSet presAssocID="{A3DC954C-6D29-443E-9D3C-88A6D8B2F477}" presName="hierChild2" presStyleCnt="0"/>
      <dgm:spPr/>
    </dgm:pt>
  </dgm:ptLst>
  <dgm:cxnLst>
    <dgm:cxn modelId="{570FB90B-3354-4BFC-AD3F-580F6AAECFF4}" srcId="{B8478C7A-313D-4028-A1D8-2F690B60F724}" destId="{590A00F8-CE8E-4276-9C8D-EA1A74AA9FB9}" srcOrd="0" destOrd="0" parTransId="{5E86608A-0250-4D4D-8406-B5CCFFF9917B}" sibTransId="{0FBC5CEE-B089-4D36-BCFA-3FD10CD36804}"/>
    <dgm:cxn modelId="{BFA27435-6582-4534-871B-3027DA669302}" type="presOf" srcId="{A3DC954C-6D29-443E-9D3C-88A6D8B2F477}" destId="{07CE5410-97BA-4A5B-8AD6-8669DC0AE3D7}" srcOrd="0" destOrd="0" presId="urn:microsoft.com/office/officeart/2005/8/layout/hierarchy1"/>
    <dgm:cxn modelId="{19A3053E-648D-466C-913C-5D98B4C9D6CD}" type="presOf" srcId="{590A00F8-CE8E-4276-9C8D-EA1A74AA9FB9}" destId="{2F0E5C2A-54DF-4209-9299-82A22E71A20B}" srcOrd="0" destOrd="0" presId="urn:microsoft.com/office/officeart/2005/8/layout/hierarchy1"/>
    <dgm:cxn modelId="{213BF290-5E7E-42C2-9650-34765C658D47}" type="presOf" srcId="{B8478C7A-313D-4028-A1D8-2F690B60F724}" destId="{D550F975-3705-428F-827E-2A30FFAABBC6}" srcOrd="0" destOrd="0" presId="urn:microsoft.com/office/officeart/2005/8/layout/hierarchy1"/>
    <dgm:cxn modelId="{01C2CAED-1B0F-4348-A925-CEE4792B7DB3}" srcId="{B8478C7A-313D-4028-A1D8-2F690B60F724}" destId="{A3DC954C-6D29-443E-9D3C-88A6D8B2F477}" srcOrd="1" destOrd="0" parTransId="{9249F2D8-BAAB-4E80-B247-AB9BEE2B864F}" sibTransId="{B5A77C1E-1658-43B2-AC76-66DE2E9E2579}"/>
    <dgm:cxn modelId="{635B503D-9349-4164-A9E5-52FDD1FD1B4F}" type="presParOf" srcId="{D550F975-3705-428F-827E-2A30FFAABBC6}" destId="{851AADDE-748E-4E29-BFC2-3C0FD8BFF8B6}" srcOrd="0" destOrd="0" presId="urn:microsoft.com/office/officeart/2005/8/layout/hierarchy1"/>
    <dgm:cxn modelId="{EC00673F-09CC-4800-8E88-AAA761D985CC}" type="presParOf" srcId="{851AADDE-748E-4E29-BFC2-3C0FD8BFF8B6}" destId="{9B95EB98-DEE4-4BFF-A76D-0EEBADEF2862}" srcOrd="0" destOrd="0" presId="urn:microsoft.com/office/officeart/2005/8/layout/hierarchy1"/>
    <dgm:cxn modelId="{9559DCA2-53FD-420B-87A3-C4B83368DD00}" type="presParOf" srcId="{9B95EB98-DEE4-4BFF-A76D-0EEBADEF2862}" destId="{8673E6E4-698C-4F4F-8163-FE9205FD9860}" srcOrd="0" destOrd="0" presId="urn:microsoft.com/office/officeart/2005/8/layout/hierarchy1"/>
    <dgm:cxn modelId="{B15AEDCE-D6E5-4D01-A241-CDF433E6416E}" type="presParOf" srcId="{9B95EB98-DEE4-4BFF-A76D-0EEBADEF2862}" destId="{2F0E5C2A-54DF-4209-9299-82A22E71A20B}" srcOrd="1" destOrd="0" presId="urn:microsoft.com/office/officeart/2005/8/layout/hierarchy1"/>
    <dgm:cxn modelId="{03147744-85D8-4187-8C3E-83D547CF2245}" type="presParOf" srcId="{851AADDE-748E-4E29-BFC2-3C0FD8BFF8B6}" destId="{C437D0E6-BEC1-40A7-AEAB-6A8A23306AC7}" srcOrd="1" destOrd="0" presId="urn:microsoft.com/office/officeart/2005/8/layout/hierarchy1"/>
    <dgm:cxn modelId="{E15FCE0E-E7A3-4148-A745-69C4A1D69A2A}" type="presParOf" srcId="{D550F975-3705-428F-827E-2A30FFAABBC6}" destId="{FD75A266-6328-4642-A993-E0BDC22E1186}" srcOrd="1" destOrd="0" presId="urn:microsoft.com/office/officeart/2005/8/layout/hierarchy1"/>
    <dgm:cxn modelId="{E28506AC-AD65-4C7F-AF42-9B4006065781}" type="presParOf" srcId="{FD75A266-6328-4642-A993-E0BDC22E1186}" destId="{DA4346C3-D157-4B71-B566-E8E1AD989614}" srcOrd="0" destOrd="0" presId="urn:microsoft.com/office/officeart/2005/8/layout/hierarchy1"/>
    <dgm:cxn modelId="{F09121A6-DC1E-4F54-B19B-CBCAC45C0AD6}" type="presParOf" srcId="{DA4346C3-D157-4B71-B566-E8E1AD989614}" destId="{3DE4A356-40C9-42F2-BD07-55710BE386AA}" srcOrd="0" destOrd="0" presId="urn:microsoft.com/office/officeart/2005/8/layout/hierarchy1"/>
    <dgm:cxn modelId="{906545E4-D3D8-4D2C-B128-9AE58B7EB259}" type="presParOf" srcId="{DA4346C3-D157-4B71-B566-E8E1AD989614}" destId="{07CE5410-97BA-4A5B-8AD6-8669DC0AE3D7}" srcOrd="1" destOrd="0" presId="urn:microsoft.com/office/officeart/2005/8/layout/hierarchy1"/>
    <dgm:cxn modelId="{D417B0CB-DC56-4569-AE60-2DA01A72D352}" type="presParOf" srcId="{FD75A266-6328-4642-A993-E0BDC22E1186}" destId="{E1A363A9-83EC-46C4-8832-6758712096CF}" srcOrd="1" destOrd="0" presId="urn:microsoft.com/office/officeart/2005/8/layout/hierarchy1"/>
  </dgm:cxnLst>
  <dgm:bg/>
  <dgm:whole/>
  <dgm:extLst>
    <a:ext uri="http://schemas.microsoft.com/office/drawing/2008/diagram">
      <dsp:dataModelExt xmlns:dsp="http://schemas.microsoft.com/office/drawing/2008/diagram" relId="rId10"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2783C70-2E8D-49E9-8F59-EF93ACBB255C}" type="doc">
      <dgm:prSet loTypeId="urn:microsoft.com/office/officeart/2005/8/layout/process5" loCatId="process" qsTypeId="urn:microsoft.com/office/officeart/2005/8/quickstyle/simple1" qsCatId="simple" csTypeId="urn:microsoft.com/office/officeart/2005/8/colors/colorful5" csCatId="colorful" phldr="1"/>
      <dgm:spPr/>
      <dgm:t>
        <a:bodyPr/>
        <a:lstStyle/>
        <a:p>
          <a:endParaRPr lang="en-US"/>
        </a:p>
      </dgm:t>
    </dgm:pt>
    <dgm:pt modelId="{BF281064-AA13-4E4E-B09A-C9DF96E675D6}">
      <dgm:prSet custT="1"/>
      <dgm:spPr/>
      <dgm:t>
        <a:bodyPr/>
        <a:lstStyle/>
        <a:p>
          <a:r>
            <a:rPr lang="en-US" sz="1100" dirty="0"/>
            <a:t>Upon receipt, all state-owned equipment $5,000 and above must be tagged with a SUNY decal containing the asset tag number and the campus name. </a:t>
          </a:r>
        </a:p>
      </dgm:t>
    </dgm:pt>
    <dgm:pt modelId="{14DF7F19-B39E-40BC-8D3E-C1B3BE2A81DA}" type="parTrans" cxnId="{EF2E7A26-E924-4C09-A6A5-E16CE3F40379}">
      <dgm:prSet/>
      <dgm:spPr/>
      <dgm:t>
        <a:bodyPr/>
        <a:lstStyle/>
        <a:p>
          <a:endParaRPr lang="en-US"/>
        </a:p>
      </dgm:t>
    </dgm:pt>
    <dgm:pt modelId="{7B98E586-B7C9-4B27-B8D5-1C031FFCA92C}" type="sibTrans" cxnId="{EF2E7A26-E924-4C09-A6A5-E16CE3F40379}">
      <dgm:prSet/>
      <dgm:spPr/>
      <dgm:t>
        <a:bodyPr/>
        <a:lstStyle/>
        <a:p>
          <a:endParaRPr lang="en-US"/>
        </a:p>
      </dgm:t>
    </dgm:pt>
    <dgm:pt modelId="{0CA0535A-0137-4720-88B7-3C09D63FF772}">
      <dgm:prSet custT="1"/>
      <dgm:spPr/>
      <dgm:t>
        <a:bodyPr/>
        <a:lstStyle/>
        <a:p>
          <a:r>
            <a:rPr lang="en-US" sz="1100" dirty="0"/>
            <a:t>If the PCC cannot physically tag an asset, arrangements will be made for the department inventory coordinator to place the decal. Decals should be placed where they will not be damaged and can be accessed for physical inventory.  </a:t>
          </a:r>
        </a:p>
      </dgm:t>
    </dgm:pt>
    <dgm:pt modelId="{64D1FD51-258E-47CF-90C5-276804D821E7}" type="parTrans" cxnId="{27A83A4D-E06D-458C-86D0-0EAEB7AE1922}">
      <dgm:prSet/>
      <dgm:spPr/>
      <dgm:t>
        <a:bodyPr/>
        <a:lstStyle/>
        <a:p>
          <a:endParaRPr lang="en-US"/>
        </a:p>
      </dgm:t>
    </dgm:pt>
    <dgm:pt modelId="{94FC44BC-0B74-46FB-A64C-A8532F147525}" type="sibTrans" cxnId="{27A83A4D-E06D-458C-86D0-0EAEB7AE1922}">
      <dgm:prSet/>
      <dgm:spPr/>
      <dgm:t>
        <a:bodyPr/>
        <a:lstStyle/>
        <a:p>
          <a:endParaRPr lang="en-US"/>
        </a:p>
      </dgm:t>
    </dgm:pt>
    <dgm:pt modelId="{F092B91B-100A-4673-B6A9-6CFFFCA1FF3C}">
      <dgm:prSet/>
      <dgm:spPr/>
      <dgm:t>
        <a:bodyPr/>
        <a:lstStyle/>
        <a:p>
          <a:r>
            <a:rPr lang="en-US" dirty="0"/>
            <a:t>If a decal is missing or damaged, the PCC must assign a new asset tag number and replace the old decal with a new decal that has the new asset tag number.  </a:t>
          </a:r>
        </a:p>
      </dgm:t>
    </dgm:pt>
    <dgm:pt modelId="{57E34C2C-3260-405E-BEAF-F4134D52E6FD}" type="parTrans" cxnId="{EB962D3D-488F-41D1-9B7F-3AB3684FA2E4}">
      <dgm:prSet/>
      <dgm:spPr/>
      <dgm:t>
        <a:bodyPr/>
        <a:lstStyle/>
        <a:p>
          <a:endParaRPr lang="en-US"/>
        </a:p>
      </dgm:t>
    </dgm:pt>
    <dgm:pt modelId="{2A5D1927-5AF7-4669-99A0-E0043A4AA883}" type="sibTrans" cxnId="{EB962D3D-488F-41D1-9B7F-3AB3684FA2E4}">
      <dgm:prSet/>
      <dgm:spPr/>
      <dgm:t>
        <a:bodyPr/>
        <a:lstStyle/>
        <a:p>
          <a:endParaRPr lang="en-US"/>
        </a:p>
      </dgm:t>
    </dgm:pt>
    <dgm:pt modelId="{A21EDC0A-9EA6-4CC1-9C74-AE6C03904B8E}">
      <dgm:prSet custT="1"/>
      <dgm:spPr/>
      <dgm:t>
        <a:bodyPr/>
        <a:lstStyle/>
        <a:p>
          <a:r>
            <a:rPr lang="en-US" sz="1100" dirty="0"/>
            <a:t>Some property is not suitable for tagging such as software, equipment which may become very hot during operation, or antiques / works of art. For property that cannot be tagged, an asset number must be assigned, and a record created in the PCS. </a:t>
          </a:r>
        </a:p>
      </dgm:t>
    </dgm:pt>
    <dgm:pt modelId="{5E495DCB-0E35-485D-AF7A-110F2FD125CE}" type="parTrans" cxnId="{01E5A5E1-F0DE-4441-8AC3-C20F5C9E9696}">
      <dgm:prSet/>
      <dgm:spPr/>
      <dgm:t>
        <a:bodyPr/>
        <a:lstStyle/>
        <a:p>
          <a:endParaRPr lang="en-US"/>
        </a:p>
      </dgm:t>
    </dgm:pt>
    <dgm:pt modelId="{F16A0B06-BDAF-485B-BF4C-1E0DB2AC891C}" type="sibTrans" cxnId="{01E5A5E1-F0DE-4441-8AC3-C20F5C9E9696}">
      <dgm:prSet/>
      <dgm:spPr/>
      <dgm:t>
        <a:bodyPr/>
        <a:lstStyle/>
        <a:p>
          <a:endParaRPr lang="en-US"/>
        </a:p>
      </dgm:t>
    </dgm:pt>
    <dgm:pt modelId="{75965EA2-C27D-4EC0-BCB9-F43BDA4F5320}" type="pres">
      <dgm:prSet presAssocID="{72783C70-2E8D-49E9-8F59-EF93ACBB255C}" presName="diagram" presStyleCnt="0">
        <dgm:presLayoutVars>
          <dgm:dir/>
          <dgm:resizeHandles val="exact"/>
        </dgm:presLayoutVars>
      </dgm:prSet>
      <dgm:spPr/>
    </dgm:pt>
    <dgm:pt modelId="{4BEDA62A-0081-40BB-8099-A9CB28DDB99F}" type="pres">
      <dgm:prSet presAssocID="{BF281064-AA13-4E4E-B09A-C9DF96E675D6}" presName="node" presStyleLbl="node1" presStyleIdx="0" presStyleCnt="4">
        <dgm:presLayoutVars>
          <dgm:bulletEnabled val="1"/>
        </dgm:presLayoutVars>
      </dgm:prSet>
      <dgm:spPr/>
    </dgm:pt>
    <dgm:pt modelId="{69F9215E-E118-4A65-89FB-DD5B548CD63E}" type="pres">
      <dgm:prSet presAssocID="{7B98E586-B7C9-4B27-B8D5-1C031FFCA92C}" presName="sibTrans" presStyleLbl="sibTrans2D1" presStyleIdx="0" presStyleCnt="3"/>
      <dgm:spPr/>
    </dgm:pt>
    <dgm:pt modelId="{A7829073-8AB4-4974-9BA1-3898C0316618}" type="pres">
      <dgm:prSet presAssocID="{7B98E586-B7C9-4B27-B8D5-1C031FFCA92C}" presName="connectorText" presStyleLbl="sibTrans2D1" presStyleIdx="0" presStyleCnt="3"/>
      <dgm:spPr/>
    </dgm:pt>
    <dgm:pt modelId="{8277A47B-8724-487F-AD16-C9A98AFC1E98}" type="pres">
      <dgm:prSet presAssocID="{0CA0535A-0137-4720-88B7-3C09D63FF772}" presName="node" presStyleLbl="node1" presStyleIdx="1" presStyleCnt="4" custScaleX="104064" custScaleY="103522">
        <dgm:presLayoutVars>
          <dgm:bulletEnabled val="1"/>
        </dgm:presLayoutVars>
      </dgm:prSet>
      <dgm:spPr/>
    </dgm:pt>
    <dgm:pt modelId="{AFDDA3CA-6B34-4952-9CFC-5C652A1B344D}" type="pres">
      <dgm:prSet presAssocID="{94FC44BC-0B74-46FB-A64C-A8532F147525}" presName="sibTrans" presStyleLbl="sibTrans2D1" presStyleIdx="1" presStyleCnt="3"/>
      <dgm:spPr/>
    </dgm:pt>
    <dgm:pt modelId="{E7716140-A6EC-4F6D-A221-FD53326528A5}" type="pres">
      <dgm:prSet presAssocID="{94FC44BC-0B74-46FB-A64C-A8532F147525}" presName="connectorText" presStyleLbl="sibTrans2D1" presStyleIdx="1" presStyleCnt="3"/>
      <dgm:spPr/>
    </dgm:pt>
    <dgm:pt modelId="{C8C43A4D-7C93-435D-9DC2-094CE7ECE3BA}" type="pres">
      <dgm:prSet presAssocID="{F092B91B-100A-4673-B6A9-6CFFFCA1FF3C}" presName="node" presStyleLbl="node1" presStyleIdx="2" presStyleCnt="4">
        <dgm:presLayoutVars>
          <dgm:bulletEnabled val="1"/>
        </dgm:presLayoutVars>
      </dgm:prSet>
      <dgm:spPr/>
    </dgm:pt>
    <dgm:pt modelId="{B4A9D5E7-6BDB-43BB-8EF5-4CA17C8B1C31}" type="pres">
      <dgm:prSet presAssocID="{2A5D1927-5AF7-4669-99A0-E0043A4AA883}" presName="sibTrans" presStyleLbl="sibTrans2D1" presStyleIdx="2" presStyleCnt="3"/>
      <dgm:spPr/>
    </dgm:pt>
    <dgm:pt modelId="{6BA83803-4F62-4B04-9B1C-D90D9DDB6174}" type="pres">
      <dgm:prSet presAssocID="{2A5D1927-5AF7-4669-99A0-E0043A4AA883}" presName="connectorText" presStyleLbl="sibTrans2D1" presStyleIdx="2" presStyleCnt="3"/>
      <dgm:spPr/>
    </dgm:pt>
    <dgm:pt modelId="{B8878C88-8D18-413E-AF5B-E9AF680A89CE}" type="pres">
      <dgm:prSet presAssocID="{A21EDC0A-9EA6-4CC1-9C74-AE6C03904B8E}" presName="node" presStyleLbl="node1" presStyleIdx="3" presStyleCnt="4" custScaleX="98938" custScaleY="111153">
        <dgm:presLayoutVars>
          <dgm:bulletEnabled val="1"/>
        </dgm:presLayoutVars>
      </dgm:prSet>
      <dgm:spPr/>
    </dgm:pt>
  </dgm:ptLst>
  <dgm:cxnLst>
    <dgm:cxn modelId="{CC144C16-F7C2-4661-A275-1DC27677B138}" type="presOf" srcId="{BF281064-AA13-4E4E-B09A-C9DF96E675D6}" destId="{4BEDA62A-0081-40BB-8099-A9CB28DDB99F}" srcOrd="0" destOrd="0" presId="urn:microsoft.com/office/officeart/2005/8/layout/process5"/>
    <dgm:cxn modelId="{BFBCA020-AA66-46AB-B023-26C96A0D9CA5}" type="presOf" srcId="{A21EDC0A-9EA6-4CC1-9C74-AE6C03904B8E}" destId="{B8878C88-8D18-413E-AF5B-E9AF680A89CE}" srcOrd="0" destOrd="0" presId="urn:microsoft.com/office/officeart/2005/8/layout/process5"/>
    <dgm:cxn modelId="{FA511224-0077-4A29-8B59-84A436162253}" type="presOf" srcId="{2A5D1927-5AF7-4669-99A0-E0043A4AA883}" destId="{B4A9D5E7-6BDB-43BB-8EF5-4CA17C8B1C31}" srcOrd="0" destOrd="0" presId="urn:microsoft.com/office/officeart/2005/8/layout/process5"/>
    <dgm:cxn modelId="{EF2E7A26-E924-4C09-A6A5-E16CE3F40379}" srcId="{72783C70-2E8D-49E9-8F59-EF93ACBB255C}" destId="{BF281064-AA13-4E4E-B09A-C9DF96E675D6}" srcOrd="0" destOrd="0" parTransId="{14DF7F19-B39E-40BC-8D3E-C1B3BE2A81DA}" sibTransId="{7B98E586-B7C9-4B27-B8D5-1C031FFCA92C}"/>
    <dgm:cxn modelId="{EB962D3D-488F-41D1-9B7F-3AB3684FA2E4}" srcId="{72783C70-2E8D-49E9-8F59-EF93ACBB255C}" destId="{F092B91B-100A-4673-B6A9-6CFFFCA1FF3C}" srcOrd="2" destOrd="0" parTransId="{57E34C2C-3260-405E-BEAF-F4134D52E6FD}" sibTransId="{2A5D1927-5AF7-4669-99A0-E0043A4AA883}"/>
    <dgm:cxn modelId="{EFDC475C-9593-4E5C-872D-679848F57DC4}" type="presOf" srcId="{7B98E586-B7C9-4B27-B8D5-1C031FFCA92C}" destId="{A7829073-8AB4-4974-9BA1-3898C0316618}" srcOrd="1" destOrd="0" presId="urn:microsoft.com/office/officeart/2005/8/layout/process5"/>
    <dgm:cxn modelId="{0716E65E-574E-4121-A2E6-F424C3C6204C}" type="presOf" srcId="{94FC44BC-0B74-46FB-A64C-A8532F147525}" destId="{AFDDA3CA-6B34-4952-9CFC-5C652A1B344D}" srcOrd="0" destOrd="0" presId="urn:microsoft.com/office/officeart/2005/8/layout/process5"/>
    <dgm:cxn modelId="{59209F64-69A7-4C97-B3B9-3BDB6CC5C35B}" type="presOf" srcId="{94FC44BC-0B74-46FB-A64C-A8532F147525}" destId="{E7716140-A6EC-4F6D-A221-FD53326528A5}" srcOrd="1" destOrd="0" presId="urn:microsoft.com/office/officeart/2005/8/layout/process5"/>
    <dgm:cxn modelId="{27A83A4D-E06D-458C-86D0-0EAEB7AE1922}" srcId="{72783C70-2E8D-49E9-8F59-EF93ACBB255C}" destId="{0CA0535A-0137-4720-88B7-3C09D63FF772}" srcOrd="1" destOrd="0" parTransId="{64D1FD51-258E-47CF-90C5-276804D821E7}" sibTransId="{94FC44BC-0B74-46FB-A64C-A8532F147525}"/>
    <dgm:cxn modelId="{33871C50-A7E5-4E2F-9715-5AF73783A056}" type="presOf" srcId="{7B98E586-B7C9-4B27-B8D5-1C031FFCA92C}" destId="{69F9215E-E118-4A65-89FB-DD5B548CD63E}" srcOrd="0" destOrd="0" presId="urn:microsoft.com/office/officeart/2005/8/layout/process5"/>
    <dgm:cxn modelId="{BF886553-C0BD-4E88-BCD1-066780FF3D17}" type="presOf" srcId="{0CA0535A-0137-4720-88B7-3C09D63FF772}" destId="{8277A47B-8724-487F-AD16-C9A98AFC1E98}" srcOrd="0" destOrd="0" presId="urn:microsoft.com/office/officeart/2005/8/layout/process5"/>
    <dgm:cxn modelId="{96DF2A99-4C65-4758-948B-CD85C91FA435}" type="presOf" srcId="{F092B91B-100A-4673-B6A9-6CFFFCA1FF3C}" destId="{C8C43A4D-7C93-435D-9DC2-094CE7ECE3BA}" srcOrd="0" destOrd="0" presId="urn:microsoft.com/office/officeart/2005/8/layout/process5"/>
    <dgm:cxn modelId="{15EC589A-1E69-464D-AC06-603B288863DA}" type="presOf" srcId="{72783C70-2E8D-49E9-8F59-EF93ACBB255C}" destId="{75965EA2-C27D-4EC0-BCB9-F43BDA4F5320}" srcOrd="0" destOrd="0" presId="urn:microsoft.com/office/officeart/2005/8/layout/process5"/>
    <dgm:cxn modelId="{79D245B4-D09C-4333-BD7B-FD654727ACFA}" type="presOf" srcId="{2A5D1927-5AF7-4669-99A0-E0043A4AA883}" destId="{6BA83803-4F62-4B04-9B1C-D90D9DDB6174}" srcOrd="1" destOrd="0" presId="urn:microsoft.com/office/officeart/2005/8/layout/process5"/>
    <dgm:cxn modelId="{01E5A5E1-F0DE-4441-8AC3-C20F5C9E9696}" srcId="{72783C70-2E8D-49E9-8F59-EF93ACBB255C}" destId="{A21EDC0A-9EA6-4CC1-9C74-AE6C03904B8E}" srcOrd="3" destOrd="0" parTransId="{5E495DCB-0E35-485D-AF7A-110F2FD125CE}" sibTransId="{F16A0B06-BDAF-485B-BF4C-1E0DB2AC891C}"/>
    <dgm:cxn modelId="{277F1FA7-591B-4F37-8727-27288380D219}" type="presParOf" srcId="{75965EA2-C27D-4EC0-BCB9-F43BDA4F5320}" destId="{4BEDA62A-0081-40BB-8099-A9CB28DDB99F}" srcOrd="0" destOrd="0" presId="urn:microsoft.com/office/officeart/2005/8/layout/process5"/>
    <dgm:cxn modelId="{5AAE11A7-5453-4013-9D7A-3BB9877008E3}" type="presParOf" srcId="{75965EA2-C27D-4EC0-BCB9-F43BDA4F5320}" destId="{69F9215E-E118-4A65-89FB-DD5B548CD63E}" srcOrd="1" destOrd="0" presId="urn:microsoft.com/office/officeart/2005/8/layout/process5"/>
    <dgm:cxn modelId="{CB07135D-7DCD-4DEF-8558-25E2A87AEF3C}" type="presParOf" srcId="{69F9215E-E118-4A65-89FB-DD5B548CD63E}" destId="{A7829073-8AB4-4974-9BA1-3898C0316618}" srcOrd="0" destOrd="0" presId="urn:microsoft.com/office/officeart/2005/8/layout/process5"/>
    <dgm:cxn modelId="{B706381B-0FAB-49AA-9355-A8CAAD5514BA}" type="presParOf" srcId="{75965EA2-C27D-4EC0-BCB9-F43BDA4F5320}" destId="{8277A47B-8724-487F-AD16-C9A98AFC1E98}" srcOrd="2" destOrd="0" presId="urn:microsoft.com/office/officeart/2005/8/layout/process5"/>
    <dgm:cxn modelId="{88D5AE69-FCD6-42C0-82C6-FE598B8327C3}" type="presParOf" srcId="{75965EA2-C27D-4EC0-BCB9-F43BDA4F5320}" destId="{AFDDA3CA-6B34-4952-9CFC-5C652A1B344D}" srcOrd="3" destOrd="0" presId="urn:microsoft.com/office/officeart/2005/8/layout/process5"/>
    <dgm:cxn modelId="{8D4BBAF1-6341-43BF-B73E-DB31EFF0196F}" type="presParOf" srcId="{AFDDA3CA-6B34-4952-9CFC-5C652A1B344D}" destId="{E7716140-A6EC-4F6D-A221-FD53326528A5}" srcOrd="0" destOrd="0" presId="urn:microsoft.com/office/officeart/2005/8/layout/process5"/>
    <dgm:cxn modelId="{E9358EC2-186B-4CA2-978E-351EBFB77A48}" type="presParOf" srcId="{75965EA2-C27D-4EC0-BCB9-F43BDA4F5320}" destId="{C8C43A4D-7C93-435D-9DC2-094CE7ECE3BA}" srcOrd="4" destOrd="0" presId="urn:microsoft.com/office/officeart/2005/8/layout/process5"/>
    <dgm:cxn modelId="{370448BD-B239-44F7-B6E6-88A86D49513F}" type="presParOf" srcId="{75965EA2-C27D-4EC0-BCB9-F43BDA4F5320}" destId="{B4A9D5E7-6BDB-43BB-8EF5-4CA17C8B1C31}" srcOrd="5" destOrd="0" presId="urn:microsoft.com/office/officeart/2005/8/layout/process5"/>
    <dgm:cxn modelId="{4071A4ED-5587-45CF-B14B-7F256A02D5BB}" type="presParOf" srcId="{B4A9D5E7-6BDB-43BB-8EF5-4CA17C8B1C31}" destId="{6BA83803-4F62-4B04-9B1C-D90D9DDB6174}" srcOrd="0" destOrd="0" presId="urn:microsoft.com/office/officeart/2005/8/layout/process5"/>
    <dgm:cxn modelId="{3DD80DC5-EE28-446B-A97C-397DCDFD8A79}" type="presParOf" srcId="{75965EA2-C27D-4EC0-BCB9-F43BDA4F5320}" destId="{B8878C88-8D18-413E-AF5B-E9AF680A89CE}" srcOrd="6"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563129B3-817A-4A53-94E8-71E6693C923E}" type="doc">
      <dgm:prSet loTypeId="urn:microsoft.com/office/officeart/2005/8/layout/process4" loCatId="process" qsTypeId="urn:microsoft.com/office/officeart/2005/8/quickstyle/simple1" qsCatId="simple" csTypeId="urn:microsoft.com/office/officeart/2005/8/colors/colorful1" csCatId="colorful"/>
      <dgm:spPr/>
      <dgm:t>
        <a:bodyPr/>
        <a:lstStyle/>
        <a:p>
          <a:endParaRPr lang="en-US"/>
        </a:p>
      </dgm:t>
    </dgm:pt>
    <dgm:pt modelId="{206A73F8-D794-4D62-88A8-7D0B97329505}">
      <dgm:prSet/>
      <dgm:spPr/>
      <dgm:t>
        <a:bodyPr/>
        <a:lstStyle/>
        <a:p>
          <a:r>
            <a:rPr lang="en-US" dirty="0"/>
            <a:t>The purpose of a physical inventory audit is to verify the accuracy of the existing equipment inventory records. </a:t>
          </a:r>
        </a:p>
      </dgm:t>
    </dgm:pt>
    <dgm:pt modelId="{385AA403-CBFA-4E86-AE50-6B74B28F4257}" type="parTrans" cxnId="{CDED12AF-4BB2-4238-9170-3A50997DCF85}">
      <dgm:prSet/>
      <dgm:spPr/>
      <dgm:t>
        <a:bodyPr/>
        <a:lstStyle/>
        <a:p>
          <a:endParaRPr lang="en-US"/>
        </a:p>
      </dgm:t>
    </dgm:pt>
    <dgm:pt modelId="{D6DF0B53-070B-431D-AB17-8E61C00B83E7}" type="sibTrans" cxnId="{CDED12AF-4BB2-4238-9170-3A50997DCF85}">
      <dgm:prSet/>
      <dgm:spPr/>
      <dgm:t>
        <a:bodyPr/>
        <a:lstStyle/>
        <a:p>
          <a:endParaRPr lang="en-US"/>
        </a:p>
      </dgm:t>
    </dgm:pt>
    <dgm:pt modelId="{9F19D383-A3B3-4B49-84C8-7715F51CE7DE}">
      <dgm:prSet/>
      <dgm:spPr/>
      <dgm:t>
        <a:bodyPr/>
        <a:lstStyle/>
        <a:p>
          <a:r>
            <a:rPr lang="en-US" dirty="0"/>
            <a:t>New York State policy requires that the Property Control Department send out annual inventory lists of all property located in each department to verify its location, and request certification by the department’s inventory coordinator that the equipment is in usable condition and that the department acknowledges having custody of the equipment. </a:t>
          </a:r>
        </a:p>
      </dgm:t>
    </dgm:pt>
    <dgm:pt modelId="{7CDFC5F2-FC3F-4E0C-BBD9-8AA485A3482D}" type="parTrans" cxnId="{AA0A9EE5-2B5D-4446-A27D-CDADC36D20C6}">
      <dgm:prSet/>
      <dgm:spPr/>
      <dgm:t>
        <a:bodyPr/>
        <a:lstStyle/>
        <a:p>
          <a:endParaRPr lang="en-US"/>
        </a:p>
      </dgm:t>
    </dgm:pt>
    <dgm:pt modelId="{F88CDAE2-683A-4372-97CB-9D1ADBF63BA4}" type="sibTrans" cxnId="{AA0A9EE5-2B5D-4446-A27D-CDADC36D20C6}">
      <dgm:prSet/>
      <dgm:spPr/>
      <dgm:t>
        <a:bodyPr/>
        <a:lstStyle/>
        <a:p>
          <a:endParaRPr lang="en-US"/>
        </a:p>
      </dgm:t>
    </dgm:pt>
    <dgm:pt modelId="{A5F9B5C3-879B-4600-8E4A-AA84F622BBDA}">
      <dgm:prSet/>
      <dgm:spPr/>
      <dgm:t>
        <a:bodyPr/>
        <a:lstStyle/>
        <a:p>
          <a:r>
            <a:rPr lang="en-US"/>
            <a:t>Property Control is also required to conduct biannual (</a:t>
          </a:r>
          <a:r>
            <a:rPr lang="en-US" b="1" i="1"/>
            <a:t>every two years</a:t>
          </a:r>
          <a:r>
            <a:rPr lang="en-US"/>
            <a:t>) physical inspection of assets recorded in PCS. On the off years Property Control will send each department a spreadsheet of all assets that they purchased and will verify any changes that have been made since the last inventory.</a:t>
          </a:r>
        </a:p>
      </dgm:t>
    </dgm:pt>
    <dgm:pt modelId="{76743E75-066C-41E2-8364-54004AA4DFF4}" type="parTrans" cxnId="{BEB02043-955A-4F88-8A58-15C2D8D0747C}">
      <dgm:prSet/>
      <dgm:spPr/>
      <dgm:t>
        <a:bodyPr/>
        <a:lstStyle/>
        <a:p>
          <a:endParaRPr lang="en-US"/>
        </a:p>
      </dgm:t>
    </dgm:pt>
    <dgm:pt modelId="{0666FA70-1D40-4A30-8931-72D690BF5709}" type="sibTrans" cxnId="{BEB02043-955A-4F88-8A58-15C2D8D0747C}">
      <dgm:prSet/>
      <dgm:spPr/>
      <dgm:t>
        <a:bodyPr/>
        <a:lstStyle/>
        <a:p>
          <a:endParaRPr lang="en-US"/>
        </a:p>
      </dgm:t>
    </dgm:pt>
    <dgm:pt modelId="{93EF4D76-21E4-44CD-B24D-32C679DDDBD7}" type="pres">
      <dgm:prSet presAssocID="{563129B3-817A-4A53-94E8-71E6693C923E}" presName="Name0" presStyleCnt="0">
        <dgm:presLayoutVars>
          <dgm:dir/>
          <dgm:animLvl val="lvl"/>
          <dgm:resizeHandles val="exact"/>
        </dgm:presLayoutVars>
      </dgm:prSet>
      <dgm:spPr/>
    </dgm:pt>
    <dgm:pt modelId="{A4FF26B5-8478-448C-A13D-4360A502053F}" type="pres">
      <dgm:prSet presAssocID="{A5F9B5C3-879B-4600-8E4A-AA84F622BBDA}" presName="boxAndChildren" presStyleCnt="0"/>
      <dgm:spPr/>
    </dgm:pt>
    <dgm:pt modelId="{ECB18722-DB61-4CBA-A192-CA28D0AA0E67}" type="pres">
      <dgm:prSet presAssocID="{A5F9B5C3-879B-4600-8E4A-AA84F622BBDA}" presName="parentTextBox" presStyleLbl="node1" presStyleIdx="0" presStyleCnt="3"/>
      <dgm:spPr/>
    </dgm:pt>
    <dgm:pt modelId="{1D508E41-6EF2-4CED-AAAA-0D300142206C}" type="pres">
      <dgm:prSet presAssocID="{F88CDAE2-683A-4372-97CB-9D1ADBF63BA4}" presName="sp" presStyleCnt="0"/>
      <dgm:spPr/>
    </dgm:pt>
    <dgm:pt modelId="{CA46755E-D894-4FFC-9227-A68CBF6107F8}" type="pres">
      <dgm:prSet presAssocID="{9F19D383-A3B3-4B49-84C8-7715F51CE7DE}" presName="arrowAndChildren" presStyleCnt="0"/>
      <dgm:spPr/>
    </dgm:pt>
    <dgm:pt modelId="{70E71320-540F-499D-9066-B06C32D02311}" type="pres">
      <dgm:prSet presAssocID="{9F19D383-A3B3-4B49-84C8-7715F51CE7DE}" presName="parentTextArrow" presStyleLbl="node1" presStyleIdx="1" presStyleCnt="3"/>
      <dgm:spPr/>
    </dgm:pt>
    <dgm:pt modelId="{7D122D04-AD0B-4D0F-8387-462F70629756}" type="pres">
      <dgm:prSet presAssocID="{D6DF0B53-070B-431D-AB17-8E61C00B83E7}" presName="sp" presStyleCnt="0"/>
      <dgm:spPr/>
    </dgm:pt>
    <dgm:pt modelId="{2144708E-55F6-4557-A8C5-15BAF30B89A2}" type="pres">
      <dgm:prSet presAssocID="{206A73F8-D794-4D62-88A8-7D0B97329505}" presName="arrowAndChildren" presStyleCnt="0"/>
      <dgm:spPr/>
    </dgm:pt>
    <dgm:pt modelId="{9E6BD059-FDCE-4329-8A58-1F3F04E9C123}" type="pres">
      <dgm:prSet presAssocID="{206A73F8-D794-4D62-88A8-7D0B97329505}" presName="parentTextArrow" presStyleLbl="node1" presStyleIdx="2" presStyleCnt="3"/>
      <dgm:spPr/>
    </dgm:pt>
  </dgm:ptLst>
  <dgm:cxnLst>
    <dgm:cxn modelId="{FB9C6424-0236-4138-8237-B8D8B5AA606D}" type="presOf" srcId="{206A73F8-D794-4D62-88A8-7D0B97329505}" destId="{9E6BD059-FDCE-4329-8A58-1F3F04E9C123}" srcOrd="0" destOrd="0" presId="urn:microsoft.com/office/officeart/2005/8/layout/process4"/>
    <dgm:cxn modelId="{BEB02043-955A-4F88-8A58-15C2D8D0747C}" srcId="{563129B3-817A-4A53-94E8-71E6693C923E}" destId="{A5F9B5C3-879B-4600-8E4A-AA84F622BBDA}" srcOrd="2" destOrd="0" parTransId="{76743E75-066C-41E2-8364-54004AA4DFF4}" sibTransId="{0666FA70-1D40-4A30-8931-72D690BF5709}"/>
    <dgm:cxn modelId="{3B114D6F-3A7A-4C27-86DC-D9FFF9E2CAC6}" type="presOf" srcId="{A5F9B5C3-879B-4600-8E4A-AA84F622BBDA}" destId="{ECB18722-DB61-4CBA-A192-CA28D0AA0E67}" srcOrd="0" destOrd="0" presId="urn:microsoft.com/office/officeart/2005/8/layout/process4"/>
    <dgm:cxn modelId="{731E8A57-BA30-4B4D-8E8E-2DE51496ECA6}" type="presOf" srcId="{563129B3-817A-4A53-94E8-71E6693C923E}" destId="{93EF4D76-21E4-44CD-B24D-32C679DDDBD7}" srcOrd="0" destOrd="0" presId="urn:microsoft.com/office/officeart/2005/8/layout/process4"/>
    <dgm:cxn modelId="{CDED12AF-4BB2-4238-9170-3A50997DCF85}" srcId="{563129B3-817A-4A53-94E8-71E6693C923E}" destId="{206A73F8-D794-4D62-88A8-7D0B97329505}" srcOrd="0" destOrd="0" parTransId="{385AA403-CBFA-4E86-AE50-6B74B28F4257}" sibTransId="{D6DF0B53-070B-431D-AB17-8E61C00B83E7}"/>
    <dgm:cxn modelId="{CCF02FDF-2D28-455C-A326-FDAAD8FC4559}" type="presOf" srcId="{9F19D383-A3B3-4B49-84C8-7715F51CE7DE}" destId="{70E71320-540F-499D-9066-B06C32D02311}" srcOrd="0" destOrd="0" presId="urn:microsoft.com/office/officeart/2005/8/layout/process4"/>
    <dgm:cxn modelId="{AA0A9EE5-2B5D-4446-A27D-CDADC36D20C6}" srcId="{563129B3-817A-4A53-94E8-71E6693C923E}" destId="{9F19D383-A3B3-4B49-84C8-7715F51CE7DE}" srcOrd="1" destOrd="0" parTransId="{7CDFC5F2-FC3F-4E0C-BBD9-8AA485A3482D}" sibTransId="{F88CDAE2-683A-4372-97CB-9D1ADBF63BA4}"/>
    <dgm:cxn modelId="{B6283E46-7E2B-4FEB-B0CE-DEB38B267A55}" type="presParOf" srcId="{93EF4D76-21E4-44CD-B24D-32C679DDDBD7}" destId="{A4FF26B5-8478-448C-A13D-4360A502053F}" srcOrd="0" destOrd="0" presId="urn:microsoft.com/office/officeart/2005/8/layout/process4"/>
    <dgm:cxn modelId="{B71C931A-CECD-4182-8BFF-28674154D4DB}" type="presParOf" srcId="{A4FF26B5-8478-448C-A13D-4360A502053F}" destId="{ECB18722-DB61-4CBA-A192-CA28D0AA0E67}" srcOrd="0" destOrd="0" presId="urn:microsoft.com/office/officeart/2005/8/layout/process4"/>
    <dgm:cxn modelId="{04FB8F0E-4E91-4D43-B7A0-44D00317EB6E}" type="presParOf" srcId="{93EF4D76-21E4-44CD-B24D-32C679DDDBD7}" destId="{1D508E41-6EF2-4CED-AAAA-0D300142206C}" srcOrd="1" destOrd="0" presId="urn:microsoft.com/office/officeart/2005/8/layout/process4"/>
    <dgm:cxn modelId="{4EDB6A9F-262D-4091-B22A-5549AF3FDEB0}" type="presParOf" srcId="{93EF4D76-21E4-44CD-B24D-32C679DDDBD7}" destId="{CA46755E-D894-4FFC-9227-A68CBF6107F8}" srcOrd="2" destOrd="0" presId="urn:microsoft.com/office/officeart/2005/8/layout/process4"/>
    <dgm:cxn modelId="{EC325835-46B1-403F-82D7-D2B1C583DD9F}" type="presParOf" srcId="{CA46755E-D894-4FFC-9227-A68CBF6107F8}" destId="{70E71320-540F-499D-9066-B06C32D02311}" srcOrd="0" destOrd="0" presId="urn:microsoft.com/office/officeart/2005/8/layout/process4"/>
    <dgm:cxn modelId="{7CBB62B6-B27F-4B57-BEAC-CEED3C2D854C}" type="presParOf" srcId="{93EF4D76-21E4-44CD-B24D-32C679DDDBD7}" destId="{7D122D04-AD0B-4D0F-8387-462F70629756}" srcOrd="3" destOrd="0" presId="urn:microsoft.com/office/officeart/2005/8/layout/process4"/>
    <dgm:cxn modelId="{8101ED90-3AB4-4413-B920-6A5AF96EFEF2}" type="presParOf" srcId="{93EF4D76-21E4-44CD-B24D-32C679DDDBD7}" destId="{2144708E-55F6-4557-A8C5-15BAF30B89A2}" srcOrd="4" destOrd="0" presId="urn:microsoft.com/office/officeart/2005/8/layout/process4"/>
    <dgm:cxn modelId="{FDBD2E3C-B60B-4035-844A-07CF2641627B}" type="presParOf" srcId="{2144708E-55F6-4557-A8C5-15BAF30B89A2}" destId="{9E6BD059-FDCE-4329-8A58-1F3F04E9C123}"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673E6E4-698C-4F4F-8163-FE9205FD9860}">
      <dsp:nvSpPr>
        <dsp:cNvPr id="0" name=""/>
        <dsp:cNvSpPr/>
      </dsp:nvSpPr>
      <dsp:spPr>
        <a:xfrm>
          <a:off x="85120" y="162"/>
          <a:ext cx="4596484" cy="2918767"/>
        </a:xfrm>
        <a:prstGeom prst="roundRect">
          <a:avLst>
            <a:gd name="adj" fmla="val 10000"/>
          </a:avLst>
        </a:prstGeom>
        <a:solidFill>
          <a:schemeClr val="accent4">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F0E5C2A-54DF-4209-9299-82A22E71A20B}">
      <dsp:nvSpPr>
        <dsp:cNvPr id="0" name=""/>
        <dsp:cNvSpPr/>
      </dsp:nvSpPr>
      <dsp:spPr>
        <a:xfrm>
          <a:off x="595840" y="485346"/>
          <a:ext cx="4596484" cy="2918767"/>
        </a:xfrm>
        <a:prstGeom prst="roundRect">
          <a:avLst>
            <a:gd name="adj" fmla="val 10000"/>
          </a:avLst>
        </a:prstGeom>
        <a:solidFill>
          <a:schemeClr val="lt1">
            <a:alpha val="90000"/>
            <a:hueOff val="0"/>
            <a:satOff val="0"/>
            <a:lumOff val="0"/>
            <a:alphaOff val="0"/>
          </a:schemeClr>
        </a:solidFill>
        <a:ln w="19050" cap="rnd"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a:t>Each department is required to maintain control over all assets under its stewardship and must designate an inventory coordinator who will be responsible for reporting inventory in their department.</a:t>
          </a:r>
        </a:p>
      </dsp:txBody>
      <dsp:txXfrm>
        <a:off x="681328" y="570834"/>
        <a:ext cx="4425508" cy="2747791"/>
      </dsp:txXfrm>
    </dsp:sp>
    <dsp:sp modelId="{3DE4A356-40C9-42F2-BD07-55710BE386AA}">
      <dsp:nvSpPr>
        <dsp:cNvPr id="0" name=""/>
        <dsp:cNvSpPr/>
      </dsp:nvSpPr>
      <dsp:spPr>
        <a:xfrm>
          <a:off x="5703045" y="162"/>
          <a:ext cx="4596484" cy="2918767"/>
        </a:xfrm>
        <a:prstGeom prst="roundRect">
          <a:avLst>
            <a:gd name="adj" fmla="val 10000"/>
          </a:avLst>
        </a:prstGeom>
        <a:solidFill>
          <a:schemeClr val="accent4">
            <a:lumMod val="5000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7CE5410-97BA-4A5B-8AD6-8669DC0AE3D7}">
      <dsp:nvSpPr>
        <dsp:cNvPr id="0" name=""/>
        <dsp:cNvSpPr/>
      </dsp:nvSpPr>
      <dsp:spPr>
        <a:xfrm>
          <a:off x="6213765" y="485346"/>
          <a:ext cx="4596484" cy="2918767"/>
        </a:xfrm>
        <a:prstGeom prst="roundRect">
          <a:avLst>
            <a:gd name="adj" fmla="val 10000"/>
          </a:avLst>
        </a:prstGeom>
        <a:solidFill>
          <a:schemeClr val="lt1">
            <a:alpha val="90000"/>
            <a:hueOff val="0"/>
            <a:satOff val="0"/>
            <a:lumOff val="0"/>
            <a:alphaOff val="0"/>
          </a:schemeClr>
        </a:solidFill>
        <a:ln w="19050" cap="rnd" cmpd="sng" algn="ctr">
          <a:solidFill>
            <a:srgbClr val="00B050"/>
          </a:solidFill>
          <a:prstDash val="solid"/>
        </a:ln>
        <a:effectLst/>
      </dsp:spPr>
      <dsp:style>
        <a:lnRef idx="2">
          <a:scrgbClr r="0" g="0" b="0"/>
        </a:lnRef>
        <a:fillRef idx="1">
          <a:scrgbClr r="0" g="0" b="0"/>
        </a:fillRef>
        <a:effectRef idx="0">
          <a:scrgbClr r="0" g="0" b="0"/>
        </a:effectRef>
        <a:fontRef idx="minor"/>
      </dsp:style>
      <dsp:txBody>
        <a:bodyPr spcFirstLastPara="0" vert="horz" wrap="square" lIns="83820" tIns="83820" rIns="83820" bIns="83820" numCol="1" spcCol="1270" anchor="ctr" anchorCtr="0">
          <a:noAutofit/>
        </a:bodyPr>
        <a:lstStyle/>
        <a:p>
          <a:pPr marL="0" lvl="0" indent="0" algn="ctr" defTabSz="977900">
            <a:lnSpc>
              <a:spcPct val="90000"/>
            </a:lnSpc>
            <a:spcBef>
              <a:spcPct val="0"/>
            </a:spcBef>
            <a:spcAft>
              <a:spcPct val="35000"/>
            </a:spcAft>
            <a:buNone/>
          </a:pPr>
          <a:r>
            <a:rPr lang="en-US" sz="2200" kern="1200" dirty="0"/>
            <a:t>This inventory coordinator must notify the Property Control Department of any new assets, transfers of assets into or out of their department, as well as the identification of obsolete or surplus equipment. </a:t>
          </a:r>
        </a:p>
      </dsp:txBody>
      <dsp:txXfrm>
        <a:off x="6299253" y="570834"/>
        <a:ext cx="4425508" cy="2747791"/>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BEDA62A-0081-40BB-8099-A9CB28DDB99F}">
      <dsp:nvSpPr>
        <dsp:cNvPr id="0" name=""/>
        <dsp:cNvSpPr/>
      </dsp:nvSpPr>
      <dsp:spPr>
        <a:xfrm>
          <a:off x="415" y="469617"/>
          <a:ext cx="2300280" cy="1380168"/>
        </a:xfrm>
        <a:prstGeom prst="roundRect">
          <a:avLst>
            <a:gd name="adj" fmla="val 10000"/>
          </a:avLst>
        </a:prstGeom>
        <a:solidFill>
          <a:schemeClr val="accent5">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Upon receipt, all state-owned equipment $5,000 and above must be tagged with a SUNY decal containing the asset tag number and the campus name. </a:t>
          </a:r>
        </a:p>
      </dsp:txBody>
      <dsp:txXfrm>
        <a:off x="40839" y="510041"/>
        <a:ext cx="2219432" cy="1299320"/>
      </dsp:txXfrm>
    </dsp:sp>
    <dsp:sp modelId="{69F9215E-E118-4A65-89FB-DD5B548CD63E}">
      <dsp:nvSpPr>
        <dsp:cNvPr id="0" name=""/>
        <dsp:cNvSpPr/>
      </dsp:nvSpPr>
      <dsp:spPr>
        <a:xfrm>
          <a:off x="2503120" y="874466"/>
          <a:ext cx="487659" cy="570469"/>
        </a:xfrm>
        <a:prstGeom prst="rightArrow">
          <a:avLst>
            <a:gd name="adj1" fmla="val 60000"/>
            <a:gd name="adj2" fmla="val 5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a:off x="2503120" y="988560"/>
        <a:ext cx="341361" cy="342281"/>
      </dsp:txXfrm>
    </dsp:sp>
    <dsp:sp modelId="{8277A47B-8724-487F-AD16-C9A98AFC1E98}">
      <dsp:nvSpPr>
        <dsp:cNvPr id="0" name=""/>
        <dsp:cNvSpPr/>
      </dsp:nvSpPr>
      <dsp:spPr>
        <a:xfrm>
          <a:off x="3220807" y="445312"/>
          <a:ext cx="2393763" cy="1428777"/>
        </a:xfrm>
        <a:prstGeom prst="roundRect">
          <a:avLst>
            <a:gd name="adj" fmla="val 10000"/>
          </a:avLst>
        </a:prstGeom>
        <a:solidFill>
          <a:schemeClr val="accent5">
            <a:hueOff val="2079079"/>
            <a:satOff val="-1338"/>
            <a:lumOff val="915"/>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If the PCC cannot physically tag an asset, arrangements will be made for the department inventory coordinator to place the decal. Decals should be placed where they will not be damaged and can be accessed for physical inventory.  </a:t>
          </a:r>
        </a:p>
      </dsp:txBody>
      <dsp:txXfrm>
        <a:off x="3262654" y="487159"/>
        <a:ext cx="2310069" cy="1345083"/>
      </dsp:txXfrm>
    </dsp:sp>
    <dsp:sp modelId="{AFDDA3CA-6B34-4952-9CFC-5C652A1B344D}">
      <dsp:nvSpPr>
        <dsp:cNvPr id="0" name=""/>
        <dsp:cNvSpPr/>
      </dsp:nvSpPr>
      <dsp:spPr>
        <a:xfrm rot="5333099">
          <a:off x="4176730" y="2072437"/>
          <a:ext cx="528551" cy="570469"/>
        </a:xfrm>
        <a:prstGeom prst="rightArrow">
          <a:avLst>
            <a:gd name="adj1" fmla="val 60000"/>
            <a:gd name="adj2" fmla="val 50000"/>
          </a:avLst>
        </a:prstGeom>
        <a:solidFill>
          <a:schemeClr val="accent5">
            <a:hueOff val="3118619"/>
            <a:satOff val="-2006"/>
            <a:lumOff val="1372"/>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5400000">
        <a:off x="4268322" y="2093412"/>
        <a:ext cx="342281" cy="369986"/>
      </dsp:txXfrm>
    </dsp:sp>
    <dsp:sp modelId="{C8C43A4D-7C93-435D-9DC2-094CE7ECE3BA}">
      <dsp:nvSpPr>
        <dsp:cNvPr id="0" name=""/>
        <dsp:cNvSpPr/>
      </dsp:nvSpPr>
      <dsp:spPr>
        <a:xfrm>
          <a:off x="3314291" y="2871167"/>
          <a:ext cx="2300280" cy="1380168"/>
        </a:xfrm>
        <a:prstGeom prst="roundRect">
          <a:avLst>
            <a:gd name="adj" fmla="val 10000"/>
          </a:avLst>
        </a:prstGeom>
        <a:solidFill>
          <a:schemeClr val="accent5">
            <a:hueOff val="4158159"/>
            <a:satOff val="-2675"/>
            <a:lumOff val="1829"/>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en-US" sz="1200" kern="1200" dirty="0"/>
            <a:t>If a decal is missing or damaged, the PCC must assign a new asset tag number and replace the old decal with a new decal that has the new asset tag number.  </a:t>
          </a:r>
        </a:p>
      </dsp:txBody>
      <dsp:txXfrm>
        <a:off x="3354715" y="2911591"/>
        <a:ext cx="2219432" cy="1299320"/>
      </dsp:txXfrm>
    </dsp:sp>
    <dsp:sp modelId="{B4A9D5E7-6BDB-43BB-8EF5-4CA17C8B1C31}">
      <dsp:nvSpPr>
        <dsp:cNvPr id="0" name=""/>
        <dsp:cNvSpPr/>
      </dsp:nvSpPr>
      <dsp:spPr>
        <a:xfrm rot="10800000">
          <a:off x="2624207" y="3276016"/>
          <a:ext cx="487659" cy="570469"/>
        </a:xfrm>
        <a:prstGeom prst="rightArrow">
          <a:avLst>
            <a:gd name="adj1" fmla="val 60000"/>
            <a:gd name="adj2" fmla="val 50000"/>
          </a:avLst>
        </a:prstGeom>
        <a:solidFill>
          <a:schemeClr val="accent5">
            <a:hueOff val="6237238"/>
            <a:satOff val="-4013"/>
            <a:lumOff val="2744"/>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444500">
            <a:lnSpc>
              <a:spcPct val="90000"/>
            </a:lnSpc>
            <a:spcBef>
              <a:spcPct val="0"/>
            </a:spcBef>
            <a:spcAft>
              <a:spcPct val="35000"/>
            </a:spcAft>
            <a:buNone/>
          </a:pPr>
          <a:endParaRPr lang="en-US" sz="1000" kern="1200"/>
        </a:p>
      </dsp:txBody>
      <dsp:txXfrm rot="10800000">
        <a:off x="2770505" y="3390110"/>
        <a:ext cx="341361" cy="342281"/>
      </dsp:txXfrm>
    </dsp:sp>
    <dsp:sp modelId="{B8878C88-8D18-413E-AF5B-E9AF680A89CE}">
      <dsp:nvSpPr>
        <dsp:cNvPr id="0" name=""/>
        <dsp:cNvSpPr/>
      </dsp:nvSpPr>
      <dsp:spPr>
        <a:xfrm>
          <a:off x="118327" y="2794202"/>
          <a:ext cx="2275851" cy="1534098"/>
        </a:xfrm>
        <a:prstGeom prst="roundRect">
          <a:avLst>
            <a:gd name="adj" fmla="val 10000"/>
          </a:avLst>
        </a:prstGeom>
        <a:solidFill>
          <a:schemeClr val="accent5">
            <a:hueOff val="6237238"/>
            <a:satOff val="-4013"/>
            <a:lumOff val="2744"/>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Some property is not suitable for tagging such as software, equipment which may become very hot during operation, or antiques / works of art. For property that cannot be tagged, an asset number must be assigned, and a record created in the PCS. </a:t>
          </a:r>
        </a:p>
      </dsp:txBody>
      <dsp:txXfrm>
        <a:off x="163259" y="2839134"/>
        <a:ext cx="2185987" cy="144423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CB18722-DB61-4CBA-A192-CA28D0AA0E67}">
      <dsp:nvSpPr>
        <dsp:cNvPr id="0" name=""/>
        <dsp:cNvSpPr/>
      </dsp:nvSpPr>
      <dsp:spPr>
        <a:xfrm>
          <a:off x="0" y="3593351"/>
          <a:ext cx="5614987" cy="1179418"/>
        </a:xfrm>
        <a:prstGeom prst="rect">
          <a:avLst/>
        </a:prstGeom>
        <a:solidFill>
          <a:schemeClr val="accent2">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a:t>Property Control is also required to conduct biannual (</a:t>
          </a:r>
          <a:r>
            <a:rPr lang="en-US" sz="1200" b="1" i="1" kern="1200"/>
            <a:t>every two years</a:t>
          </a:r>
          <a:r>
            <a:rPr lang="en-US" sz="1200" kern="1200"/>
            <a:t>) physical inspection of assets recorded in PCS. On the off years Property Control will send each department a spreadsheet of all assets that they purchased and will verify any changes that have been made since the last inventory.</a:t>
          </a:r>
        </a:p>
      </dsp:txBody>
      <dsp:txXfrm>
        <a:off x="0" y="3593351"/>
        <a:ext cx="5614987" cy="1179418"/>
      </dsp:txXfrm>
    </dsp:sp>
    <dsp:sp modelId="{70E71320-540F-499D-9066-B06C32D02311}">
      <dsp:nvSpPr>
        <dsp:cNvPr id="0" name=""/>
        <dsp:cNvSpPr/>
      </dsp:nvSpPr>
      <dsp:spPr>
        <a:xfrm rot="10800000">
          <a:off x="0" y="1797097"/>
          <a:ext cx="5614987" cy="1813944"/>
        </a:xfrm>
        <a:prstGeom prst="upArrowCallout">
          <a:avLst/>
        </a:prstGeom>
        <a:solidFill>
          <a:schemeClr val="accent3">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New York State policy requires that the Property Control Department send out annual inventory lists of all property located in each department to verify its location, and request certification by the department’s inventory coordinator that the equipment is in usable condition and that the department acknowledges having custody of the equipment. </a:t>
          </a:r>
        </a:p>
      </dsp:txBody>
      <dsp:txXfrm rot="10800000">
        <a:off x="0" y="1797097"/>
        <a:ext cx="5614987" cy="1178646"/>
      </dsp:txXfrm>
    </dsp:sp>
    <dsp:sp modelId="{9E6BD059-FDCE-4329-8A58-1F3F04E9C123}">
      <dsp:nvSpPr>
        <dsp:cNvPr id="0" name=""/>
        <dsp:cNvSpPr/>
      </dsp:nvSpPr>
      <dsp:spPr>
        <a:xfrm rot="10800000">
          <a:off x="0" y="843"/>
          <a:ext cx="5614987" cy="1813944"/>
        </a:xfrm>
        <a:prstGeom prst="upArrowCallout">
          <a:avLst/>
        </a:prstGeom>
        <a:solidFill>
          <a:schemeClr val="accent4">
            <a:hueOff val="0"/>
            <a:satOff val="0"/>
            <a:lumOff val="0"/>
            <a:alphaOff val="0"/>
          </a:schemeClr>
        </a:solidFill>
        <a:ln w="19050"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5344" tIns="85344" rIns="85344" bIns="85344" numCol="1" spcCol="1270" anchor="ctr" anchorCtr="0">
          <a:noAutofit/>
        </a:bodyPr>
        <a:lstStyle/>
        <a:p>
          <a:pPr marL="0" lvl="0" indent="0" algn="ctr" defTabSz="533400">
            <a:lnSpc>
              <a:spcPct val="90000"/>
            </a:lnSpc>
            <a:spcBef>
              <a:spcPct val="0"/>
            </a:spcBef>
            <a:spcAft>
              <a:spcPct val="35000"/>
            </a:spcAft>
            <a:buNone/>
          </a:pPr>
          <a:r>
            <a:rPr lang="en-US" sz="1200" kern="1200" dirty="0"/>
            <a:t>The purpose of a physical inventory audit is to verify the accuracy of the existing equipment inventory records. </a:t>
          </a:r>
        </a:p>
      </dsp:txBody>
      <dsp:txXfrm rot="10800000">
        <a:off x="0" y="843"/>
        <a:ext cx="5614987" cy="1178646"/>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3802009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6428CE-7CCD-4C75-984E-F5524625FFE8}"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33156924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3505085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7362990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105883997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34443731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27005767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416981013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19543099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2349286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1625596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A6428CE-7CCD-4C75-984E-F5524625FFE8}"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231898730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A6428CE-7CCD-4C75-984E-F5524625FFE8}" type="datetimeFigureOut">
              <a:rPr lang="en-US" smtClean="0"/>
              <a:t>7/10/2023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9958687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8225927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10603283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EA6428CE-7CCD-4C75-984E-F5524625FFE8}" type="datetimeFigureOut">
              <a:rPr lang="en-US" smtClean="0"/>
              <a:t>7/10/2023</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4030630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EA6428CE-7CCD-4C75-984E-F5524625FFE8}" type="datetimeFigureOut">
              <a:rPr lang="en-US" smtClean="0"/>
              <a:t>7/10/2023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E400970-D0F0-4CA3-8FA7-BAA181BE5676}" type="slidenum">
              <a:rPr lang="en-US" smtClean="0"/>
              <a:t>‹#›</a:t>
            </a:fld>
            <a:endParaRPr lang="en-US"/>
          </a:p>
        </p:txBody>
      </p:sp>
    </p:spTree>
    <p:extLst>
      <p:ext uri="{BB962C8B-B14F-4D97-AF65-F5344CB8AC3E}">
        <p14:creationId xmlns:p14="http://schemas.microsoft.com/office/powerpoint/2010/main" val="24252773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EA6428CE-7CCD-4C75-984E-F5524625FFE8}" type="datetimeFigureOut">
              <a:rPr lang="en-US" smtClean="0"/>
              <a:t>7/10/2023</a:t>
            </a:fld>
            <a:endParaRPr lang="en-US"/>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E400970-D0F0-4CA3-8FA7-BAA181BE5676}" type="slidenum">
              <a:rPr lang="en-US" smtClean="0"/>
              <a:t>‹#›</a:t>
            </a:fld>
            <a:endParaRPr lang="en-US"/>
          </a:p>
        </p:txBody>
      </p:sp>
    </p:spTree>
    <p:extLst>
      <p:ext uri="{BB962C8B-B14F-4D97-AF65-F5344CB8AC3E}">
        <p14:creationId xmlns:p14="http://schemas.microsoft.com/office/powerpoint/2010/main" val="254296913"/>
      </p:ext>
    </p:extLst>
  </p:cSld>
  <p:clrMap bg1="dk1" tx1="lt1" bg2="dk2" tx2="lt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 id="2147483712"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8.xml"/><Relationship Id="rId6" Type="http://schemas.openxmlformats.org/officeDocument/2006/relationships/hyperlink" Target="mailto:propertycontrol@farmingdale.edu" TargetMode="External"/><Relationship Id="rId5" Type="http://schemas.openxmlformats.org/officeDocument/2006/relationships/image" Target="../media/image5.pn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2" Type="http://schemas.openxmlformats.org/officeDocument/2006/relationships/hyperlink" Target="https://www.suny.edu/sunypp/documents.cfm?doc_id=601"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eoi.es/blogs/madeon/2013/03/13/gestion-de-inventarios-el-gran-desafio-de-siempre/" TargetMode="External"/><Relationship Id="rId2" Type="http://schemas.openxmlformats.org/officeDocument/2006/relationships/hyperlink" Target="mailto:propertycontrol@farmingdale.edu" TargetMode="External"/><Relationship Id="rId1" Type="http://schemas.openxmlformats.org/officeDocument/2006/relationships/slideLayout" Target="../slideLayouts/slideLayout2.xml"/><Relationship Id="rId4" Type="http://schemas.openxmlformats.org/officeDocument/2006/relationships/hyperlink" Target="https://creativecommons.org/licenses/by-nc-sa/3.0/" TargetMode="External"/></Relationships>
</file>

<file path=ppt/slides/_rels/slide4.xml.rels><?xml version="1.0" encoding="UTF-8" standalone="yes"?>
<Relationships xmlns="http://schemas.openxmlformats.org/package/2006/relationships"><Relationship Id="rId8" Type="http://schemas.openxmlformats.org/officeDocument/2006/relationships/diagramQuickStyle" Target="../diagrams/quickStyle1.xml"/><Relationship Id="rId3" Type="http://schemas.openxmlformats.org/officeDocument/2006/relationships/image" Target="../media/image3.png"/><Relationship Id="rId7" Type="http://schemas.openxmlformats.org/officeDocument/2006/relationships/diagramLayout" Target="../diagrams/layout1.xml"/><Relationship Id="rId2" Type="http://schemas.openxmlformats.org/officeDocument/2006/relationships/image" Target="../media/image2.png"/><Relationship Id="rId1" Type="http://schemas.openxmlformats.org/officeDocument/2006/relationships/slideLayout" Target="../slideLayouts/slideLayout11.xml"/><Relationship Id="rId6" Type="http://schemas.openxmlformats.org/officeDocument/2006/relationships/diagramData" Target="../diagrams/data1.xml"/><Relationship Id="rId5" Type="http://schemas.openxmlformats.org/officeDocument/2006/relationships/image" Target="../media/image5.png"/><Relationship Id="rId10" Type="http://schemas.microsoft.com/office/2007/relationships/diagramDrawing" Target="../diagrams/drawing1.xml"/><Relationship Id="rId4" Type="http://schemas.openxmlformats.org/officeDocument/2006/relationships/image" Target="../media/image4.png"/><Relationship Id="rId9" Type="http://schemas.openxmlformats.org/officeDocument/2006/relationships/diagramColors" Target="../diagrams/colors1.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aries.farmingdale.edu/property-control/pdf/disposal-form.pdf" TargetMode="External"/><Relationship Id="rId2" Type="http://schemas.openxmlformats.org/officeDocument/2006/relationships/hyperlink" Target="https://aries.farmingdale.edu/property-control/pdf/usable-surplus.pdf" TargetMode="External"/><Relationship Id="rId1" Type="http://schemas.openxmlformats.org/officeDocument/2006/relationships/slideLayout" Target="../slideLayouts/slideLayout2.xml"/><Relationship Id="rId6" Type="http://schemas.openxmlformats.org/officeDocument/2006/relationships/hyperlink" Target="mailto:propertycontrol@farmingdale.edu" TargetMode="External"/><Relationship Id="rId5" Type="http://schemas.openxmlformats.org/officeDocument/2006/relationships/hyperlink" Target="https://aries.farmingdale.edu/property-control/pdf/equipment-transfer.pdf" TargetMode="External"/><Relationship Id="rId4" Type="http://schemas.openxmlformats.org/officeDocument/2006/relationships/hyperlink" Target="https://aries.farmingdale.edu/property-control/pdf/off-campus-use.pdf"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67F3856E-046E-4C69-815A-B5273853F153}"/>
              </a:ext>
            </a:extLst>
          </p:cNvPr>
          <p:cNvSpPr>
            <a:spLocks noGrp="1"/>
          </p:cNvSpPr>
          <p:nvPr>
            <p:ph type="subTitle" idx="1"/>
          </p:nvPr>
        </p:nvSpPr>
        <p:spPr>
          <a:xfrm>
            <a:off x="1138177" y="4255165"/>
            <a:ext cx="8825658" cy="861420"/>
          </a:xfrm>
        </p:spPr>
        <p:txBody>
          <a:bodyPr>
            <a:normAutofit/>
          </a:bodyPr>
          <a:lstStyle/>
          <a:p>
            <a:pPr algn="ctr"/>
            <a:r>
              <a:rPr lang="en-US" sz="4000" dirty="0"/>
              <a:t>Property Control</a:t>
            </a:r>
          </a:p>
        </p:txBody>
      </p:sp>
      <p:pic>
        <p:nvPicPr>
          <p:cNvPr id="4" name="Picture 3">
            <a:extLst>
              <a:ext uri="{FF2B5EF4-FFF2-40B4-BE49-F238E27FC236}">
                <a16:creationId xmlns:a16="http://schemas.microsoft.com/office/drawing/2014/main" id="{E0105F64-BD34-4438-8F77-8DD687210EC9}"/>
              </a:ext>
            </a:extLst>
          </p:cNvPr>
          <p:cNvPicPr>
            <a:picLocks noChangeAspect="1"/>
          </p:cNvPicPr>
          <p:nvPr/>
        </p:nvPicPr>
        <p:blipFill>
          <a:blip r:embed="rId2"/>
          <a:stretch>
            <a:fillRect/>
          </a:stretch>
        </p:blipFill>
        <p:spPr>
          <a:xfrm>
            <a:off x="2885813" y="1728132"/>
            <a:ext cx="5801755" cy="24034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675802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 name="Rectangle 8">
            <a:extLst>
              <a:ext uri="{FF2B5EF4-FFF2-40B4-BE49-F238E27FC236}">
                <a16:creationId xmlns:a16="http://schemas.microsoft.com/office/drawing/2014/main" id="{ABE6F9A3-300E-47F5-B41C-C8C5E758D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CBA129F4-0A02-4DED-9F99-C8FA026E63D0}"/>
              </a:ext>
            </a:extLst>
          </p:cNvPr>
          <p:cNvSpPr>
            <a:spLocks noGrp="1"/>
          </p:cNvSpPr>
          <p:nvPr>
            <p:ph type="title"/>
          </p:nvPr>
        </p:nvSpPr>
        <p:spPr>
          <a:xfrm>
            <a:off x="648929" y="1063417"/>
            <a:ext cx="3505495" cy="4675396"/>
          </a:xfrm>
        </p:spPr>
        <p:txBody>
          <a:bodyPr anchor="ctr">
            <a:normAutofit/>
          </a:bodyPr>
          <a:lstStyle/>
          <a:p>
            <a:r>
              <a:rPr lang="en-US">
                <a:solidFill>
                  <a:srgbClr val="F2F2F2"/>
                </a:solidFill>
              </a:rPr>
              <a:t>Physical Inventory</a:t>
            </a:r>
          </a:p>
        </p:txBody>
      </p:sp>
      <p:sp>
        <p:nvSpPr>
          <p:cNvPr id="33" name="Rectangle 10">
            <a:extLst>
              <a:ext uri="{FF2B5EF4-FFF2-40B4-BE49-F238E27FC236}">
                <a16:creationId xmlns:a16="http://schemas.microsoft.com/office/drawing/2014/main" id="{61B4701B-39FE-43B8-86AA-D6B8789C2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34" name="Rounded Rectangle 9">
            <a:extLst>
              <a:ext uri="{FF2B5EF4-FFF2-40B4-BE49-F238E27FC236}">
                <a16:creationId xmlns:a16="http://schemas.microsoft.com/office/drawing/2014/main" id="{E9A7EF13-49FA-4355-971A-34B065F35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484632"/>
            <a:ext cx="6584098" cy="5739187"/>
          </a:xfrm>
          <a:prstGeom prst="roundRect">
            <a:avLst>
              <a:gd name="adj" fmla="val 0"/>
            </a:avLst>
          </a:prstGeom>
          <a:ln w="12700" cap="sq">
            <a:solidFill>
              <a:schemeClr val="bg1">
                <a:lumMod val="75000"/>
              </a:schemeClr>
            </a:solidFill>
            <a:miter lim="800000"/>
          </a:ln>
          <a:effectLst>
            <a:outerShdw blurRad="63500" dist="25400" dir="5400000" algn="tl" rotWithShape="0">
              <a:srgbClr val="000000">
                <a:alpha val="3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Rectangle 14">
            <a:extLst>
              <a:ext uri="{FF2B5EF4-FFF2-40B4-BE49-F238E27FC236}">
                <a16:creationId xmlns:a16="http://schemas.microsoft.com/office/drawing/2014/main" id="{92CF3C3E-0F7B-4F0C-8EBD-BDD38E9C66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36" name="Content Placeholder 2">
            <a:extLst>
              <a:ext uri="{FF2B5EF4-FFF2-40B4-BE49-F238E27FC236}">
                <a16:creationId xmlns:a16="http://schemas.microsoft.com/office/drawing/2014/main" id="{D973E155-354C-487A-BCB3-AB149AEF99DC}"/>
              </a:ext>
            </a:extLst>
          </p:cNvPr>
          <p:cNvGraphicFramePr>
            <a:graphicFrameLocks noGrp="1"/>
          </p:cNvGraphicFramePr>
          <p:nvPr>
            <p:ph idx="1"/>
            <p:extLst>
              <p:ext uri="{D42A27DB-BD31-4B8C-83A1-F6EECF244321}">
                <p14:modId xmlns:p14="http://schemas.microsoft.com/office/powerpoint/2010/main" val="952271560"/>
              </p:ext>
            </p:extLst>
          </p:nvPr>
        </p:nvGraphicFramePr>
        <p:xfrm>
          <a:off x="5608638" y="965200"/>
          <a:ext cx="5614987" cy="4773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40428850"/>
      </p:ext>
    </p:extLst>
  </p:cSld>
  <p:clrMapOvr>
    <a:overrideClrMapping bg1="lt1" tx1="dk1" bg2="lt2" tx2="dk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28" name="Picture 102">
            <a:extLst>
              <a:ext uri="{FF2B5EF4-FFF2-40B4-BE49-F238E27FC236}">
                <a16:creationId xmlns:a16="http://schemas.microsoft.com/office/drawing/2014/main" id="{41B68C77-138E-4BF7-A276-BD0C78A4219F}"/>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29" name="Picture 104">
            <a:extLst>
              <a:ext uri="{FF2B5EF4-FFF2-40B4-BE49-F238E27FC236}">
                <a16:creationId xmlns:a16="http://schemas.microsoft.com/office/drawing/2014/main" id="{7C268552-D473-46ED-B1B8-422042C4DEF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30" name="Oval 106">
            <a:extLst>
              <a:ext uri="{FF2B5EF4-FFF2-40B4-BE49-F238E27FC236}">
                <a16:creationId xmlns:a16="http://schemas.microsoft.com/office/drawing/2014/main" id="{4AC0CD9D-7610-4620-93B4-798CCD9AB58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131" name="Picture 108">
            <a:extLst>
              <a:ext uri="{FF2B5EF4-FFF2-40B4-BE49-F238E27FC236}">
                <a16:creationId xmlns:a16="http://schemas.microsoft.com/office/drawing/2014/main" id="{B9238B3E-24AA-439A-B527-6C5DF6D72145}"/>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32" name="Picture 110">
            <a:extLst>
              <a:ext uri="{FF2B5EF4-FFF2-40B4-BE49-F238E27FC236}">
                <a16:creationId xmlns:a16="http://schemas.microsoft.com/office/drawing/2014/main" id="{69F01145-BEA3-4CBF-AA21-10077B948CA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33" name="Rectangle 112">
            <a:extLst>
              <a:ext uri="{FF2B5EF4-FFF2-40B4-BE49-F238E27FC236}">
                <a16:creationId xmlns:a16="http://schemas.microsoft.com/office/drawing/2014/main" id="{DE4D62F9-188E-4530-84C2-24BDEE4BEB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useBgFill="1">
        <p:nvSpPr>
          <p:cNvPr id="134" name="Rectangle 114">
            <a:extLst>
              <a:ext uri="{FF2B5EF4-FFF2-40B4-BE49-F238E27FC236}">
                <a16:creationId xmlns:a16="http://schemas.microsoft.com/office/drawing/2014/main" id="{D27CF008-4B18-436D-B2D5-C1346C1243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
            <a:ext cx="12191695" cy="4730744"/>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5" name="Rectangle 116">
            <a:extLst>
              <a:ext uri="{FF2B5EF4-FFF2-40B4-BE49-F238E27FC236}">
                <a16:creationId xmlns:a16="http://schemas.microsoft.com/office/drawing/2014/main" id="{CE22DAD8-5F67-4B73-ADA9-06EF381F7A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36" name="Freeform 16">
            <a:extLst>
              <a:ext uri="{FF2B5EF4-FFF2-40B4-BE49-F238E27FC236}">
                <a16:creationId xmlns:a16="http://schemas.microsoft.com/office/drawing/2014/main" id="{E4F17063-EDA4-417B-946F-BA357F3B390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3753695"/>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tx2">
              <a:alpha val="20000"/>
            </a:schemeClr>
          </a:solidFill>
          <a:ln>
            <a:noFill/>
          </a:ln>
        </p:spPr>
        <p:txBody>
          <a:bodyPr rtlCol="0" anchor="ctr"/>
          <a:lstStyle/>
          <a:p>
            <a:pPr algn="ctr"/>
            <a:endParaRPr lang="en-US">
              <a:solidFill>
                <a:schemeClr val="tx1"/>
              </a:solidFill>
            </a:endParaRPr>
          </a:p>
        </p:txBody>
      </p:sp>
      <p:sp>
        <p:nvSpPr>
          <p:cNvPr id="137" name="Freeform: Shape 120">
            <a:extLst>
              <a:ext uri="{FF2B5EF4-FFF2-40B4-BE49-F238E27FC236}">
                <a16:creationId xmlns:a16="http://schemas.microsoft.com/office/drawing/2014/main" id="{D36F3EEA-55D4-4677-80E7-92D00B8F343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55533"/>
            <a:ext cx="12192000" cy="2802467"/>
          </a:xfrm>
          <a:custGeom>
            <a:avLst/>
            <a:gdLst>
              <a:gd name="connsiteX0" fmla="*/ 1 w 12192000"/>
              <a:gd name="connsiteY0" fmla="*/ 0 h 2802467"/>
              <a:gd name="connsiteX1" fmla="*/ 71932 w 12192000"/>
              <a:gd name="connsiteY1" fmla="*/ 12261 h 2802467"/>
              <a:gd name="connsiteX2" fmla="*/ 282848 w 12192000"/>
              <a:gd name="connsiteY2" fmla="*/ 48342 h 2802467"/>
              <a:gd name="connsiteX3" fmla="*/ 436464 w 12192000"/>
              <a:gd name="connsiteY3" fmla="*/ 73565 h 2802467"/>
              <a:gd name="connsiteX4" fmla="*/ 619339 w 12192000"/>
              <a:gd name="connsiteY4" fmla="*/ 100188 h 2802467"/>
              <a:gd name="connsiteX5" fmla="*/ 836351 w 12192000"/>
              <a:gd name="connsiteY5" fmla="*/ 132066 h 2802467"/>
              <a:gd name="connsiteX6" fmla="*/ 1076528 w 12192000"/>
              <a:gd name="connsiteY6" fmla="*/ 165696 h 2802467"/>
              <a:gd name="connsiteX7" fmla="*/ 1347183 w 12192000"/>
              <a:gd name="connsiteY7" fmla="*/ 201077 h 2802467"/>
              <a:gd name="connsiteX8" fmla="*/ 1642223 w 12192000"/>
              <a:gd name="connsiteY8" fmla="*/ 238560 h 2802467"/>
              <a:gd name="connsiteX9" fmla="*/ 1962864 w 12192000"/>
              <a:gd name="connsiteY9" fmla="*/ 276043 h 2802467"/>
              <a:gd name="connsiteX10" fmla="*/ 2304232 w 12192000"/>
              <a:gd name="connsiteY10" fmla="*/ 314226 h 2802467"/>
              <a:gd name="connsiteX11" fmla="*/ 2672421 w 12192000"/>
              <a:gd name="connsiteY11" fmla="*/ 349608 h 2802467"/>
              <a:gd name="connsiteX12" fmla="*/ 3057678 w 12192000"/>
              <a:gd name="connsiteY12" fmla="*/ 383587 h 2802467"/>
              <a:gd name="connsiteX13" fmla="*/ 3464881 w 12192000"/>
              <a:gd name="connsiteY13" fmla="*/ 414415 h 2802467"/>
              <a:gd name="connsiteX14" fmla="*/ 3889152 w 12192000"/>
              <a:gd name="connsiteY14" fmla="*/ 443840 h 2802467"/>
              <a:gd name="connsiteX15" fmla="*/ 4331710 w 12192000"/>
              <a:gd name="connsiteY15" fmla="*/ 471515 h 2802467"/>
              <a:gd name="connsiteX16" fmla="*/ 4558476 w 12192000"/>
              <a:gd name="connsiteY16" fmla="*/ 481323 h 2802467"/>
              <a:gd name="connsiteX17" fmla="*/ 4790118 w 12192000"/>
              <a:gd name="connsiteY17" fmla="*/ 492183 h 2802467"/>
              <a:gd name="connsiteX18" fmla="*/ 5025418 w 12192000"/>
              <a:gd name="connsiteY18" fmla="*/ 502342 h 2802467"/>
              <a:gd name="connsiteX19" fmla="*/ 5261937 w 12192000"/>
              <a:gd name="connsiteY19" fmla="*/ 508998 h 2802467"/>
              <a:gd name="connsiteX20" fmla="*/ 5503332 w 12192000"/>
              <a:gd name="connsiteY20" fmla="*/ 514953 h 2802467"/>
              <a:gd name="connsiteX21" fmla="*/ 5747166 w 12192000"/>
              <a:gd name="connsiteY21" fmla="*/ 521259 h 2802467"/>
              <a:gd name="connsiteX22" fmla="*/ 5995877 w 12192000"/>
              <a:gd name="connsiteY22" fmla="*/ 525462 h 2802467"/>
              <a:gd name="connsiteX23" fmla="*/ 6247026 w 12192000"/>
              <a:gd name="connsiteY23" fmla="*/ 525462 h 2802467"/>
              <a:gd name="connsiteX24" fmla="*/ 6500613 w 12192000"/>
              <a:gd name="connsiteY24" fmla="*/ 527564 h 2802467"/>
              <a:gd name="connsiteX25" fmla="*/ 6756639 w 12192000"/>
              <a:gd name="connsiteY25" fmla="*/ 525462 h 2802467"/>
              <a:gd name="connsiteX26" fmla="*/ 7016322 w 12192000"/>
              <a:gd name="connsiteY26" fmla="*/ 521259 h 2802467"/>
              <a:gd name="connsiteX27" fmla="*/ 7276005 w 12192000"/>
              <a:gd name="connsiteY27" fmla="*/ 517405 h 2802467"/>
              <a:gd name="connsiteX28" fmla="*/ 7539345 w 12192000"/>
              <a:gd name="connsiteY28" fmla="*/ 508998 h 2802467"/>
              <a:gd name="connsiteX29" fmla="*/ 7805124 w 12192000"/>
              <a:gd name="connsiteY29" fmla="*/ 500240 h 2802467"/>
              <a:gd name="connsiteX30" fmla="*/ 8070903 w 12192000"/>
              <a:gd name="connsiteY30" fmla="*/ 490081 h 2802467"/>
              <a:gd name="connsiteX31" fmla="*/ 8339121 w 12192000"/>
              <a:gd name="connsiteY31" fmla="*/ 475719 h 2802467"/>
              <a:gd name="connsiteX32" fmla="*/ 8609776 w 12192000"/>
              <a:gd name="connsiteY32" fmla="*/ 458553 h 2802467"/>
              <a:gd name="connsiteX33" fmla="*/ 8881651 w 12192000"/>
              <a:gd name="connsiteY33" fmla="*/ 442089 h 2802467"/>
              <a:gd name="connsiteX34" fmla="*/ 9153526 w 12192000"/>
              <a:gd name="connsiteY34" fmla="*/ 421070 h 2802467"/>
              <a:gd name="connsiteX35" fmla="*/ 9429058 w 12192000"/>
              <a:gd name="connsiteY35" fmla="*/ 395848 h 2802467"/>
              <a:gd name="connsiteX36" fmla="*/ 9700933 w 12192000"/>
              <a:gd name="connsiteY36" fmla="*/ 370626 h 2802467"/>
              <a:gd name="connsiteX37" fmla="*/ 9977684 w 12192000"/>
              <a:gd name="connsiteY37" fmla="*/ 341550 h 2802467"/>
              <a:gd name="connsiteX38" fmla="*/ 10255655 w 12192000"/>
              <a:gd name="connsiteY38" fmla="*/ 309672 h 2802467"/>
              <a:gd name="connsiteX39" fmla="*/ 10529968 w 12192000"/>
              <a:gd name="connsiteY39" fmla="*/ 276043 h 2802467"/>
              <a:gd name="connsiteX40" fmla="*/ 10807939 w 12192000"/>
              <a:gd name="connsiteY40" fmla="*/ 236808 h 2802467"/>
              <a:gd name="connsiteX41" fmla="*/ 11084690 w 12192000"/>
              <a:gd name="connsiteY41" fmla="*/ 194771 h 2802467"/>
              <a:gd name="connsiteX42" fmla="*/ 11362661 w 12192000"/>
              <a:gd name="connsiteY42" fmla="*/ 153085 h 2802467"/>
              <a:gd name="connsiteX43" fmla="*/ 11639412 w 12192000"/>
              <a:gd name="connsiteY43" fmla="*/ 104392 h 2802467"/>
              <a:gd name="connsiteX44" fmla="*/ 11914945 w 12192000"/>
              <a:gd name="connsiteY44" fmla="*/ 54648 h 2802467"/>
              <a:gd name="connsiteX45" fmla="*/ 12191696 w 12192000"/>
              <a:gd name="connsiteY45" fmla="*/ 2452 h 2802467"/>
              <a:gd name="connsiteX46" fmla="*/ 12191696 w 12192000"/>
              <a:gd name="connsiteY46" fmla="*/ 2236410 h 2802467"/>
              <a:gd name="connsiteX47" fmla="*/ 12192000 w 12192000"/>
              <a:gd name="connsiteY47" fmla="*/ 2236410 h 2802467"/>
              <a:gd name="connsiteX48" fmla="*/ 12192000 w 12192000"/>
              <a:gd name="connsiteY48" fmla="*/ 2802467 h 2802467"/>
              <a:gd name="connsiteX49" fmla="*/ 12191696 w 12192000"/>
              <a:gd name="connsiteY49" fmla="*/ 2802467 h 2802467"/>
              <a:gd name="connsiteX50" fmla="*/ 0 w 12192000"/>
              <a:gd name="connsiteY50" fmla="*/ 2802467 h 2802467"/>
              <a:gd name="connsiteX51" fmla="*/ 0 w 12192000"/>
              <a:gd name="connsiteY51" fmla="*/ 2236410 h 2802467"/>
              <a:gd name="connsiteX52" fmla="*/ 1 w 12192000"/>
              <a:gd name="connsiteY52" fmla="*/ 2236410 h 28024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Lst>
            <a:rect l="l" t="t" r="r" b="b"/>
            <a:pathLst>
              <a:path w="12192000" h="2802467">
                <a:moveTo>
                  <a:pt x="1" y="0"/>
                </a:moveTo>
                <a:lnTo>
                  <a:pt x="71932" y="12261"/>
                </a:lnTo>
                <a:lnTo>
                  <a:pt x="282848" y="48342"/>
                </a:lnTo>
                <a:lnTo>
                  <a:pt x="436464" y="73565"/>
                </a:lnTo>
                <a:lnTo>
                  <a:pt x="619339" y="100188"/>
                </a:lnTo>
                <a:lnTo>
                  <a:pt x="836351" y="132066"/>
                </a:lnTo>
                <a:lnTo>
                  <a:pt x="1076528" y="165696"/>
                </a:lnTo>
                <a:lnTo>
                  <a:pt x="1347183" y="201077"/>
                </a:lnTo>
                <a:lnTo>
                  <a:pt x="1642223" y="238560"/>
                </a:lnTo>
                <a:lnTo>
                  <a:pt x="1962864" y="276043"/>
                </a:lnTo>
                <a:lnTo>
                  <a:pt x="2304232" y="314226"/>
                </a:lnTo>
                <a:lnTo>
                  <a:pt x="2672421" y="349608"/>
                </a:lnTo>
                <a:lnTo>
                  <a:pt x="3057678" y="383587"/>
                </a:lnTo>
                <a:lnTo>
                  <a:pt x="3464881" y="414415"/>
                </a:lnTo>
                <a:lnTo>
                  <a:pt x="3889152" y="443840"/>
                </a:lnTo>
                <a:lnTo>
                  <a:pt x="4331710" y="471515"/>
                </a:lnTo>
                <a:lnTo>
                  <a:pt x="4558476" y="481323"/>
                </a:lnTo>
                <a:lnTo>
                  <a:pt x="4790118" y="492183"/>
                </a:lnTo>
                <a:lnTo>
                  <a:pt x="5025418" y="502342"/>
                </a:lnTo>
                <a:lnTo>
                  <a:pt x="5261937" y="508998"/>
                </a:lnTo>
                <a:lnTo>
                  <a:pt x="5503332" y="514953"/>
                </a:lnTo>
                <a:lnTo>
                  <a:pt x="5747166" y="521259"/>
                </a:lnTo>
                <a:lnTo>
                  <a:pt x="5995877" y="525462"/>
                </a:lnTo>
                <a:lnTo>
                  <a:pt x="6247026" y="525462"/>
                </a:lnTo>
                <a:lnTo>
                  <a:pt x="6500613" y="527564"/>
                </a:lnTo>
                <a:lnTo>
                  <a:pt x="6756639" y="525462"/>
                </a:lnTo>
                <a:lnTo>
                  <a:pt x="7016322" y="521259"/>
                </a:lnTo>
                <a:lnTo>
                  <a:pt x="7276005" y="517405"/>
                </a:lnTo>
                <a:lnTo>
                  <a:pt x="7539345" y="508998"/>
                </a:lnTo>
                <a:lnTo>
                  <a:pt x="7805124" y="500240"/>
                </a:lnTo>
                <a:lnTo>
                  <a:pt x="8070903" y="490081"/>
                </a:lnTo>
                <a:lnTo>
                  <a:pt x="8339121" y="475719"/>
                </a:lnTo>
                <a:lnTo>
                  <a:pt x="8609776" y="458553"/>
                </a:lnTo>
                <a:lnTo>
                  <a:pt x="8881651" y="442089"/>
                </a:lnTo>
                <a:lnTo>
                  <a:pt x="9153526" y="421070"/>
                </a:lnTo>
                <a:lnTo>
                  <a:pt x="9429058" y="395848"/>
                </a:lnTo>
                <a:lnTo>
                  <a:pt x="9700933" y="370626"/>
                </a:lnTo>
                <a:lnTo>
                  <a:pt x="9977684" y="341550"/>
                </a:lnTo>
                <a:lnTo>
                  <a:pt x="10255655" y="309672"/>
                </a:lnTo>
                <a:lnTo>
                  <a:pt x="10529968" y="276043"/>
                </a:lnTo>
                <a:lnTo>
                  <a:pt x="10807939" y="236808"/>
                </a:lnTo>
                <a:lnTo>
                  <a:pt x="11084690" y="194771"/>
                </a:lnTo>
                <a:lnTo>
                  <a:pt x="11362661" y="153085"/>
                </a:lnTo>
                <a:lnTo>
                  <a:pt x="11639412" y="104392"/>
                </a:lnTo>
                <a:lnTo>
                  <a:pt x="11914945" y="54648"/>
                </a:lnTo>
                <a:lnTo>
                  <a:pt x="12191696" y="2452"/>
                </a:lnTo>
                <a:lnTo>
                  <a:pt x="12191696" y="2236410"/>
                </a:lnTo>
                <a:lnTo>
                  <a:pt x="12192000" y="2236410"/>
                </a:lnTo>
                <a:lnTo>
                  <a:pt x="12192000" y="2802467"/>
                </a:lnTo>
                <a:lnTo>
                  <a:pt x="12191696" y="2802467"/>
                </a:lnTo>
                <a:lnTo>
                  <a:pt x="0" y="2802467"/>
                </a:lnTo>
                <a:lnTo>
                  <a:pt x="0" y="2236410"/>
                </a:lnTo>
                <a:lnTo>
                  <a:pt x="1" y="2236410"/>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279B0648-4C67-461D-9FC7-E6BFAC0B1274}"/>
              </a:ext>
            </a:extLst>
          </p:cNvPr>
          <p:cNvSpPr>
            <a:spLocks noGrp="1"/>
          </p:cNvSpPr>
          <p:nvPr>
            <p:ph type="title"/>
          </p:nvPr>
        </p:nvSpPr>
        <p:spPr>
          <a:xfrm>
            <a:off x="636916" y="4854346"/>
            <a:ext cx="9149350" cy="868026"/>
          </a:xfrm>
        </p:spPr>
        <p:txBody>
          <a:bodyPr vert="horz" lIns="91440" tIns="45720" rIns="91440" bIns="45720" rtlCol="0" anchor="b">
            <a:normAutofit/>
          </a:bodyPr>
          <a:lstStyle/>
          <a:p>
            <a:pPr>
              <a:lnSpc>
                <a:spcPct val="90000"/>
              </a:lnSpc>
            </a:pPr>
            <a:r>
              <a:rPr lang="en-US" sz="3700" b="0" i="0" kern="1200">
                <a:solidFill>
                  <a:srgbClr val="EBEBEB"/>
                </a:solidFill>
                <a:latin typeface="+mj-lt"/>
                <a:ea typeface="+mj-ea"/>
                <a:cs typeface="+mj-cs"/>
              </a:rPr>
              <a:t>Property Control Department Contacts</a:t>
            </a:r>
          </a:p>
        </p:txBody>
      </p:sp>
      <p:graphicFrame>
        <p:nvGraphicFramePr>
          <p:cNvPr id="5" name="Table 4">
            <a:extLst>
              <a:ext uri="{FF2B5EF4-FFF2-40B4-BE49-F238E27FC236}">
                <a16:creationId xmlns:a16="http://schemas.microsoft.com/office/drawing/2014/main" id="{C7790CBA-B7DF-4DAE-986A-E3E26A19917C}"/>
              </a:ext>
            </a:extLst>
          </p:cNvPr>
          <p:cNvGraphicFramePr>
            <a:graphicFrameLocks noGrp="1"/>
          </p:cNvGraphicFramePr>
          <p:nvPr>
            <p:extLst>
              <p:ext uri="{D42A27DB-BD31-4B8C-83A1-F6EECF244321}">
                <p14:modId xmlns:p14="http://schemas.microsoft.com/office/powerpoint/2010/main" val="3197491750"/>
              </p:ext>
            </p:extLst>
          </p:nvPr>
        </p:nvGraphicFramePr>
        <p:xfrm>
          <a:off x="635458" y="673358"/>
          <a:ext cx="9150807" cy="3463034"/>
        </p:xfrm>
        <a:graphic>
          <a:graphicData uri="http://schemas.openxmlformats.org/drawingml/2006/table">
            <a:tbl>
              <a:tblPr firstRow="1" bandRow="1">
                <a:noFill/>
                <a:tableStyleId>{5C22544A-7EE6-4342-B048-85BDC9FD1C3A}</a:tableStyleId>
              </a:tblPr>
              <a:tblGrid>
                <a:gridCol w="6935745">
                  <a:extLst>
                    <a:ext uri="{9D8B030D-6E8A-4147-A177-3AD203B41FA5}">
                      <a16:colId xmlns:a16="http://schemas.microsoft.com/office/drawing/2014/main" val="86570495"/>
                    </a:ext>
                  </a:extLst>
                </a:gridCol>
                <a:gridCol w="2215062">
                  <a:extLst>
                    <a:ext uri="{9D8B030D-6E8A-4147-A177-3AD203B41FA5}">
                      <a16:colId xmlns:a16="http://schemas.microsoft.com/office/drawing/2014/main" val="1854723590"/>
                    </a:ext>
                  </a:extLst>
                </a:gridCol>
              </a:tblGrid>
              <a:tr h="471322">
                <a:tc>
                  <a:txBody>
                    <a:bodyPr/>
                    <a:lstStyle/>
                    <a:p>
                      <a:r>
                        <a:rPr lang="en-US" sz="1800" b="0" cap="none" spc="0" dirty="0">
                          <a:solidFill>
                            <a:schemeClr val="tx1"/>
                          </a:solidFill>
                        </a:rPr>
                        <a:t>Erika Murray –Manager of Capital Programs and Construction</a:t>
                      </a:r>
                    </a:p>
                  </a:txBody>
                  <a:tcPr marL="114590" marR="114590" marT="80213" marB="80213">
                    <a:lnL w="12700" cmpd="sng">
                      <a:noFill/>
                    </a:lnL>
                    <a:lnR w="12700" cmpd="sng">
                      <a:noFill/>
                    </a:lnR>
                    <a:lnT w="28575" cap="flat" cmpd="sng" algn="ctr">
                      <a:solidFill>
                        <a:schemeClr val="tx1"/>
                      </a:solidFill>
                      <a:prstDash val="solid"/>
                    </a:lnT>
                    <a:lnB w="38100" cmpd="sng">
                      <a:noFill/>
                    </a:lnB>
                    <a:noFill/>
                  </a:tcPr>
                </a:tc>
                <a:tc>
                  <a:txBody>
                    <a:bodyPr/>
                    <a:lstStyle/>
                    <a:p>
                      <a:r>
                        <a:rPr lang="en-US" sz="1800" b="0" cap="none" spc="0">
                          <a:solidFill>
                            <a:schemeClr val="tx1"/>
                          </a:solidFill>
                        </a:rPr>
                        <a:t>934-420-2017</a:t>
                      </a:r>
                    </a:p>
                  </a:txBody>
                  <a:tcPr marL="114590" marR="114590" marT="80213" marB="80213">
                    <a:lnL w="12700" cmpd="sng">
                      <a:noFill/>
                    </a:lnL>
                    <a:lnR w="12700" cmpd="sng">
                      <a:noFill/>
                    </a:lnR>
                    <a:lnT w="28575" cap="flat" cmpd="sng" algn="ctr">
                      <a:solidFill>
                        <a:schemeClr val="tx1"/>
                      </a:solidFill>
                      <a:prstDash val="solid"/>
                    </a:lnT>
                    <a:lnB w="38100" cmpd="sng">
                      <a:noFill/>
                    </a:lnB>
                    <a:noFill/>
                  </a:tcPr>
                </a:tc>
                <a:extLst>
                  <a:ext uri="{0D108BD9-81ED-4DB2-BD59-A6C34878D82A}">
                    <a16:rowId xmlns:a16="http://schemas.microsoft.com/office/drawing/2014/main" val="2947749220"/>
                  </a:ext>
                </a:extLst>
              </a:tr>
              <a:tr h="471322">
                <a:tc>
                  <a:txBody>
                    <a:bodyPr/>
                    <a:lstStyle/>
                    <a:p>
                      <a:r>
                        <a:rPr lang="en-US" sz="1800" cap="none" spc="0" dirty="0">
                          <a:solidFill>
                            <a:schemeClr val="tx1"/>
                          </a:solidFill>
                        </a:rPr>
                        <a:t>Aqueelah Speakes- Property Control Coordinator</a:t>
                      </a:r>
                    </a:p>
                  </a:txBody>
                  <a:tcPr marL="114590" marR="114590" marT="80213" marB="80213">
                    <a:lnL w="28575" cap="flat" cmpd="sng" algn="ctr">
                      <a:noFill/>
                      <a:prstDash val="solid"/>
                    </a:lnL>
                    <a:lnR w="12700" cmpd="sng">
                      <a:noFill/>
                      <a:prstDash val="solid"/>
                    </a:lnR>
                    <a:lnT w="38100" cmpd="sng">
                      <a:noFill/>
                    </a:lnT>
                    <a:lnB w="12700" cap="flat" cmpd="sng" algn="ctr">
                      <a:noFill/>
                      <a:prstDash val="solid"/>
                    </a:lnB>
                    <a:noFill/>
                  </a:tcPr>
                </a:tc>
                <a:tc>
                  <a:txBody>
                    <a:bodyPr/>
                    <a:lstStyle/>
                    <a:p>
                      <a:r>
                        <a:rPr lang="en-US" sz="1800" cap="none" spc="0">
                          <a:solidFill>
                            <a:schemeClr val="tx1"/>
                          </a:solidFill>
                        </a:rPr>
                        <a:t>934-420-5122</a:t>
                      </a:r>
                    </a:p>
                  </a:txBody>
                  <a:tcPr marL="114590" marR="114590" marT="80213" marB="80213">
                    <a:lnL w="12700" cmpd="sng">
                      <a:noFill/>
                      <a:prstDash val="solid"/>
                    </a:lnL>
                    <a:lnR w="28575" cap="flat" cmpd="sng" algn="ctr">
                      <a:noFill/>
                      <a:prstDash val="solid"/>
                    </a:lnR>
                    <a:lnT w="38100" cmpd="sng">
                      <a:noFill/>
                    </a:lnT>
                    <a:lnB w="12700" cap="flat" cmpd="sng" algn="ctr">
                      <a:noFill/>
                      <a:prstDash val="solid"/>
                    </a:lnB>
                    <a:noFill/>
                  </a:tcPr>
                </a:tc>
                <a:extLst>
                  <a:ext uri="{0D108BD9-81ED-4DB2-BD59-A6C34878D82A}">
                    <a16:rowId xmlns:a16="http://schemas.microsoft.com/office/drawing/2014/main" val="132816637"/>
                  </a:ext>
                </a:extLst>
              </a:tr>
              <a:tr h="471322">
                <a:tc>
                  <a:txBody>
                    <a:bodyPr/>
                    <a:lstStyle/>
                    <a:p>
                      <a:r>
                        <a:rPr lang="en-US" sz="1800" cap="none" spc="0" dirty="0">
                          <a:solidFill>
                            <a:schemeClr val="tx1"/>
                          </a:solidFill>
                        </a:rPr>
                        <a:t>Roseann Berech- Property Control Coordinator</a:t>
                      </a:r>
                    </a:p>
                  </a:txBody>
                  <a:tcPr marL="114590" marR="114590" marT="80213" marB="80213">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a:txBody>
                    <a:bodyPr/>
                    <a:lstStyle/>
                    <a:p>
                      <a:r>
                        <a:rPr lang="en-US" sz="1800" cap="none" spc="0" dirty="0">
                          <a:solidFill>
                            <a:schemeClr val="tx1"/>
                          </a:solidFill>
                        </a:rPr>
                        <a:t>934-420-2018</a:t>
                      </a:r>
                    </a:p>
                  </a:txBody>
                  <a:tcPr marL="114590" marR="114590" marT="80213" marB="80213">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extLst>
                  <a:ext uri="{0D108BD9-81ED-4DB2-BD59-A6C34878D82A}">
                    <a16:rowId xmlns:a16="http://schemas.microsoft.com/office/drawing/2014/main" val="451788089"/>
                  </a:ext>
                </a:extLst>
              </a:tr>
              <a:tr h="471322">
                <a:tc>
                  <a:txBody>
                    <a:bodyPr/>
                    <a:lstStyle/>
                    <a:p>
                      <a:r>
                        <a:rPr lang="en-US" sz="1800" cap="none" spc="0" dirty="0">
                          <a:solidFill>
                            <a:schemeClr val="tx1"/>
                          </a:solidFill>
                        </a:rPr>
                        <a:t>Angela McLoughlin- Property Control Coordinator </a:t>
                      </a:r>
                    </a:p>
                  </a:txBody>
                  <a:tcPr marL="114590" marR="114590" marT="80213" marB="80213">
                    <a:lnL w="28575" cap="flat" cmpd="sng" algn="ctr">
                      <a:noFill/>
                      <a:prstDash val="solid"/>
                    </a:lnL>
                    <a:lnR w="12700" cmpd="sng">
                      <a:noFill/>
                      <a:prstDash val="solid"/>
                    </a:lnR>
                    <a:lnT w="12700" cmpd="sng">
                      <a:noFill/>
                      <a:prstDash val="solid"/>
                    </a:lnT>
                    <a:lnB w="12700" cap="flat" cmpd="sng" algn="ctr">
                      <a:noFill/>
                      <a:prstDash val="solid"/>
                    </a:lnB>
                    <a:noFill/>
                  </a:tcPr>
                </a:tc>
                <a:tc>
                  <a:txBody>
                    <a:bodyPr/>
                    <a:lstStyle/>
                    <a:p>
                      <a:r>
                        <a:rPr lang="en-US" sz="1800" cap="none" spc="0" dirty="0">
                          <a:solidFill>
                            <a:schemeClr val="tx1"/>
                          </a:solidFill>
                        </a:rPr>
                        <a:t>934-420-2242</a:t>
                      </a:r>
                    </a:p>
                  </a:txBody>
                  <a:tcPr marL="114590" marR="114590" marT="80213" marB="80213">
                    <a:lnL w="12700" cmpd="sng">
                      <a:noFill/>
                      <a:prstDash val="solid"/>
                    </a:lnL>
                    <a:lnR w="28575" cap="flat" cmpd="sng" algn="ctr">
                      <a:noFill/>
                      <a:prstDash val="solid"/>
                    </a:lnR>
                    <a:lnT w="12700" cmpd="sng">
                      <a:noFill/>
                      <a:prstDash val="solid"/>
                    </a:lnT>
                    <a:lnB w="12700" cap="flat" cmpd="sng" algn="ctr">
                      <a:noFill/>
                      <a:prstDash val="solid"/>
                    </a:lnB>
                    <a:noFill/>
                  </a:tcPr>
                </a:tc>
                <a:extLst>
                  <a:ext uri="{0D108BD9-81ED-4DB2-BD59-A6C34878D82A}">
                    <a16:rowId xmlns:a16="http://schemas.microsoft.com/office/drawing/2014/main" val="4017021704"/>
                  </a:ext>
                </a:extLst>
              </a:tr>
              <a:tr h="1340002">
                <a:tc gridSpan="2">
                  <a:txBody>
                    <a:bodyPr/>
                    <a:lstStyle/>
                    <a:p>
                      <a:pPr algn="ctr">
                        <a:spcBef>
                          <a:spcPts val="0"/>
                        </a:spcBef>
                      </a:pPr>
                      <a:endParaRPr lang="en-US" sz="1500" b="1" cap="none" spc="0" dirty="0">
                        <a:solidFill>
                          <a:schemeClr val="tx1"/>
                        </a:solidFill>
                      </a:endParaRPr>
                    </a:p>
                    <a:p>
                      <a:pPr algn="ctr">
                        <a:spcBef>
                          <a:spcPts val="0"/>
                        </a:spcBef>
                      </a:pPr>
                      <a:r>
                        <a:rPr lang="en-US" sz="1500" b="1" cap="none" spc="0" dirty="0">
                          <a:solidFill>
                            <a:schemeClr val="tx1"/>
                          </a:solidFill>
                        </a:rPr>
                        <a:t>Email:</a:t>
                      </a:r>
                    </a:p>
                    <a:p>
                      <a:pPr algn="ctr">
                        <a:spcBef>
                          <a:spcPts val="0"/>
                        </a:spcBef>
                      </a:pPr>
                      <a:r>
                        <a:rPr lang="en-US" sz="1500" b="1" u="sng" cap="none" spc="0" dirty="0">
                          <a:solidFill>
                            <a:schemeClr val="tx1"/>
                          </a:solidFill>
                          <a:hlinkClick r:id="rId6">
                            <a:extLst>
                              <a:ext uri="{A12FA001-AC4F-418D-AE19-62706E023703}">
                                <ahyp:hlinkClr xmlns:ahyp="http://schemas.microsoft.com/office/drawing/2018/hyperlinkcolor" val="tx"/>
                              </a:ext>
                            </a:extLst>
                          </a:hlinkClick>
                        </a:rPr>
                        <a:t>propertycontrol@farmingdale.edu</a:t>
                      </a:r>
                      <a:r>
                        <a:rPr lang="en-US" sz="1500" b="1" cap="none" spc="0" dirty="0">
                          <a:solidFill>
                            <a:schemeClr val="tx1"/>
                          </a:solidFill>
                        </a:rPr>
                        <a:t>. </a:t>
                      </a:r>
                    </a:p>
                    <a:p>
                      <a:pPr algn="ctr">
                        <a:spcBef>
                          <a:spcPts val="0"/>
                        </a:spcBef>
                      </a:pPr>
                      <a:r>
                        <a:rPr lang="en-US" sz="1500" b="1" cap="none" spc="0" dirty="0">
                          <a:solidFill>
                            <a:schemeClr val="tx1"/>
                          </a:solidFill>
                        </a:rPr>
                        <a:t>Fax: 934-420-5101</a:t>
                      </a:r>
                      <a:endParaRPr lang="en-US" sz="1500" cap="none" spc="0" dirty="0">
                        <a:solidFill>
                          <a:schemeClr val="tx1"/>
                        </a:solidFill>
                      </a:endParaRPr>
                    </a:p>
                    <a:p>
                      <a:pPr algn="ctr"/>
                      <a:endParaRPr lang="en-US" sz="1500" cap="none" spc="0" dirty="0">
                        <a:solidFill>
                          <a:schemeClr val="tx1"/>
                        </a:solidFill>
                      </a:endParaRPr>
                    </a:p>
                  </a:txBody>
                  <a:tcPr marL="114590" marR="114590" marT="80213" marB="80213">
                    <a:lnL w="12700" cmpd="sng">
                      <a:noFill/>
                      <a:prstDash val="solid"/>
                    </a:lnL>
                    <a:lnR w="12700" cmpd="sng">
                      <a:noFill/>
                      <a:prstDash val="solid"/>
                    </a:lnR>
                    <a:lnT w="12700" cap="flat" cmpd="sng" algn="ctr">
                      <a:noFill/>
                      <a:prstDash val="solid"/>
                    </a:lnT>
                    <a:lnB w="12700" cmpd="sng">
                      <a:noFill/>
                      <a:prstDash val="solid"/>
                    </a:lnB>
                    <a:solidFill>
                      <a:schemeClr val="bg1">
                        <a:lumMod val="95000"/>
                      </a:schemeClr>
                    </a:solidFill>
                  </a:tcPr>
                </a:tc>
                <a:tc hMerge="1">
                  <a:txBody>
                    <a:bodyPr/>
                    <a:lstStyle/>
                    <a:p>
                      <a:pPr algn="l"/>
                      <a:endParaRPr lang="en-US"/>
                    </a:p>
                  </a:txBody>
                  <a:tcPr/>
                </a:tc>
                <a:extLst>
                  <a:ext uri="{0D108BD9-81ED-4DB2-BD59-A6C34878D82A}">
                    <a16:rowId xmlns:a16="http://schemas.microsoft.com/office/drawing/2014/main" val="2631203525"/>
                  </a:ext>
                </a:extLst>
              </a:tr>
            </a:tbl>
          </a:graphicData>
        </a:graphic>
      </p:graphicFrame>
    </p:spTree>
    <p:extLst>
      <p:ext uri="{BB962C8B-B14F-4D97-AF65-F5344CB8AC3E}">
        <p14:creationId xmlns:p14="http://schemas.microsoft.com/office/powerpoint/2010/main" val="672981950"/>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10" name="Rectangle 9">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14" name="Freeform: Shape 13">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DC65BEA7-A807-4BBF-B198-9394AD38B291}"/>
              </a:ext>
            </a:extLst>
          </p:cNvPr>
          <p:cNvSpPr>
            <a:spLocks noGrp="1"/>
          </p:cNvSpPr>
          <p:nvPr>
            <p:ph type="title"/>
          </p:nvPr>
        </p:nvSpPr>
        <p:spPr>
          <a:xfrm>
            <a:off x="1103312" y="452718"/>
            <a:ext cx="8947522" cy="1400530"/>
          </a:xfrm>
        </p:spPr>
        <p:txBody>
          <a:bodyPr anchor="ctr">
            <a:normAutofit/>
          </a:bodyPr>
          <a:lstStyle/>
          <a:p>
            <a:r>
              <a:rPr lang="en-US">
                <a:solidFill>
                  <a:srgbClr val="FFFFFF"/>
                </a:solidFill>
              </a:rPr>
              <a:t>Mission</a:t>
            </a:r>
          </a:p>
        </p:txBody>
      </p:sp>
      <p:sp>
        <p:nvSpPr>
          <p:cNvPr id="3" name="Text Placeholder 2">
            <a:extLst>
              <a:ext uri="{FF2B5EF4-FFF2-40B4-BE49-F238E27FC236}">
                <a16:creationId xmlns:a16="http://schemas.microsoft.com/office/drawing/2014/main" id="{1D7A506B-6DB3-4942-920D-C13D24BA4281}"/>
              </a:ext>
            </a:extLst>
          </p:cNvPr>
          <p:cNvSpPr>
            <a:spLocks noGrp="1"/>
          </p:cNvSpPr>
          <p:nvPr>
            <p:ph idx="1"/>
          </p:nvPr>
        </p:nvSpPr>
        <p:spPr>
          <a:xfrm>
            <a:off x="1103312" y="2763520"/>
            <a:ext cx="10221826" cy="3484879"/>
          </a:xfrm>
        </p:spPr>
        <p:txBody>
          <a:bodyPr>
            <a:normAutofit/>
          </a:bodyPr>
          <a:lstStyle/>
          <a:p>
            <a:pPr>
              <a:spcAft>
                <a:spcPts val="600"/>
              </a:spcAft>
            </a:pPr>
            <a:r>
              <a:rPr lang="en-US" dirty="0"/>
              <a:t>The mission of the Property Control department is to manage and update major moveable assets, data, and provide related service to the Farmingdale State College Community. This includes tagging, surplus and transferring equipment and furniture, in addition to creating various departmental reports as needed or requested by individual departments, in a timely, efficient and accurate manner. As an agency of the State of New York, SUNY Farmingdale State College has a responsibility to ensure that there is a reasonable system of internal controls governing campus property.   </a:t>
            </a:r>
          </a:p>
          <a:p>
            <a:pPr>
              <a:spcAft>
                <a:spcPts val="600"/>
              </a:spcAft>
            </a:pPr>
            <a:r>
              <a:rPr lang="en-US" dirty="0">
                <a:hlinkClick r:id="rId2"/>
              </a:rPr>
              <a:t>https://www.suny.edu/sunypp/documents.cfm?doc_id=601</a:t>
            </a:r>
            <a:endParaRPr lang="en-US" dirty="0"/>
          </a:p>
        </p:txBody>
      </p:sp>
    </p:spTree>
    <p:extLst>
      <p:ext uri="{BB962C8B-B14F-4D97-AF65-F5344CB8AC3E}">
        <p14:creationId xmlns:p14="http://schemas.microsoft.com/office/powerpoint/2010/main" val="956933129"/>
      </p:ext>
    </p:extLst>
  </p:cSld>
  <p:clrMapOvr>
    <a:overrideClrMapping bg1="lt1" tx1="dk1" bg2="lt2" tx2="dk2" accent1="accent1" accent2="accent2" accent3="accent3" accent4="accent4" accent5="accent5" accent6="accent6" hlink="hlink" folHlink="folHlink"/>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37" name="Rectangle 23">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38"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39" name="Freeform: Shape 27">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40" name="Rectangle 29">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9FD40D9-C550-402C-B5F3-948E3CDEF9D0}"/>
              </a:ext>
            </a:extLst>
          </p:cNvPr>
          <p:cNvSpPr>
            <a:spLocks noGrp="1"/>
          </p:cNvSpPr>
          <p:nvPr>
            <p:ph type="title"/>
          </p:nvPr>
        </p:nvSpPr>
        <p:spPr>
          <a:xfrm>
            <a:off x="653143" y="1645920"/>
            <a:ext cx="3522879" cy="4470821"/>
          </a:xfrm>
        </p:spPr>
        <p:txBody>
          <a:bodyPr>
            <a:normAutofit/>
          </a:bodyPr>
          <a:lstStyle/>
          <a:p>
            <a:pPr algn="r"/>
            <a:r>
              <a:rPr lang="en-US">
                <a:solidFill>
                  <a:srgbClr val="FFFFFF"/>
                </a:solidFill>
              </a:rPr>
              <a:t>Property Control Department</a:t>
            </a:r>
          </a:p>
        </p:txBody>
      </p:sp>
      <p:sp>
        <p:nvSpPr>
          <p:cNvPr id="3" name="Content Placeholder 2">
            <a:extLst>
              <a:ext uri="{FF2B5EF4-FFF2-40B4-BE49-F238E27FC236}">
                <a16:creationId xmlns:a16="http://schemas.microsoft.com/office/drawing/2014/main" id="{E92790B8-D907-4AC1-A39A-A502F34AA8A8}"/>
              </a:ext>
            </a:extLst>
          </p:cNvPr>
          <p:cNvSpPr>
            <a:spLocks noGrp="1"/>
          </p:cNvSpPr>
          <p:nvPr>
            <p:ph idx="1"/>
          </p:nvPr>
        </p:nvSpPr>
        <p:spPr>
          <a:xfrm>
            <a:off x="5204109" y="1645920"/>
            <a:ext cx="6590812" cy="4470821"/>
          </a:xfrm>
        </p:spPr>
        <p:txBody>
          <a:bodyPr>
            <a:normAutofit/>
          </a:bodyPr>
          <a:lstStyle/>
          <a:p>
            <a:pPr>
              <a:lnSpc>
                <a:spcPct val="90000"/>
              </a:lnSpc>
              <a:buClr>
                <a:schemeClr val="tx1"/>
              </a:buClr>
              <a:buFont typeface="Wingdings" panose="05000000000000000000" pitchFamily="2" charset="2"/>
              <a:buChar char="q"/>
            </a:pPr>
            <a:r>
              <a:rPr lang="en-US" sz="1400" dirty="0"/>
              <a:t>The Property Control department is dedicated to assisting the campus in many areas. All equipment that is self-contained, durable, and has an expected service life of two or more years with a purchase price of $5,000 and above or that is considered a walkable item is required to be tagged and entered into and tracked through the Real Asset Management (RAM) Inventory System. </a:t>
            </a:r>
          </a:p>
          <a:p>
            <a:pPr>
              <a:lnSpc>
                <a:spcPct val="90000"/>
              </a:lnSpc>
              <a:buClr>
                <a:schemeClr val="tx1"/>
              </a:buClr>
              <a:buFont typeface="Wingdings" panose="05000000000000000000" pitchFamily="2" charset="2"/>
              <a:buChar char="q"/>
            </a:pPr>
            <a:r>
              <a:rPr lang="en-US" sz="1400" dirty="0"/>
              <a:t>Any assets under the $5,000 value or that is not considered a walkable item and is tagged, will be entered into and tracked through an excel spreadsheet. </a:t>
            </a:r>
          </a:p>
          <a:p>
            <a:pPr>
              <a:lnSpc>
                <a:spcPct val="90000"/>
              </a:lnSpc>
              <a:buClr>
                <a:schemeClr val="tx1"/>
              </a:buClr>
              <a:buFont typeface="Wingdings" panose="05000000000000000000" pitchFamily="2" charset="2"/>
              <a:buChar char="q"/>
            </a:pPr>
            <a:r>
              <a:rPr lang="en-US" sz="1400" dirty="0"/>
              <a:t>Property Control will also conduct biannual physical inspection of assets recorded in RAM. </a:t>
            </a:r>
          </a:p>
          <a:p>
            <a:pPr marL="0" indent="0">
              <a:lnSpc>
                <a:spcPct val="90000"/>
              </a:lnSpc>
              <a:buNone/>
            </a:pPr>
            <a:r>
              <a:rPr lang="en-US" sz="1400" b="1" dirty="0"/>
              <a:t>Please contact the Property Control Department at 934-420-5122 or via email at </a:t>
            </a:r>
            <a:r>
              <a:rPr lang="en-US" sz="1400" b="1" u="sng" dirty="0">
                <a:hlinkClick r:id="rId2"/>
              </a:rPr>
              <a:t>propertycontrol@farmingdale.edu</a:t>
            </a:r>
            <a:r>
              <a:rPr lang="en-US" sz="1400" b="1" dirty="0"/>
              <a:t>. </a:t>
            </a:r>
            <a:endParaRPr lang="en-US" sz="1400" dirty="0"/>
          </a:p>
          <a:p>
            <a:pPr marL="0" indent="0">
              <a:lnSpc>
                <a:spcPct val="90000"/>
              </a:lnSpc>
              <a:buNone/>
            </a:pPr>
            <a:endParaRPr lang="en-US" sz="1400" dirty="0"/>
          </a:p>
          <a:p>
            <a:pPr>
              <a:lnSpc>
                <a:spcPct val="90000"/>
              </a:lnSpc>
            </a:pPr>
            <a:endParaRPr lang="en-US" sz="1400" dirty="0"/>
          </a:p>
          <a:p>
            <a:pPr marL="0" indent="0">
              <a:lnSpc>
                <a:spcPct val="90000"/>
              </a:lnSpc>
              <a:buNone/>
            </a:pPr>
            <a:endParaRPr lang="en-US" sz="1400" dirty="0"/>
          </a:p>
        </p:txBody>
      </p:sp>
      <p:sp>
        <p:nvSpPr>
          <p:cNvPr id="6" name="TextBox 5">
            <a:extLst>
              <a:ext uri="{FF2B5EF4-FFF2-40B4-BE49-F238E27FC236}">
                <a16:creationId xmlns:a16="http://schemas.microsoft.com/office/drawing/2014/main" id="{D28D22E8-5AA9-47D9-9F2D-70E692BB04FF}"/>
              </a:ext>
            </a:extLst>
          </p:cNvPr>
          <p:cNvSpPr txBox="1"/>
          <p:nvPr/>
        </p:nvSpPr>
        <p:spPr>
          <a:xfrm>
            <a:off x="9341541" y="6870700"/>
            <a:ext cx="2850459" cy="200055"/>
          </a:xfrm>
          <a:prstGeom prst="rect">
            <a:avLst/>
          </a:prstGeom>
          <a:solidFill>
            <a:srgbClr val="000000"/>
          </a:solidFill>
        </p:spPr>
        <p:txBody>
          <a:bodyPr wrap="none" rtlCol="0">
            <a:spAutoFit/>
          </a:bodyPr>
          <a:lstStyle/>
          <a:p>
            <a:pPr algn="r">
              <a:spcAft>
                <a:spcPts val="600"/>
              </a:spcAft>
            </a:pPr>
            <a:r>
              <a:rPr lang="en-US" sz="700">
                <a:solidFill>
                  <a:srgbClr val="FFFFFF"/>
                </a:solidFill>
                <a:hlinkClick r:id="rId3" tooltip="http://www.eoi.es/blogs/madeon/2013/03/13/gestion-de-inventarios-el-gran-desafio-de-siempre/">
                  <a:extLst>
                    <a:ext uri="{A12FA001-AC4F-418D-AE19-62706E023703}">
                      <ahyp:hlinkClr xmlns:ahyp="http://schemas.microsoft.com/office/drawing/2018/hyperlinkcolor" val="tx"/>
                    </a:ext>
                  </a:extLst>
                </a:hlinkClick>
              </a:rPr>
              <a:t>This Photo</a:t>
            </a:r>
            <a:r>
              <a:rPr lang="en-US" sz="700">
                <a:solidFill>
                  <a:srgbClr val="FFFFFF"/>
                </a:solidFill>
              </a:rPr>
              <a:t> by Unknown Author is licensed under </a:t>
            </a:r>
            <a:r>
              <a:rPr lang="en-US" sz="700">
                <a:solidFill>
                  <a:srgbClr val="FFFFFF"/>
                </a:solidFill>
                <a:hlinkClick r:id="rId4" tooltip="https://creativecommons.org/licenses/by-nc-sa/3.0/">
                  <a:extLst>
                    <a:ext uri="{A12FA001-AC4F-418D-AE19-62706E023703}">
                      <ahyp:hlinkClr xmlns:ahyp="http://schemas.microsoft.com/office/drawing/2018/hyperlinkcolor" val="tx"/>
                    </a:ext>
                  </a:extLst>
                </a:hlinkClick>
              </a:rPr>
              <a:t>CC BY-SA-NC</a:t>
            </a:r>
            <a:endParaRPr lang="en-US" sz="700">
              <a:solidFill>
                <a:srgbClr val="FFFFFF"/>
              </a:solidFill>
            </a:endParaRPr>
          </a:p>
        </p:txBody>
      </p:sp>
    </p:spTree>
    <p:extLst>
      <p:ext uri="{BB962C8B-B14F-4D97-AF65-F5344CB8AC3E}">
        <p14:creationId xmlns:p14="http://schemas.microsoft.com/office/powerpoint/2010/main" val="467645065"/>
      </p:ext>
    </p:extLst>
  </p:cSld>
  <p:clrMapOvr>
    <a:overrideClrMapping bg1="lt1" tx1="dk1" bg2="lt2" tx2="dk2" accent1="accent1" accent2="accent2" accent3="accent3" accent4="accent4" accent5="accent5" accent6="accent6" hlink="hlink" folHlink="folHlink"/>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F1B8F9CB-890B-4CB8-B503-188A763E2FC1}"/>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11" name="Picture 10">
            <a:extLst>
              <a:ext uri="{FF2B5EF4-FFF2-40B4-BE49-F238E27FC236}">
                <a16:creationId xmlns:a16="http://schemas.microsoft.com/office/drawing/2014/main" id="{AA632AB4-3837-4FD0-8B62-0A18B573F46D}"/>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3">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3" name="Oval 12">
            <a:extLst>
              <a:ext uri="{FF2B5EF4-FFF2-40B4-BE49-F238E27FC236}">
                <a16:creationId xmlns:a16="http://schemas.microsoft.com/office/drawing/2014/main" id="{C393B4A7-6ABF-423D-A762-3CDB4897A83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15" name="Picture 14">
            <a:extLst>
              <a:ext uri="{FF2B5EF4-FFF2-40B4-BE49-F238E27FC236}">
                <a16:creationId xmlns:a16="http://schemas.microsoft.com/office/drawing/2014/main" id="{9CD2319A-6FA9-4EFB-9EDF-7304467425E8}"/>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4">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7" name="Picture 16">
            <a:extLst>
              <a:ext uri="{FF2B5EF4-FFF2-40B4-BE49-F238E27FC236}">
                <a16:creationId xmlns:a16="http://schemas.microsoft.com/office/drawing/2014/main" id="{D1692A93-3514-4486-8B67-CCA4E0259BCB}"/>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5">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9" name="Rectangle 18">
            <a:extLst>
              <a:ext uri="{FF2B5EF4-FFF2-40B4-BE49-F238E27FC236}">
                <a16:creationId xmlns:a16="http://schemas.microsoft.com/office/drawing/2014/main" id="{01AD250C-F2EA-449F-9B14-DF5BB674C5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1" name="Rectangle 20">
            <a:extLst>
              <a:ext uri="{FF2B5EF4-FFF2-40B4-BE49-F238E27FC236}">
                <a16:creationId xmlns:a16="http://schemas.microsoft.com/office/drawing/2014/main" id="{F747F1B4-B831-4277-8AB0-32767F7EB7B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3" name="Freeform 7">
            <a:extLst>
              <a:ext uri="{FF2B5EF4-FFF2-40B4-BE49-F238E27FC236}">
                <a16:creationId xmlns:a16="http://schemas.microsoft.com/office/drawing/2014/main" id="{D80CFA21-AB7C-4BEB-9BFF-05764FBBF3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algn="ctr"/>
            <a:endParaRPr lang="en-US">
              <a:solidFill>
                <a:schemeClr val="tx1"/>
              </a:solidFill>
            </a:endParaRPr>
          </a:p>
        </p:txBody>
      </p:sp>
      <p:sp>
        <p:nvSpPr>
          <p:cNvPr id="2" name="Title 1">
            <a:extLst>
              <a:ext uri="{FF2B5EF4-FFF2-40B4-BE49-F238E27FC236}">
                <a16:creationId xmlns:a16="http://schemas.microsoft.com/office/drawing/2014/main" id="{352200AF-47EC-4A7F-8D22-ED4D1363B46C}"/>
              </a:ext>
            </a:extLst>
          </p:cNvPr>
          <p:cNvSpPr>
            <a:spLocks noGrp="1"/>
          </p:cNvSpPr>
          <p:nvPr>
            <p:ph type="title"/>
          </p:nvPr>
        </p:nvSpPr>
        <p:spPr>
          <a:xfrm>
            <a:off x="648930" y="629267"/>
            <a:ext cx="9252154" cy="1016654"/>
          </a:xfrm>
        </p:spPr>
        <p:txBody>
          <a:bodyPr vert="horz" lIns="91440" tIns="45720" rIns="91440" bIns="45720" rtlCol="0" anchor="t">
            <a:normAutofit/>
          </a:bodyPr>
          <a:lstStyle/>
          <a:p>
            <a:r>
              <a:rPr lang="en-US" sz="4200">
                <a:solidFill>
                  <a:srgbClr val="EBEBEB"/>
                </a:solidFill>
              </a:rPr>
              <a:t>Department Inventory Coordinator</a:t>
            </a:r>
          </a:p>
        </p:txBody>
      </p:sp>
      <p:sp>
        <p:nvSpPr>
          <p:cNvPr id="25" name="Rectangle 24">
            <a:extLst>
              <a:ext uri="{FF2B5EF4-FFF2-40B4-BE49-F238E27FC236}">
                <a16:creationId xmlns:a16="http://schemas.microsoft.com/office/drawing/2014/main" id="{12F7E335-851A-4CAE-B09F-E657819D460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7" name="Freeform: Shape 26">
            <a:extLst>
              <a:ext uri="{FF2B5EF4-FFF2-40B4-BE49-F238E27FC236}">
                <a16:creationId xmlns:a16="http://schemas.microsoft.com/office/drawing/2014/main" id="{10B541F0-7F6E-402E-84D8-CF96EACA5FB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8" cy="5095933"/>
          </a:xfrm>
          <a:custGeom>
            <a:avLst/>
            <a:gdLst>
              <a:gd name="connsiteX0" fmla="*/ 1 w 12192418"/>
              <a:gd name="connsiteY0" fmla="*/ 0 h 5095933"/>
              <a:gd name="connsiteX1" fmla="*/ 71932 w 12192418"/>
              <a:gd name="connsiteY1" fmla="*/ 12261 h 5095933"/>
              <a:gd name="connsiteX2" fmla="*/ 282849 w 12192418"/>
              <a:gd name="connsiteY2" fmla="*/ 48343 h 5095933"/>
              <a:gd name="connsiteX3" fmla="*/ 436464 w 12192418"/>
              <a:gd name="connsiteY3" fmla="*/ 73565 h 5095933"/>
              <a:gd name="connsiteX4" fmla="*/ 619339 w 12192418"/>
              <a:gd name="connsiteY4" fmla="*/ 100188 h 5095933"/>
              <a:gd name="connsiteX5" fmla="*/ 836351 w 12192418"/>
              <a:gd name="connsiteY5" fmla="*/ 132066 h 5095933"/>
              <a:gd name="connsiteX6" fmla="*/ 1076528 w 12192418"/>
              <a:gd name="connsiteY6" fmla="*/ 165696 h 5095933"/>
              <a:gd name="connsiteX7" fmla="*/ 1347184 w 12192418"/>
              <a:gd name="connsiteY7" fmla="*/ 201077 h 5095933"/>
              <a:gd name="connsiteX8" fmla="*/ 1642223 w 12192418"/>
              <a:gd name="connsiteY8" fmla="*/ 238560 h 5095933"/>
              <a:gd name="connsiteX9" fmla="*/ 1962864 w 12192418"/>
              <a:gd name="connsiteY9" fmla="*/ 276043 h 5095933"/>
              <a:gd name="connsiteX10" fmla="*/ 2304232 w 12192418"/>
              <a:gd name="connsiteY10" fmla="*/ 314227 h 5095933"/>
              <a:gd name="connsiteX11" fmla="*/ 2672421 w 12192418"/>
              <a:gd name="connsiteY11" fmla="*/ 349608 h 5095933"/>
              <a:gd name="connsiteX12" fmla="*/ 3057678 w 12192418"/>
              <a:gd name="connsiteY12" fmla="*/ 383588 h 5095933"/>
              <a:gd name="connsiteX13" fmla="*/ 3464881 w 12192418"/>
              <a:gd name="connsiteY13" fmla="*/ 414415 h 5095933"/>
              <a:gd name="connsiteX14" fmla="*/ 3889152 w 12192418"/>
              <a:gd name="connsiteY14" fmla="*/ 443841 h 5095933"/>
              <a:gd name="connsiteX15" fmla="*/ 4331710 w 12192418"/>
              <a:gd name="connsiteY15" fmla="*/ 471515 h 5095933"/>
              <a:gd name="connsiteX16" fmla="*/ 4558476 w 12192418"/>
              <a:gd name="connsiteY16" fmla="*/ 481324 h 5095933"/>
              <a:gd name="connsiteX17" fmla="*/ 4790118 w 12192418"/>
              <a:gd name="connsiteY17" fmla="*/ 492183 h 5095933"/>
              <a:gd name="connsiteX18" fmla="*/ 5025418 w 12192418"/>
              <a:gd name="connsiteY18" fmla="*/ 502342 h 5095933"/>
              <a:gd name="connsiteX19" fmla="*/ 5261937 w 12192418"/>
              <a:gd name="connsiteY19" fmla="*/ 508998 h 5095933"/>
              <a:gd name="connsiteX20" fmla="*/ 5503332 w 12192418"/>
              <a:gd name="connsiteY20" fmla="*/ 514953 h 5095933"/>
              <a:gd name="connsiteX21" fmla="*/ 5747167 w 12192418"/>
              <a:gd name="connsiteY21" fmla="*/ 521259 h 5095933"/>
              <a:gd name="connsiteX22" fmla="*/ 5995877 w 12192418"/>
              <a:gd name="connsiteY22" fmla="*/ 525463 h 5095933"/>
              <a:gd name="connsiteX23" fmla="*/ 6247026 w 12192418"/>
              <a:gd name="connsiteY23" fmla="*/ 525463 h 5095933"/>
              <a:gd name="connsiteX24" fmla="*/ 6500613 w 12192418"/>
              <a:gd name="connsiteY24" fmla="*/ 527565 h 5095933"/>
              <a:gd name="connsiteX25" fmla="*/ 6756639 w 12192418"/>
              <a:gd name="connsiteY25" fmla="*/ 525463 h 5095933"/>
              <a:gd name="connsiteX26" fmla="*/ 7016322 w 12192418"/>
              <a:gd name="connsiteY26" fmla="*/ 521259 h 5095933"/>
              <a:gd name="connsiteX27" fmla="*/ 7276005 w 12192418"/>
              <a:gd name="connsiteY27" fmla="*/ 517406 h 5095933"/>
              <a:gd name="connsiteX28" fmla="*/ 7539345 w 12192418"/>
              <a:gd name="connsiteY28" fmla="*/ 508998 h 5095933"/>
              <a:gd name="connsiteX29" fmla="*/ 7805124 w 12192418"/>
              <a:gd name="connsiteY29" fmla="*/ 500241 h 5095933"/>
              <a:gd name="connsiteX30" fmla="*/ 8070903 w 12192418"/>
              <a:gd name="connsiteY30" fmla="*/ 490082 h 5095933"/>
              <a:gd name="connsiteX31" fmla="*/ 8339121 w 12192418"/>
              <a:gd name="connsiteY31" fmla="*/ 475719 h 5095933"/>
              <a:gd name="connsiteX32" fmla="*/ 8609776 w 12192418"/>
              <a:gd name="connsiteY32" fmla="*/ 458554 h 5095933"/>
              <a:gd name="connsiteX33" fmla="*/ 8881651 w 12192418"/>
              <a:gd name="connsiteY33" fmla="*/ 442089 h 5095933"/>
              <a:gd name="connsiteX34" fmla="*/ 9153526 w 12192418"/>
              <a:gd name="connsiteY34" fmla="*/ 421071 h 5095933"/>
              <a:gd name="connsiteX35" fmla="*/ 9429058 w 12192418"/>
              <a:gd name="connsiteY35" fmla="*/ 395849 h 5095933"/>
              <a:gd name="connsiteX36" fmla="*/ 9700933 w 12192418"/>
              <a:gd name="connsiteY36" fmla="*/ 370626 h 5095933"/>
              <a:gd name="connsiteX37" fmla="*/ 9977684 w 12192418"/>
              <a:gd name="connsiteY37" fmla="*/ 341551 h 5095933"/>
              <a:gd name="connsiteX38" fmla="*/ 10255655 w 12192418"/>
              <a:gd name="connsiteY38" fmla="*/ 309673 h 5095933"/>
              <a:gd name="connsiteX39" fmla="*/ 10529968 w 12192418"/>
              <a:gd name="connsiteY39" fmla="*/ 276043 h 5095933"/>
              <a:gd name="connsiteX40" fmla="*/ 10807939 w 12192418"/>
              <a:gd name="connsiteY40" fmla="*/ 236809 h 5095933"/>
              <a:gd name="connsiteX41" fmla="*/ 11084690 w 12192418"/>
              <a:gd name="connsiteY41" fmla="*/ 194772 h 5095933"/>
              <a:gd name="connsiteX42" fmla="*/ 11362661 w 12192418"/>
              <a:gd name="connsiteY42" fmla="*/ 153085 h 5095933"/>
              <a:gd name="connsiteX43" fmla="*/ 11639412 w 12192418"/>
              <a:gd name="connsiteY43" fmla="*/ 104392 h 5095933"/>
              <a:gd name="connsiteX44" fmla="*/ 11914945 w 12192418"/>
              <a:gd name="connsiteY44" fmla="*/ 54648 h 5095933"/>
              <a:gd name="connsiteX45" fmla="*/ 12191696 w 12192418"/>
              <a:gd name="connsiteY45" fmla="*/ 2452 h 5095933"/>
              <a:gd name="connsiteX46" fmla="*/ 12191696 w 12192418"/>
              <a:gd name="connsiteY46" fmla="*/ 2109542 h 5095933"/>
              <a:gd name="connsiteX47" fmla="*/ 12191999 w 12192418"/>
              <a:gd name="connsiteY47" fmla="*/ 2109542 h 5095933"/>
              <a:gd name="connsiteX48" fmla="*/ 12191999 w 12192418"/>
              <a:gd name="connsiteY48" fmla="*/ 2802467 h 5095933"/>
              <a:gd name="connsiteX49" fmla="*/ 12192418 w 12192418"/>
              <a:gd name="connsiteY49" fmla="*/ 2802467 h 5095933"/>
              <a:gd name="connsiteX50" fmla="*/ 12192418 w 12192418"/>
              <a:gd name="connsiteY50" fmla="*/ 5095933 h 5095933"/>
              <a:gd name="connsiteX51" fmla="*/ 1 w 12192418"/>
              <a:gd name="connsiteY51" fmla="*/ 5095933 h 5095933"/>
              <a:gd name="connsiteX52" fmla="*/ 1 w 12192418"/>
              <a:gd name="connsiteY52" fmla="*/ 4074529 h 5095933"/>
              <a:gd name="connsiteX53" fmla="*/ 0 w 12192418"/>
              <a:gd name="connsiteY53" fmla="*/ 4074529 h 5095933"/>
              <a:gd name="connsiteX54" fmla="*/ 0 w 12192418"/>
              <a:gd name="connsiteY54" fmla="*/ 2109542 h 5095933"/>
              <a:gd name="connsiteX55" fmla="*/ 1 w 12192418"/>
              <a:gd name="connsiteY55" fmla="*/ 2109542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Lst>
            <a:rect l="l" t="t" r="r" b="b"/>
            <a:pathLst>
              <a:path w="12192418" h="5095933">
                <a:moveTo>
                  <a:pt x="1" y="0"/>
                </a:moveTo>
                <a:lnTo>
                  <a:pt x="71932" y="12261"/>
                </a:lnTo>
                <a:lnTo>
                  <a:pt x="282849" y="48343"/>
                </a:lnTo>
                <a:lnTo>
                  <a:pt x="436464" y="73565"/>
                </a:lnTo>
                <a:lnTo>
                  <a:pt x="619339" y="100188"/>
                </a:lnTo>
                <a:lnTo>
                  <a:pt x="836351" y="132066"/>
                </a:lnTo>
                <a:lnTo>
                  <a:pt x="1076528" y="165696"/>
                </a:lnTo>
                <a:lnTo>
                  <a:pt x="1347184" y="201077"/>
                </a:lnTo>
                <a:lnTo>
                  <a:pt x="1642223" y="238560"/>
                </a:lnTo>
                <a:lnTo>
                  <a:pt x="1962864" y="276043"/>
                </a:lnTo>
                <a:lnTo>
                  <a:pt x="2304232" y="314227"/>
                </a:lnTo>
                <a:lnTo>
                  <a:pt x="2672421" y="349608"/>
                </a:lnTo>
                <a:lnTo>
                  <a:pt x="3057678" y="383588"/>
                </a:lnTo>
                <a:lnTo>
                  <a:pt x="3464881" y="414415"/>
                </a:lnTo>
                <a:lnTo>
                  <a:pt x="3889152" y="443841"/>
                </a:lnTo>
                <a:lnTo>
                  <a:pt x="4331710" y="471515"/>
                </a:lnTo>
                <a:lnTo>
                  <a:pt x="4558476" y="481324"/>
                </a:lnTo>
                <a:lnTo>
                  <a:pt x="4790118" y="492183"/>
                </a:lnTo>
                <a:lnTo>
                  <a:pt x="5025418" y="502342"/>
                </a:lnTo>
                <a:lnTo>
                  <a:pt x="5261937" y="508998"/>
                </a:lnTo>
                <a:lnTo>
                  <a:pt x="5503332" y="514953"/>
                </a:lnTo>
                <a:lnTo>
                  <a:pt x="5747167" y="521259"/>
                </a:lnTo>
                <a:lnTo>
                  <a:pt x="5995877" y="525463"/>
                </a:lnTo>
                <a:lnTo>
                  <a:pt x="6247026" y="525463"/>
                </a:lnTo>
                <a:lnTo>
                  <a:pt x="6500613" y="527565"/>
                </a:lnTo>
                <a:lnTo>
                  <a:pt x="6756639" y="525463"/>
                </a:lnTo>
                <a:lnTo>
                  <a:pt x="7016322" y="521259"/>
                </a:lnTo>
                <a:lnTo>
                  <a:pt x="7276005" y="517406"/>
                </a:lnTo>
                <a:lnTo>
                  <a:pt x="7539345" y="508998"/>
                </a:lnTo>
                <a:lnTo>
                  <a:pt x="7805124" y="500241"/>
                </a:lnTo>
                <a:lnTo>
                  <a:pt x="8070903" y="490082"/>
                </a:lnTo>
                <a:lnTo>
                  <a:pt x="8339121" y="475719"/>
                </a:lnTo>
                <a:lnTo>
                  <a:pt x="8609776" y="458554"/>
                </a:lnTo>
                <a:lnTo>
                  <a:pt x="8881651" y="442089"/>
                </a:lnTo>
                <a:lnTo>
                  <a:pt x="9153526" y="421071"/>
                </a:lnTo>
                <a:lnTo>
                  <a:pt x="9429058" y="395849"/>
                </a:lnTo>
                <a:lnTo>
                  <a:pt x="9700933" y="370626"/>
                </a:lnTo>
                <a:lnTo>
                  <a:pt x="9977684" y="341551"/>
                </a:lnTo>
                <a:lnTo>
                  <a:pt x="10255655" y="309673"/>
                </a:lnTo>
                <a:lnTo>
                  <a:pt x="10529968" y="276043"/>
                </a:lnTo>
                <a:lnTo>
                  <a:pt x="10807939" y="236809"/>
                </a:lnTo>
                <a:lnTo>
                  <a:pt x="11084690" y="194772"/>
                </a:lnTo>
                <a:lnTo>
                  <a:pt x="11362661" y="153085"/>
                </a:lnTo>
                <a:lnTo>
                  <a:pt x="11639412" y="104392"/>
                </a:lnTo>
                <a:lnTo>
                  <a:pt x="11914945" y="54648"/>
                </a:lnTo>
                <a:lnTo>
                  <a:pt x="12191696" y="2452"/>
                </a:lnTo>
                <a:lnTo>
                  <a:pt x="12191696" y="2109542"/>
                </a:lnTo>
                <a:lnTo>
                  <a:pt x="12191999" y="2109542"/>
                </a:lnTo>
                <a:lnTo>
                  <a:pt x="12191999" y="2802467"/>
                </a:lnTo>
                <a:lnTo>
                  <a:pt x="12192418" y="2802467"/>
                </a:lnTo>
                <a:lnTo>
                  <a:pt x="12192418" y="5095933"/>
                </a:lnTo>
                <a:lnTo>
                  <a:pt x="1" y="5095933"/>
                </a:lnTo>
                <a:lnTo>
                  <a:pt x="1" y="4074529"/>
                </a:lnTo>
                <a:lnTo>
                  <a:pt x="0" y="4074529"/>
                </a:lnTo>
                <a:lnTo>
                  <a:pt x="0" y="2109542"/>
                </a:lnTo>
                <a:lnTo>
                  <a:pt x="1" y="2109542"/>
                </a:lnTo>
                <a:close/>
              </a:path>
            </a:pathLst>
          </a:custGeom>
          <a:solidFill>
            <a:schemeClr val="bg1"/>
          </a:solidFill>
          <a:ln>
            <a:noFill/>
          </a:ln>
        </p:spPr>
      </p:sp>
      <p:graphicFrame>
        <p:nvGraphicFramePr>
          <p:cNvPr id="5" name="Text Placeholder 2">
            <a:extLst>
              <a:ext uri="{FF2B5EF4-FFF2-40B4-BE49-F238E27FC236}">
                <a16:creationId xmlns:a16="http://schemas.microsoft.com/office/drawing/2014/main" id="{F868F16D-C6FB-4501-8B6B-AF2E57199095}"/>
              </a:ext>
            </a:extLst>
          </p:cNvPr>
          <p:cNvGraphicFramePr/>
          <p:nvPr>
            <p:extLst>
              <p:ext uri="{D42A27DB-BD31-4B8C-83A1-F6EECF244321}">
                <p14:modId xmlns:p14="http://schemas.microsoft.com/office/powerpoint/2010/main" val="4166474262"/>
              </p:ext>
            </p:extLst>
          </p:nvPr>
        </p:nvGraphicFramePr>
        <p:xfrm>
          <a:off x="648930" y="2810256"/>
          <a:ext cx="10895370" cy="3404277"/>
        </p:xfrm>
        <a:graphic>
          <a:graphicData uri="http://schemas.openxmlformats.org/drawingml/2006/diagram">
            <dgm:relIds xmlns:dgm="http://schemas.openxmlformats.org/drawingml/2006/diagram" xmlns:r="http://schemas.openxmlformats.org/officeDocument/2006/relationships" r:dm="rId6" r:lo="rId7" r:qs="rId8" r:cs="rId9"/>
          </a:graphicData>
        </a:graphic>
      </p:graphicFrame>
    </p:spTree>
    <p:extLst>
      <p:ext uri="{BB962C8B-B14F-4D97-AF65-F5344CB8AC3E}">
        <p14:creationId xmlns:p14="http://schemas.microsoft.com/office/powerpoint/2010/main" val="3299407242"/>
      </p:ext>
    </p:extLst>
  </p:cSld>
  <p:clrMapOvr>
    <a:overrideClrMapping bg1="lt1" tx1="dk1" bg2="lt2" tx2="dk2" accent1="accent1" accent2="accent2" accent3="accent3" accent4="accent4" accent5="accent5" accent6="accent6" hlink="hlink" folHlink="folHlink"/>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ABE6F9A3-300E-47F5-B41C-C8C5E758DE7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AA66563-55BB-41A8-8D2F-81E50ACC56CF}"/>
              </a:ext>
            </a:extLst>
          </p:cNvPr>
          <p:cNvSpPr>
            <a:spLocks noGrp="1"/>
          </p:cNvSpPr>
          <p:nvPr>
            <p:ph type="title"/>
          </p:nvPr>
        </p:nvSpPr>
        <p:spPr>
          <a:xfrm>
            <a:off x="648929" y="1063417"/>
            <a:ext cx="3505495" cy="4675396"/>
          </a:xfrm>
        </p:spPr>
        <p:txBody>
          <a:bodyPr anchor="ctr">
            <a:normAutofit/>
          </a:bodyPr>
          <a:lstStyle/>
          <a:p>
            <a:r>
              <a:rPr lang="en-US">
                <a:solidFill>
                  <a:srgbClr val="F2F2F2"/>
                </a:solidFill>
              </a:rPr>
              <a:t>Tagging Equipment</a:t>
            </a:r>
          </a:p>
        </p:txBody>
      </p:sp>
      <p:sp>
        <p:nvSpPr>
          <p:cNvPr id="12" name="Rectangle 11">
            <a:extLst>
              <a:ext uri="{FF2B5EF4-FFF2-40B4-BE49-F238E27FC236}">
                <a16:creationId xmlns:a16="http://schemas.microsoft.com/office/drawing/2014/main" id="{61B4701B-39FE-43B8-86AA-D6B8789C22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39056" y="0"/>
            <a:ext cx="7552944"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4" name="Rounded Rectangle 9">
            <a:extLst>
              <a:ext uri="{FF2B5EF4-FFF2-40B4-BE49-F238E27FC236}">
                <a16:creationId xmlns:a16="http://schemas.microsoft.com/office/drawing/2014/main" id="{E9A7EF13-49FA-4355-971A-34B065F3502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123688" y="484632"/>
            <a:ext cx="6584098" cy="5739187"/>
          </a:xfrm>
          <a:prstGeom prst="roundRect">
            <a:avLst>
              <a:gd name="adj" fmla="val 0"/>
            </a:avLst>
          </a:prstGeom>
          <a:ln w="12700" cap="sq">
            <a:solidFill>
              <a:schemeClr val="bg1">
                <a:lumMod val="75000"/>
              </a:schemeClr>
            </a:solidFill>
            <a:miter lim="800000"/>
          </a:ln>
          <a:effectLst>
            <a:outerShdw blurRad="63500" dist="25400" dir="5400000" algn="tl" rotWithShape="0">
              <a:srgbClr val="000000">
                <a:alpha val="3900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92CF3C3E-0F7B-4F0C-8EBD-BDD38E9C66F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42448"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graphicFrame>
        <p:nvGraphicFramePr>
          <p:cNvPr id="5" name="Content Placeholder 2">
            <a:extLst>
              <a:ext uri="{FF2B5EF4-FFF2-40B4-BE49-F238E27FC236}">
                <a16:creationId xmlns:a16="http://schemas.microsoft.com/office/drawing/2014/main" id="{5C222A2C-089E-433C-BD28-837CE0578A5D}"/>
              </a:ext>
            </a:extLst>
          </p:cNvPr>
          <p:cNvGraphicFramePr>
            <a:graphicFrameLocks noGrp="1"/>
          </p:cNvGraphicFramePr>
          <p:nvPr>
            <p:ph idx="1"/>
            <p:extLst>
              <p:ext uri="{D42A27DB-BD31-4B8C-83A1-F6EECF244321}">
                <p14:modId xmlns:p14="http://schemas.microsoft.com/office/powerpoint/2010/main" val="3279871171"/>
              </p:ext>
            </p:extLst>
          </p:nvPr>
        </p:nvGraphicFramePr>
        <p:xfrm>
          <a:off x="5608638" y="965200"/>
          <a:ext cx="5614987" cy="4773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167735859"/>
      </p:ext>
    </p:extLst>
  </p:cSld>
  <p:clrMapOvr>
    <a:overrideClrMapping bg1="lt1" tx1="dk1" bg2="lt2" tx2="dk2" accent1="accent1" accent2="accent2" accent3="accent3" accent4="accent4" accent5="accent5" accent6="accent6" hlink="hlink" folHlink="folHlink"/>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99B0AAD6-D857-4583-81BD-EC6CFDE055FF}"/>
              </a:ext>
            </a:extLst>
          </p:cNvPr>
          <p:cNvSpPr>
            <a:spLocks noGrp="1"/>
          </p:cNvSpPr>
          <p:nvPr>
            <p:ph type="title"/>
          </p:nvPr>
        </p:nvSpPr>
        <p:spPr>
          <a:xfrm>
            <a:off x="653143" y="1645920"/>
            <a:ext cx="3522879" cy="4470821"/>
          </a:xfrm>
        </p:spPr>
        <p:txBody>
          <a:bodyPr>
            <a:normAutofit/>
          </a:bodyPr>
          <a:lstStyle/>
          <a:p>
            <a:pPr algn="r"/>
            <a:r>
              <a:rPr lang="en-US">
                <a:solidFill>
                  <a:srgbClr val="FFFFFF"/>
                </a:solidFill>
              </a:rPr>
              <a:t>Reporting Missing or Stolen Equipment</a:t>
            </a:r>
          </a:p>
        </p:txBody>
      </p:sp>
      <p:sp>
        <p:nvSpPr>
          <p:cNvPr id="3" name="Content Placeholder 2">
            <a:extLst>
              <a:ext uri="{FF2B5EF4-FFF2-40B4-BE49-F238E27FC236}">
                <a16:creationId xmlns:a16="http://schemas.microsoft.com/office/drawing/2014/main" id="{6DB460DB-FDB2-47F0-A312-6CB942AF4168}"/>
              </a:ext>
            </a:extLst>
          </p:cNvPr>
          <p:cNvSpPr>
            <a:spLocks noGrp="1"/>
          </p:cNvSpPr>
          <p:nvPr>
            <p:ph idx="1"/>
          </p:nvPr>
        </p:nvSpPr>
        <p:spPr>
          <a:xfrm>
            <a:off x="5204109" y="1645920"/>
            <a:ext cx="5919503" cy="4470821"/>
          </a:xfrm>
        </p:spPr>
        <p:txBody>
          <a:bodyPr>
            <a:normAutofit/>
          </a:bodyPr>
          <a:lstStyle/>
          <a:p>
            <a:pPr>
              <a:buClrTx/>
              <a:buFont typeface="Wingdings" panose="05000000000000000000" pitchFamily="2" charset="2"/>
              <a:buChar char="q"/>
            </a:pPr>
            <a:r>
              <a:rPr lang="en-US" dirty="0"/>
              <a:t>All actual or suspected missing or stolen equipment must be reported to the University Police Office promptly and assistance given in completion of a crime report.  </a:t>
            </a:r>
          </a:p>
          <a:p>
            <a:pPr>
              <a:buClrTx/>
              <a:buFont typeface="Wingdings" panose="05000000000000000000" pitchFamily="2" charset="2"/>
              <a:buChar char="q"/>
            </a:pPr>
            <a:r>
              <a:rPr lang="en-US" dirty="0"/>
              <a:t>A complete written report must also be made to the Property Control department by the next business day. If items are returned or found, written notification must be sent to University Police and the Property Control department. </a:t>
            </a:r>
          </a:p>
          <a:p>
            <a:endParaRPr lang="en-US" dirty="0"/>
          </a:p>
        </p:txBody>
      </p:sp>
    </p:spTree>
    <p:extLst>
      <p:ext uri="{BB962C8B-B14F-4D97-AF65-F5344CB8AC3E}">
        <p14:creationId xmlns:p14="http://schemas.microsoft.com/office/powerpoint/2010/main" val="29305620"/>
      </p:ext>
    </p:extLst>
  </p:cSld>
  <p:clrMapOvr>
    <a:overrideClrMapping bg1="lt1" tx1="dk1" bg2="lt2" tx2="dk2" accent1="accent1" accent2="accent2" accent3="accent3" accent4="accent4" accent5="accent5" accent6="accent6" hlink="hlink" folHlink="folHlink"/>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2" name="Rectangle 41">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44" name="Rectangle 43">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6"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48" name="Freeform: Shape 47">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E4AEA186-AA0C-4865-8A7B-220F5E284E23}"/>
              </a:ext>
            </a:extLst>
          </p:cNvPr>
          <p:cNvSpPr>
            <a:spLocks noGrp="1"/>
          </p:cNvSpPr>
          <p:nvPr>
            <p:ph type="title"/>
          </p:nvPr>
        </p:nvSpPr>
        <p:spPr>
          <a:xfrm>
            <a:off x="1103312" y="452718"/>
            <a:ext cx="8947522" cy="1400530"/>
          </a:xfrm>
        </p:spPr>
        <p:txBody>
          <a:bodyPr anchor="ctr">
            <a:normAutofit/>
          </a:bodyPr>
          <a:lstStyle/>
          <a:p>
            <a:r>
              <a:rPr lang="en-US" dirty="0">
                <a:solidFill>
                  <a:srgbClr val="FFFFFF"/>
                </a:solidFill>
              </a:rPr>
              <a:t>Changes To Inventory</a:t>
            </a:r>
            <a:endParaRPr lang="en-US" dirty="0">
              <a:solidFill>
                <a:srgbClr val="FFFFFF"/>
              </a:solidFill>
              <a:highlight>
                <a:srgbClr val="00FF00"/>
              </a:highlight>
            </a:endParaRPr>
          </a:p>
        </p:txBody>
      </p:sp>
      <p:sp>
        <p:nvSpPr>
          <p:cNvPr id="17" name="Content Placeholder 2">
            <a:extLst>
              <a:ext uri="{FF2B5EF4-FFF2-40B4-BE49-F238E27FC236}">
                <a16:creationId xmlns:a16="http://schemas.microsoft.com/office/drawing/2014/main" id="{56D148E6-D78A-4FCD-A1C0-7D770F2085CF}"/>
              </a:ext>
            </a:extLst>
          </p:cNvPr>
          <p:cNvSpPr>
            <a:spLocks noGrp="1"/>
          </p:cNvSpPr>
          <p:nvPr>
            <p:ph idx="1"/>
          </p:nvPr>
        </p:nvSpPr>
        <p:spPr>
          <a:xfrm>
            <a:off x="1103312" y="2763520"/>
            <a:ext cx="8946541" cy="3484879"/>
          </a:xfrm>
        </p:spPr>
        <p:txBody>
          <a:bodyPr>
            <a:normAutofit/>
          </a:bodyPr>
          <a:lstStyle/>
          <a:p>
            <a:pPr marL="0" indent="0">
              <a:lnSpc>
                <a:spcPct val="90000"/>
              </a:lnSpc>
              <a:buNone/>
            </a:pPr>
            <a:r>
              <a:rPr lang="en-US" sz="1700" dirty="0"/>
              <a:t>The department inventory coordinator must notify the Property Control department in the following instances: </a:t>
            </a:r>
          </a:p>
          <a:p>
            <a:pPr lvl="0">
              <a:lnSpc>
                <a:spcPct val="90000"/>
              </a:lnSpc>
              <a:buClrTx/>
              <a:buFont typeface="Wingdings" panose="05000000000000000000" pitchFamily="2" charset="2"/>
              <a:buChar char="q"/>
            </a:pPr>
            <a:r>
              <a:rPr lang="en-US" sz="1700" dirty="0"/>
              <a:t>An item is moved from one space to another on a permanent basis within the department. </a:t>
            </a:r>
          </a:p>
          <a:p>
            <a:pPr lvl="0">
              <a:lnSpc>
                <a:spcPct val="90000"/>
              </a:lnSpc>
              <a:buClrTx/>
              <a:buFont typeface="Wingdings" panose="05000000000000000000" pitchFamily="2" charset="2"/>
              <a:buChar char="q"/>
            </a:pPr>
            <a:r>
              <a:rPr lang="en-US" sz="1700" dirty="0"/>
              <a:t>Movement of equipment to another department within the building or off-site.  </a:t>
            </a:r>
          </a:p>
          <a:p>
            <a:pPr lvl="0">
              <a:lnSpc>
                <a:spcPct val="90000"/>
              </a:lnSpc>
              <a:buClrTx/>
              <a:buFont typeface="Wingdings" panose="05000000000000000000" pitchFamily="2" charset="2"/>
              <a:buChar char="q"/>
            </a:pPr>
            <a:r>
              <a:rPr lang="en-US" sz="1700" dirty="0"/>
              <a:t>When a piece of equipment become surplus to the needs of the department.  </a:t>
            </a:r>
          </a:p>
          <a:p>
            <a:pPr lvl="0">
              <a:lnSpc>
                <a:spcPct val="90000"/>
              </a:lnSpc>
              <a:buClrTx/>
              <a:buFont typeface="Wingdings" panose="05000000000000000000" pitchFamily="2" charset="2"/>
              <a:buChar char="q"/>
            </a:pPr>
            <a:r>
              <a:rPr lang="en-US" sz="1700" dirty="0"/>
              <a:t>When any equipment is transferred from or to another agency or SUNY campus. </a:t>
            </a:r>
          </a:p>
          <a:p>
            <a:pPr marL="0" indent="0">
              <a:lnSpc>
                <a:spcPct val="90000"/>
              </a:lnSpc>
              <a:buNone/>
            </a:pPr>
            <a:r>
              <a:rPr lang="en-US" sz="1700" b="1" dirty="0"/>
              <a:t>Any item that is acquired through unconventional means such as a gift, please contact the Property Control department at 934-420-5122 for further instructions.</a:t>
            </a:r>
            <a:endParaRPr lang="en-US" sz="1700" dirty="0"/>
          </a:p>
        </p:txBody>
      </p:sp>
    </p:spTree>
    <p:extLst>
      <p:ext uri="{BB962C8B-B14F-4D97-AF65-F5344CB8AC3E}">
        <p14:creationId xmlns:p14="http://schemas.microsoft.com/office/powerpoint/2010/main" val="65702555"/>
      </p:ext>
    </p:extLst>
  </p:cSld>
  <p:clrMapOvr>
    <a:overrideClrMapping bg1="lt1" tx1="dk1" bg2="lt2" tx2="dk2" accent1="accent1" accent2="accent2" accent3="accent3" accent4="accent4" accent5="accent5" accent6="accent6" hlink="hlink" folHlink="folHlink"/>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052BEFF1-896C-45B1-B02C-96A6A1BC38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0" name="Freeform 36">
            <a:extLst>
              <a:ext uri="{FF2B5EF4-FFF2-40B4-BE49-F238E27FC236}">
                <a16:creationId xmlns:a16="http://schemas.microsoft.com/office/drawing/2014/main" id="{BB237A14-61B1-4C00-A670-5D8D68A8668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644637" y="0"/>
            <a:ext cx="559472" cy="3709642"/>
          </a:xfrm>
          <a:custGeom>
            <a:avLst/>
            <a:gdLst>
              <a:gd name="connsiteX0" fmla="*/ 0 w 559472"/>
              <a:gd name="connsiteY0" fmla="*/ 0 h 3709642"/>
              <a:gd name="connsiteX1" fmla="*/ 473952 w 559472"/>
              <a:gd name="connsiteY1" fmla="*/ 0 h 3709642"/>
              <a:gd name="connsiteX2" fmla="*/ 485840 w 559472"/>
              <a:gd name="connsiteY2" fmla="*/ 161194 h 3709642"/>
              <a:gd name="connsiteX3" fmla="*/ 523949 w 559472"/>
              <a:gd name="connsiteY3" fmla="*/ 3672197 h 3709642"/>
              <a:gd name="connsiteX4" fmla="*/ 454748 w 559472"/>
              <a:gd name="connsiteY4" fmla="*/ 3709642 h 3709642"/>
              <a:gd name="connsiteX5" fmla="*/ 448224 w 559472"/>
              <a:gd name="connsiteY5" fmla="*/ 3510471 h 3709642"/>
              <a:gd name="connsiteX6" fmla="*/ 443564 w 559472"/>
              <a:gd name="connsiteY6" fmla="*/ 3408563 h 3709642"/>
              <a:gd name="connsiteX7" fmla="*/ 438902 w 559472"/>
              <a:gd name="connsiteY7" fmla="*/ 3304407 h 3709642"/>
              <a:gd name="connsiteX8" fmla="*/ 433941 w 559472"/>
              <a:gd name="connsiteY8" fmla="*/ 3198777 h 3709642"/>
              <a:gd name="connsiteX9" fmla="*/ 427584 w 559472"/>
              <a:gd name="connsiteY9" fmla="*/ 3092510 h 3709642"/>
              <a:gd name="connsiteX10" fmla="*/ 420988 w 559472"/>
              <a:gd name="connsiteY10" fmla="*/ 2984390 h 3709642"/>
              <a:gd name="connsiteX11" fmla="*/ 414330 w 559472"/>
              <a:gd name="connsiteY11" fmla="*/ 2874401 h 3709642"/>
              <a:gd name="connsiteX12" fmla="*/ 406840 w 559472"/>
              <a:gd name="connsiteY12" fmla="*/ 2762980 h 3709642"/>
              <a:gd name="connsiteX13" fmla="*/ 397745 w 559472"/>
              <a:gd name="connsiteY13" fmla="*/ 2650566 h 3709642"/>
              <a:gd name="connsiteX14" fmla="*/ 389154 w 559472"/>
              <a:gd name="connsiteY14" fmla="*/ 2536612 h 3709642"/>
              <a:gd name="connsiteX15" fmla="*/ 379225 w 559472"/>
              <a:gd name="connsiteY15" fmla="*/ 2421642 h 3709642"/>
              <a:gd name="connsiteX16" fmla="*/ 368316 w 559472"/>
              <a:gd name="connsiteY16" fmla="*/ 2305627 h 3709642"/>
              <a:gd name="connsiteX17" fmla="*/ 357466 w 559472"/>
              <a:gd name="connsiteY17" fmla="*/ 2189233 h 3709642"/>
              <a:gd name="connsiteX18" fmla="*/ 344982 w 559472"/>
              <a:gd name="connsiteY18" fmla="*/ 2071473 h 3709642"/>
              <a:gd name="connsiteX19" fmla="*/ 332466 w 559472"/>
              <a:gd name="connsiteY19" fmla="*/ 1952216 h 3709642"/>
              <a:gd name="connsiteX20" fmla="*/ 319121 w 559472"/>
              <a:gd name="connsiteY20" fmla="*/ 1833776 h 3709642"/>
              <a:gd name="connsiteX21" fmla="*/ 304408 w 559472"/>
              <a:gd name="connsiteY21" fmla="*/ 1713948 h 3709642"/>
              <a:gd name="connsiteX22" fmla="*/ 288685 w 559472"/>
              <a:gd name="connsiteY22" fmla="*/ 1592703 h 3709642"/>
              <a:gd name="connsiteX23" fmla="*/ 273050 w 559472"/>
              <a:gd name="connsiteY23" fmla="*/ 1471451 h 3709642"/>
              <a:gd name="connsiteX24" fmla="*/ 255813 w 559472"/>
              <a:gd name="connsiteY24" fmla="*/ 1350328 h 3709642"/>
              <a:gd name="connsiteX25" fmla="*/ 237060 w 559472"/>
              <a:gd name="connsiteY25" fmla="*/ 1227080 h 3709642"/>
              <a:gd name="connsiteX26" fmla="*/ 218488 w 559472"/>
              <a:gd name="connsiteY26" fmla="*/ 1106065 h 3709642"/>
              <a:gd name="connsiteX27" fmla="*/ 198221 w 559472"/>
              <a:gd name="connsiteY27" fmla="*/ 982940 h 3709642"/>
              <a:gd name="connsiteX28" fmla="*/ 177152 w 559472"/>
              <a:gd name="connsiteY28" fmla="*/ 858755 h 3709642"/>
              <a:gd name="connsiteX29" fmla="*/ 155551 w 559472"/>
              <a:gd name="connsiteY29" fmla="*/ 736861 h 3709642"/>
              <a:gd name="connsiteX30" fmla="*/ 131782 w 559472"/>
              <a:gd name="connsiteY30" fmla="*/ 613645 h 3709642"/>
              <a:gd name="connsiteX31" fmla="*/ 107123 w 559472"/>
              <a:gd name="connsiteY31" fmla="*/ 490500 h 3709642"/>
              <a:gd name="connsiteX32" fmla="*/ 82552 w 559472"/>
              <a:gd name="connsiteY32" fmla="*/ 367348 h 3709642"/>
              <a:gd name="connsiteX33" fmla="*/ 55608 w 559472"/>
              <a:gd name="connsiteY33" fmla="*/ 244762 h 3709642"/>
              <a:gd name="connsiteX34" fmla="*/ 28130 w 559472"/>
              <a:gd name="connsiteY34" fmla="*/ 122220 h 3709642"/>
              <a:gd name="connsiteX35" fmla="*/ 0 w 559472"/>
              <a:gd name="connsiteY35" fmla="*/ 0 h 37096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559472" h="3709642">
                <a:moveTo>
                  <a:pt x="0" y="0"/>
                </a:moveTo>
                <a:lnTo>
                  <a:pt x="473952" y="0"/>
                </a:lnTo>
                <a:lnTo>
                  <a:pt x="485840" y="161194"/>
                </a:lnTo>
                <a:cubicBezTo>
                  <a:pt x="552063" y="1147770"/>
                  <a:pt x="592441" y="3086737"/>
                  <a:pt x="523949" y="3672197"/>
                </a:cubicBezTo>
                <a:cubicBezTo>
                  <a:pt x="500842" y="3684557"/>
                  <a:pt x="477855" y="3697282"/>
                  <a:pt x="454748" y="3709642"/>
                </a:cubicBezTo>
                <a:lnTo>
                  <a:pt x="448224" y="3510471"/>
                </a:lnTo>
                <a:lnTo>
                  <a:pt x="443564" y="3408563"/>
                </a:lnTo>
                <a:lnTo>
                  <a:pt x="438902" y="3304407"/>
                </a:lnTo>
                <a:lnTo>
                  <a:pt x="433941" y="3198777"/>
                </a:lnTo>
                <a:lnTo>
                  <a:pt x="427584" y="3092510"/>
                </a:lnTo>
                <a:lnTo>
                  <a:pt x="420988" y="2984390"/>
                </a:lnTo>
                <a:lnTo>
                  <a:pt x="414330" y="2874401"/>
                </a:lnTo>
                <a:lnTo>
                  <a:pt x="406840" y="2762980"/>
                </a:lnTo>
                <a:lnTo>
                  <a:pt x="397745" y="2650566"/>
                </a:lnTo>
                <a:lnTo>
                  <a:pt x="389154" y="2536612"/>
                </a:lnTo>
                <a:lnTo>
                  <a:pt x="379225" y="2421642"/>
                </a:lnTo>
                <a:lnTo>
                  <a:pt x="368316" y="2305627"/>
                </a:lnTo>
                <a:lnTo>
                  <a:pt x="357466" y="2189233"/>
                </a:lnTo>
                <a:lnTo>
                  <a:pt x="344982" y="2071473"/>
                </a:lnTo>
                <a:lnTo>
                  <a:pt x="332466" y="1952216"/>
                </a:lnTo>
                <a:lnTo>
                  <a:pt x="319121" y="1833776"/>
                </a:lnTo>
                <a:lnTo>
                  <a:pt x="304408" y="1713948"/>
                </a:lnTo>
                <a:lnTo>
                  <a:pt x="288685" y="1592703"/>
                </a:lnTo>
                <a:lnTo>
                  <a:pt x="273050" y="1471451"/>
                </a:lnTo>
                <a:lnTo>
                  <a:pt x="255813" y="1350328"/>
                </a:lnTo>
                <a:lnTo>
                  <a:pt x="237060" y="1227080"/>
                </a:lnTo>
                <a:lnTo>
                  <a:pt x="218488" y="1106065"/>
                </a:lnTo>
                <a:lnTo>
                  <a:pt x="198221" y="982940"/>
                </a:lnTo>
                <a:lnTo>
                  <a:pt x="177152" y="858755"/>
                </a:lnTo>
                <a:lnTo>
                  <a:pt x="155551" y="736861"/>
                </a:lnTo>
                <a:lnTo>
                  <a:pt x="131782" y="613645"/>
                </a:lnTo>
                <a:lnTo>
                  <a:pt x="107123" y="490500"/>
                </a:lnTo>
                <a:lnTo>
                  <a:pt x="82552" y="367348"/>
                </a:lnTo>
                <a:lnTo>
                  <a:pt x="55608" y="244762"/>
                </a:lnTo>
                <a:lnTo>
                  <a:pt x="28130" y="122220"/>
                </a:lnTo>
                <a:lnTo>
                  <a:pt x="0" y="0"/>
                </a:lnTo>
                <a:close/>
              </a:path>
            </a:pathLst>
          </a:custGeom>
          <a:solidFill>
            <a:schemeClr val="tx2">
              <a:alpha val="20000"/>
            </a:schemeClr>
          </a:solidFill>
          <a:ln>
            <a:noFill/>
          </a:ln>
        </p:spPr>
        <p:txBody>
          <a:bodyPr rtlCol="0" anchor="ctr"/>
          <a:lstStyle/>
          <a:p>
            <a:pPr algn="ctr"/>
            <a:endParaRPr lang="en-US"/>
          </a:p>
        </p:txBody>
      </p:sp>
      <p:sp>
        <p:nvSpPr>
          <p:cNvPr id="12" name="Freeform: Shape 11">
            <a:extLst>
              <a:ext uri="{FF2B5EF4-FFF2-40B4-BE49-F238E27FC236}">
                <a16:creationId xmlns:a16="http://schemas.microsoft.com/office/drawing/2014/main" id="{8598F259-6F54-47A3-8D13-1603D786A3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4990911" cy="6858001"/>
          </a:xfrm>
          <a:custGeom>
            <a:avLst/>
            <a:gdLst>
              <a:gd name="connsiteX0" fmla="*/ 3646196 w 4990911"/>
              <a:gd name="connsiteY0" fmla="*/ 0 h 6858001"/>
              <a:gd name="connsiteX1" fmla="*/ 4989734 w 4990911"/>
              <a:gd name="connsiteY1" fmla="*/ 0 h 6858001"/>
              <a:gd name="connsiteX2" fmla="*/ 4964689 w 4990911"/>
              <a:gd name="connsiteY2" fmla="*/ 155677 h 6858001"/>
              <a:gd name="connsiteX3" fmla="*/ 4940820 w 4990911"/>
              <a:gd name="connsiteY3" fmla="*/ 310668 h 6858001"/>
              <a:gd name="connsiteX4" fmla="*/ 4917456 w 4990911"/>
              <a:gd name="connsiteY4" fmla="*/ 466344 h 6858001"/>
              <a:gd name="connsiteX5" fmla="*/ 4897453 w 4990911"/>
              <a:gd name="connsiteY5" fmla="*/ 622707 h 6858001"/>
              <a:gd name="connsiteX6" fmla="*/ 4877282 w 4990911"/>
              <a:gd name="connsiteY6" fmla="*/ 778383 h 6858001"/>
              <a:gd name="connsiteX7" fmla="*/ 4858456 w 4990911"/>
              <a:gd name="connsiteY7" fmla="*/ 934746 h 6858001"/>
              <a:gd name="connsiteX8" fmla="*/ 4842320 w 4990911"/>
              <a:gd name="connsiteY8" fmla="*/ 1089051 h 6858001"/>
              <a:gd name="connsiteX9" fmla="*/ 4827024 w 4990911"/>
              <a:gd name="connsiteY9" fmla="*/ 1245413 h 6858001"/>
              <a:gd name="connsiteX10" fmla="*/ 4813072 w 4990911"/>
              <a:gd name="connsiteY10" fmla="*/ 1401090 h 6858001"/>
              <a:gd name="connsiteX11" fmla="*/ 4800970 w 4990911"/>
              <a:gd name="connsiteY11" fmla="*/ 1554023 h 6858001"/>
              <a:gd name="connsiteX12" fmla="*/ 4788867 w 4990911"/>
              <a:gd name="connsiteY12" fmla="*/ 1709014 h 6858001"/>
              <a:gd name="connsiteX13" fmla="*/ 4778782 w 4990911"/>
              <a:gd name="connsiteY13" fmla="*/ 1861947 h 6858001"/>
              <a:gd name="connsiteX14" fmla="*/ 4770882 w 4990911"/>
              <a:gd name="connsiteY14" fmla="*/ 2014881 h 6858001"/>
              <a:gd name="connsiteX15" fmla="*/ 4762645 w 4990911"/>
              <a:gd name="connsiteY15" fmla="*/ 2167128 h 6858001"/>
              <a:gd name="connsiteX16" fmla="*/ 4755754 w 4990911"/>
              <a:gd name="connsiteY16" fmla="*/ 2318004 h 6858001"/>
              <a:gd name="connsiteX17" fmla="*/ 4750879 w 4990911"/>
              <a:gd name="connsiteY17" fmla="*/ 2467509 h 6858001"/>
              <a:gd name="connsiteX18" fmla="*/ 4746677 w 4990911"/>
              <a:gd name="connsiteY18" fmla="*/ 2617013 h 6858001"/>
              <a:gd name="connsiteX19" fmla="*/ 4742643 w 4990911"/>
              <a:gd name="connsiteY19" fmla="*/ 2765146 h 6858001"/>
              <a:gd name="connsiteX20" fmla="*/ 4740794 w 4990911"/>
              <a:gd name="connsiteY20" fmla="*/ 2911221 h 6858001"/>
              <a:gd name="connsiteX21" fmla="*/ 4738777 w 4990911"/>
              <a:gd name="connsiteY21" fmla="*/ 3057297 h 6858001"/>
              <a:gd name="connsiteX22" fmla="*/ 4737768 w 4990911"/>
              <a:gd name="connsiteY22" fmla="*/ 3201315 h 6858001"/>
              <a:gd name="connsiteX23" fmla="*/ 4738777 w 4990911"/>
              <a:gd name="connsiteY23" fmla="*/ 3343961 h 6858001"/>
              <a:gd name="connsiteX24" fmla="*/ 4738777 w 4990911"/>
              <a:gd name="connsiteY24" fmla="*/ 3485236 h 6858001"/>
              <a:gd name="connsiteX25" fmla="*/ 4740794 w 4990911"/>
              <a:gd name="connsiteY25" fmla="*/ 3625139 h 6858001"/>
              <a:gd name="connsiteX26" fmla="*/ 4743819 w 4990911"/>
              <a:gd name="connsiteY26" fmla="*/ 3762299 h 6858001"/>
              <a:gd name="connsiteX27" fmla="*/ 4746677 w 4990911"/>
              <a:gd name="connsiteY27" fmla="*/ 3898087 h 6858001"/>
              <a:gd name="connsiteX28" fmla="*/ 4749871 w 4990911"/>
              <a:gd name="connsiteY28" fmla="*/ 4031133 h 6858001"/>
              <a:gd name="connsiteX29" fmla="*/ 4754745 w 4990911"/>
              <a:gd name="connsiteY29" fmla="*/ 4163492 h 6858001"/>
              <a:gd name="connsiteX30" fmla="*/ 4759956 w 4990911"/>
              <a:gd name="connsiteY30" fmla="*/ 4293793 h 6858001"/>
              <a:gd name="connsiteX31" fmla="*/ 4764662 w 4990911"/>
              <a:gd name="connsiteY31" fmla="*/ 4421352 h 6858001"/>
              <a:gd name="connsiteX32" fmla="*/ 4777942 w 4990911"/>
              <a:gd name="connsiteY32" fmla="*/ 4670298 h 6858001"/>
              <a:gd name="connsiteX33" fmla="*/ 4792061 w 4990911"/>
              <a:gd name="connsiteY33" fmla="*/ 4908956 h 6858001"/>
              <a:gd name="connsiteX34" fmla="*/ 4806853 w 4990911"/>
              <a:gd name="connsiteY34" fmla="*/ 5138013 h 6858001"/>
              <a:gd name="connsiteX35" fmla="*/ 4823158 w 4990911"/>
              <a:gd name="connsiteY35" fmla="*/ 5354726 h 6858001"/>
              <a:gd name="connsiteX36" fmla="*/ 4840135 w 4990911"/>
              <a:gd name="connsiteY36" fmla="*/ 5561838 h 6858001"/>
              <a:gd name="connsiteX37" fmla="*/ 4858456 w 4990911"/>
              <a:gd name="connsiteY37" fmla="*/ 5753862 h 6858001"/>
              <a:gd name="connsiteX38" fmla="*/ 4876442 w 4990911"/>
              <a:gd name="connsiteY38" fmla="*/ 5934227 h 6858001"/>
              <a:gd name="connsiteX39" fmla="*/ 4894427 w 4990911"/>
              <a:gd name="connsiteY39" fmla="*/ 6100191 h 6858001"/>
              <a:gd name="connsiteX40" fmla="*/ 4911404 w 4990911"/>
              <a:gd name="connsiteY40" fmla="*/ 6252438 h 6858001"/>
              <a:gd name="connsiteX41" fmla="*/ 4927541 w 4990911"/>
              <a:gd name="connsiteY41" fmla="*/ 6387541 h 6858001"/>
              <a:gd name="connsiteX42" fmla="*/ 4942837 w 4990911"/>
              <a:gd name="connsiteY42" fmla="*/ 6509613 h 6858001"/>
              <a:gd name="connsiteX43" fmla="*/ 4955612 w 4990911"/>
              <a:gd name="connsiteY43" fmla="*/ 6612483 h 6858001"/>
              <a:gd name="connsiteX44" fmla="*/ 4967714 w 4990911"/>
              <a:gd name="connsiteY44" fmla="*/ 6698894 h 6858001"/>
              <a:gd name="connsiteX45" fmla="*/ 4985028 w 4990911"/>
              <a:gd name="connsiteY45" fmla="*/ 6817538 h 6858001"/>
              <a:gd name="connsiteX46" fmla="*/ 4990911 w 4990911"/>
              <a:gd name="connsiteY46" fmla="*/ 6858000 h 6858001"/>
              <a:gd name="connsiteX47" fmla="*/ 4085557 w 4990911"/>
              <a:gd name="connsiteY47" fmla="*/ 6858000 h 6858001"/>
              <a:gd name="connsiteX48" fmla="*/ 4085557 w 4990911"/>
              <a:gd name="connsiteY48" fmla="*/ 6858001 h 6858001"/>
              <a:gd name="connsiteX49" fmla="*/ 0 w 4990911"/>
              <a:gd name="connsiteY49" fmla="*/ 6858001 h 6858001"/>
              <a:gd name="connsiteX50" fmla="*/ 0 w 4990911"/>
              <a:gd name="connsiteY50" fmla="*/ 1 h 6858001"/>
              <a:gd name="connsiteX51" fmla="*/ 3646196 w 4990911"/>
              <a:gd name="connsiteY51" fmla="*/ 1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4990911" h="6858001">
                <a:moveTo>
                  <a:pt x="3646196" y="0"/>
                </a:moveTo>
                <a:lnTo>
                  <a:pt x="4989734" y="0"/>
                </a:lnTo>
                <a:lnTo>
                  <a:pt x="4964689" y="155677"/>
                </a:lnTo>
                <a:lnTo>
                  <a:pt x="4940820" y="310668"/>
                </a:lnTo>
                <a:lnTo>
                  <a:pt x="4917456" y="466344"/>
                </a:lnTo>
                <a:lnTo>
                  <a:pt x="4897453" y="622707"/>
                </a:lnTo>
                <a:lnTo>
                  <a:pt x="4877282" y="778383"/>
                </a:lnTo>
                <a:lnTo>
                  <a:pt x="4858456" y="934746"/>
                </a:lnTo>
                <a:lnTo>
                  <a:pt x="4842320" y="1089051"/>
                </a:lnTo>
                <a:lnTo>
                  <a:pt x="4827024" y="1245413"/>
                </a:lnTo>
                <a:lnTo>
                  <a:pt x="4813072" y="1401090"/>
                </a:lnTo>
                <a:lnTo>
                  <a:pt x="4800970" y="1554023"/>
                </a:lnTo>
                <a:lnTo>
                  <a:pt x="4788867" y="1709014"/>
                </a:lnTo>
                <a:lnTo>
                  <a:pt x="4778782" y="1861947"/>
                </a:lnTo>
                <a:lnTo>
                  <a:pt x="4770882" y="2014881"/>
                </a:lnTo>
                <a:lnTo>
                  <a:pt x="4762645" y="2167128"/>
                </a:lnTo>
                <a:lnTo>
                  <a:pt x="4755754" y="2318004"/>
                </a:lnTo>
                <a:lnTo>
                  <a:pt x="4750879" y="2467509"/>
                </a:lnTo>
                <a:lnTo>
                  <a:pt x="4746677" y="2617013"/>
                </a:lnTo>
                <a:lnTo>
                  <a:pt x="4742643" y="2765146"/>
                </a:lnTo>
                <a:lnTo>
                  <a:pt x="4740794" y="2911221"/>
                </a:lnTo>
                <a:lnTo>
                  <a:pt x="4738777" y="3057297"/>
                </a:lnTo>
                <a:lnTo>
                  <a:pt x="4737768" y="3201315"/>
                </a:lnTo>
                <a:lnTo>
                  <a:pt x="4738777" y="3343961"/>
                </a:lnTo>
                <a:lnTo>
                  <a:pt x="4738777" y="3485236"/>
                </a:lnTo>
                <a:lnTo>
                  <a:pt x="4740794" y="3625139"/>
                </a:lnTo>
                <a:lnTo>
                  <a:pt x="4743819" y="3762299"/>
                </a:lnTo>
                <a:lnTo>
                  <a:pt x="4746677" y="3898087"/>
                </a:lnTo>
                <a:lnTo>
                  <a:pt x="4749871" y="4031133"/>
                </a:lnTo>
                <a:lnTo>
                  <a:pt x="4754745" y="4163492"/>
                </a:lnTo>
                <a:lnTo>
                  <a:pt x="4759956" y="4293793"/>
                </a:lnTo>
                <a:lnTo>
                  <a:pt x="4764662" y="4421352"/>
                </a:lnTo>
                <a:lnTo>
                  <a:pt x="4777942" y="4670298"/>
                </a:lnTo>
                <a:lnTo>
                  <a:pt x="4792061" y="4908956"/>
                </a:lnTo>
                <a:lnTo>
                  <a:pt x="4806853" y="5138013"/>
                </a:lnTo>
                <a:lnTo>
                  <a:pt x="4823158" y="5354726"/>
                </a:lnTo>
                <a:lnTo>
                  <a:pt x="4840135" y="5561838"/>
                </a:lnTo>
                <a:lnTo>
                  <a:pt x="4858456" y="5753862"/>
                </a:lnTo>
                <a:lnTo>
                  <a:pt x="4876442" y="5934227"/>
                </a:lnTo>
                <a:lnTo>
                  <a:pt x="4894427" y="6100191"/>
                </a:lnTo>
                <a:lnTo>
                  <a:pt x="4911404" y="6252438"/>
                </a:lnTo>
                <a:lnTo>
                  <a:pt x="4927541" y="6387541"/>
                </a:lnTo>
                <a:lnTo>
                  <a:pt x="4942837" y="6509613"/>
                </a:lnTo>
                <a:lnTo>
                  <a:pt x="4955612" y="6612483"/>
                </a:lnTo>
                <a:lnTo>
                  <a:pt x="4967714" y="6698894"/>
                </a:lnTo>
                <a:lnTo>
                  <a:pt x="4985028" y="6817538"/>
                </a:lnTo>
                <a:lnTo>
                  <a:pt x="4990911" y="6858000"/>
                </a:lnTo>
                <a:lnTo>
                  <a:pt x="4085557" y="6858000"/>
                </a:lnTo>
                <a:lnTo>
                  <a:pt x="4085557" y="6858001"/>
                </a:lnTo>
                <a:lnTo>
                  <a:pt x="0" y="6858001"/>
                </a:lnTo>
                <a:lnTo>
                  <a:pt x="0" y="1"/>
                </a:lnTo>
                <a:lnTo>
                  <a:pt x="3646196" y="1"/>
                </a:lnTo>
                <a:close/>
              </a:path>
            </a:pathLst>
          </a:cu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0BA768A8-4FED-4ED8-9E46-6BE72188ECD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74701B6F-B2EB-4A54-80CF-9A967F4668E5}"/>
              </a:ext>
            </a:extLst>
          </p:cNvPr>
          <p:cNvSpPr>
            <a:spLocks noGrp="1"/>
          </p:cNvSpPr>
          <p:nvPr>
            <p:ph type="title"/>
          </p:nvPr>
        </p:nvSpPr>
        <p:spPr>
          <a:xfrm>
            <a:off x="653143" y="1788533"/>
            <a:ext cx="3522879" cy="4470821"/>
          </a:xfrm>
        </p:spPr>
        <p:txBody>
          <a:bodyPr>
            <a:normAutofit/>
          </a:bodyPr>
          <a:lstStyle/>
          <a:p>
            <a:pPr algn="r"/>
            <a:r>
              <a:rPr lang="en-US" dirty="0">
                <a:solidFill>
                  <a:srgbClr val="FFFFFF"/>
                </a:solidFill>
              </a:rPr>
              <a:t>Surplus Equipment &amp; Form Links</a:t>
            </a:r>
          </a:p>
        </p:txBody>
      </p:sp>
      <p:sp>
        <p:nvSpPr>
          <p:cNvPr id="7" name="Content Placeholder 2">
            <a:extLst>
              <a:ext uri="{FF2B5EF4-FFF2-40B4-BE49-F238E27FC236}">
                <a16:creationId xmlns:a16="http://schemas.microsoft.com/office/drawing/2014/main" id="{1D657F0D-2860-4994-A6F3-846F0FF199D6}"/>
              </a:ext>
            </a:extLst>
          </p:cNvPr>
          <p:cNvSpPr>
            <a:spLocks noGrp="1"/>
          </p:cNvSpPr>
          <p:nvPr>
            <p:ph idx="1"/>
          </p:nvPr>
        </p:nvSpPr>
        <p:spPr>
          <a:xfrm>
            <a:off x="4924338" y="906011"/>
            <a:ext cx="7267662" cy="5863904"/>
          </a:xfrm>
        </p:spPr>
        <p:txBody>
          <a:bodyPr>
            <a:normAutofit lnSpcReduction="10000"/>
          </a:bodyPr>
          <a:lstStyle/>
          <a:p>
            <a:pPr marL="0" indent="0">
              <a:lnSpc>
                <a:spcPct val="90000"/>
              </a:lnSpc>
              <a:buNone/>
            </a:pPr>
            <a:endParaRPr lang="en-US" sz="1400" dirty="0"/>
          </a:p>
          <a:p>
            <a:pPr marL="0" indent="0">
              <a:lnSpc>
                <a:spcPct val="90000"/>
              </a:lnSpc>
              <a:buNone/>
            </a:pPr>
            <a:r>
              <a:rPr lang="en-US" sz="1400" dirty="0"/>
              <a:t>Surplus Property deals with the removal of unwanted equipment and furnishings from many departments and the redistribution of those items to other departments that can use them. The Property Control department coordinates the pick ups and re-distribution of surplus equipment and furniture throughout the campus as well as other "State" agencies. </a:t>
            </a:r>
          </a:p>
          <a:p>
            <a:pPr marL="0" indent="0">
              <a:lnSpc>
                <a:spcPct val="90000"/>
              </a:lnSpc>
              <a:buNone/>
            </a:pPr>
            <a:r>
              <a:rPr lang="en-US" sz="1400" dirty="0"/>
              <a:t>Departments may contact Property Control and a PCC will assist you in tracking down a piece of equipment/furniture needed by your department. </a:t>
            </a:r>
          </a:p>
          <a:p>
            <a:pPr>
              <a:lnSpc>
                <a:spcPct val="90000"/>
              </a:lnSpc>
              <a:buClrTx/>
              <a:buFont typeface="Wingdings" panose="05000000000000000000" pitchFamily="2" charset="2"/>
              <a:buChar char="q"/>
            </a:pPr>
            <a:r>
              <a:rPr lang="en-US" sz="1400" dirty="0"/>
              <a:t>Use the surplus form when a piece of equipment is no longer required by a department, but is still in working order and can be used by another department, campus, or state agency. </a:t>
            </a:r>
            <a:r>
              <a:rPr lang="en-US" sz="1400" dirty="0">
                <a:hlinkClick r:id="rId2"/>
              </a:rPr>
              <a:t>https://aries.farmingdale.edu/property-control/pdf/usable-surplus.pdf</a:t>
            </a:r>
            <a:endParaRPr lang="en-US" sz="1400" dirty="0"/>
          </a:p>
          <a:p>
            <a:pPr>
              <a:lnSpc>
                <a:spcPct val="90000"/>
              </a:lnSpc>
              <a:buClrTx/>
              <a:buFont typeface="Wingdings" panose="05000000000000000000" pitchFamily="2" charset="2"/>
              <a:buChar char="q"/>
            </a:pPr>
            <a:r>
              <a:rPr lang="en-US" sz="1400" dirty="0"/>
              <a:t>Use the disposal form to dispose of broken or outdated/unusable equipment no longer required by a department. </a:t>
            </a:r>
            <a:r>
              <a:rPr lang="en-US" sz="1400" dirty="0">
                <a:hlinkClick r:id="rId3"/>
              </a:rPr>
              <a:t>https://aries.farmingdale.edu/property-control/pdf/disposal-form.pdf</a:t>
            </a:r>
            <a:endParaRPr lang="en-US" sz="1400" dirty="0"/>
          </a:p>
          <a:p>
            <a:pPr>
              <a:lnSpc>
                <a:spcPct val="90000"/>
              </a:lnSpc>
              <a:buClrTx/>
              <a:buFont typeface="Wingdings" panose="05000000000000000000" pitchFamily="2" charset="2"/>
              <a:buChar char="q"/>
            </a:pPr>
            <a:r>
              <a:rPr lang="en-US" sz="1400" dirty="0"/>
              <a:t>Use the off campus use form for college equipment that will be used off campus. </a:t>
            </a:r>
            <a:r>
              <a:rPr lang="en-US" sz="1400" dirty="0">
                <a:hlinkClick r:id="rId4"/>
              </a:rPr>
              <a:t>https://aries.farmingdale.edu/property-control/pdf/off-campus-use.pdf</a:t>
            </a:r>
            <a:endParaRPr lang="en-US" sz="1400" dirty="0"/>
          </a:p>
          <a:p>
            <a:pPr>
              <a:lnSpc>
                <a:spcPct val="90000"/>
              </a:lnSpc>
              <a:buClrTx/>
              <a:buFont typeface="Wingdings" panose="05000000000000000000" pitchFamily="2" charset="2"/>
              <a:buChar char="q"/>
            </a:pPr>
            <a:r>
              <a:rPr lang="en-US" sz="1400" dirty="0"/>
              <a:t>Use the equipment transfer form when transferring equipment from one department to another or if changing from one location within the department to another on a permanent basis. </a:t>
            </a:r>
            <a:r>
              <a:rPr lang="en-US" sz="1400" dirty="0">
                <a:hlinkClick r:id="rId5"/>
              </a:rPr>
              <a:t>https://aries.farmingdale.edu/property-control/pdf/equipment-transfer.pdf</a:t>
            </a:r>
            <a:endParaRPr lang="en-US" sz="1400" dirty="0"/>
          </a:p>
          <a:p>
            <a:pPr>
              <a:lnSpc>
                <a:spcPct val="90000"/>
              </a:lnSpc>
              <a:buClrTx/>
              <a:buFont typeface="Wingdings" panose="05000000000000000000" pitchFamily="2" charset="2"/>
              <a:buChar char="q"/>
            </a:pPr>
            <a:r>
              <a:rPr lang="en-US" sz="1400" dirty="0"/>
              <a:t>When transferring equipment to another SUNY campus or state agency please contact the Property Control Department for assistance.  A PCC will submit an Intercampus Asset Transfer Form.</a:t>
            </a:r>
          </a:p>
          <a:p>
            <a:pPr>
              <a:lnSpc>
                <a:spcPct val="90000"/>
              </a:lnSpc>
              <a:buClrTx/>
              <a:buFont typeface="Wingdings" panose="05000000000000000000" pitchFamily="2" charset="2"/>
              <a:buChar char="q"/>
            </a:pPr>
            <a:r>
              <a:rPr lang="en-US" sz="1400" dirty="0"/>
              <a:t>Send completed forms to the Property Control department via fax, email at </a:t>
            </a:r>
            <a:r>
              <a:rPr lang="en-US" sz="1400" dirty="0">
                <a:hlinkClick r:id="rId6"/>
              </a:rPr>
              <a:t>propertycontrol@farmingdale.edu</a:t>
            </a:r>
            <a:r>
              <a:rPr lang="en-US" sz="1400" dirty="0"/>
              <a:t> or interoffice mail.</a:t>
            </a:r>
          </a:p>
          <a:p>
            <a:pPr>
              <a:lnSpc>
                <a:spcPct val="90000"/>
              </a:lnSpc>
            </a:pPr>
            <a:endParaRPr lang="en-US" sz="1400" dirty="0"/>
          </a:p>
        </p:txBody>
      </p:sp>
    </p:spTree>
    <p:extLst>
      <p:ext uri="{BB962C8B-B14F-4D97-AF65-F5344CB8AC3E}">
        <p14:creationId xmlns:p14="http://schemas.microsoft.com/office/powerpoint/2010/main" val="4040024188"/>
      </p:ext>
    </p:extLst>
  </p:cSld>
  <p:clrMapOvr>
    <a:overrideClrMapping bg1="lt1" tx1="dk1" bg2="lt2" tx2="dk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6" name="Rectangle 24">
            <a:extLst>
              <a:ext uri="{FF2B5EF4-FFF2-40B4-BE49-F238E27FC236}">
                <a16:creationId xmlns:a16="http://schemas.microsoft.com/office/drawing/2014/main" id="{74CD14DB-BB81-479F-A1FC-1C75640E9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003">
            <a:schemeClr val="dk2"/>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Gothic" panose="020B0502020202020204"/>
              <a:ea typeface="+mn-ea"/>
              <a:cs typeface="+mn-cs"/>
            </a:endParaRPr>
          </a:p>
        </p:txBody>
      </p:sp>
      <p:sp>
        <p:nvSpPr>
          <p:cNvPr id="37" name="Rectangle 26">
            <a:extLst>
              <a:ext uri="{FF2B5EF4-FFF2-40B4-BE49-F238E27FC236}">
                <a16:creationId xmlns:a16="http://schemas.microsoft.com/office/drawing/2014/main" id="{C943A91B-7CA7-4592-A975-73B1BF8C4C7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38" name="Freeform 7">
            <a:extLst>
              <a:ext uri="{FF2B5EF4-FFF2-40B4-BE49-F238E27FC236}">
                <a16:creationId xmlns:a16="http://schemas.microsoft.com/office/drawing/2014/main" id="{EC471314-E46A-414B-8D91-74880E84F18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719939" y="1460230"/>
            <a:ext cx="3472060" cy="825932"/>
          </a:xfrm>
          <a:custGeom>
            <a:avLst/>
            <a:gdLst>
              <a:gd name="connsiteX0" fmla="*/ 3470310 w 3472060"/>
              <a:gd name="connsiteY0" fmla="*/ 0 h 825932"/>
              <a:gd name="connsiteX1" fmla="*/ 3472060 w 3472060"/>
              <a:gd name="connsiteY1" fmla="*/ 12850 h 825932"/>
              <a:gd name="connsiteX2" fmla="*/ 3472060 w 3472060"/>
              <a:gd name="connsiteY2" fmla="*/ 480529 h 825932"/>
              <a:gd name="connsiteX3" fmla="*/ 3363699 w 3472060"/>
              <a:gd name="connsiteY3" fmla="*/ 498471 h 825932"/>
              <a:gd name="connsiteX4" fmla="*/ 42060 w 3472060"/>
              <a:gd name="connsiteY4" fmla="*/ 824486 h 825932"/>
              <a:gd name="connsiteX5" fmla="*/ 0 w 3472060"/>
              <a:gd name="connsiteY5" fmla="*/ 758452 h 825932"/>
              <a:gd name="connsiteX6" fmla="*/ 188014 w 3472060"/>
              <a:gd name="connsiteY6" fmla="*/ 735602 h 825932"/>
              <a:gd name="connsiteX7" fmla="*/ 284087 w 3472060"/>
              <a:gd name="connsiteY7" fmla="*/ 722590 h 825932"/>
              <a:gd name="connsiteX8" fmla="*/ 382288 w 3472060"/>
              <a:gd name="connsiteY8" fmla="*/ 709392 h 825932"/>
              <a:gd name="connsiteX9" fmla="*/ 481858 w 3472060"/>
              <a:gd name="connsiteY9" fmla="*/ 695774 h 825932"/>
              <a:gd name="connsiteX10" fmla="*/ 581897 w 3472060"/>
              <a:gd name="connsiteY10" fmla="*/ 680711 h 825932"/>
              <a:gd name="connsiteX11" fmla="*/ 683670 w 3472060"/>
              <a:gd name="connsiteY11" fmla="*/ 665256 h 825932"/>
              <a:gd name="connsiteX12" fmla="*/ 787206 w 3472060"/>
              <a:gd name="connsiteY12" fmla="*/ 649587 h 825932"/>
              <a:gd name="connsiteX13" fmla="*/ 892019 w 3472060"/>
              <a:gd name="connsiteY13" fmla="*/ 632968 h 825932"/>
              <a:gd name="connsiteX14" fmla="*/ 997620 w 3472060"/>
              <a:gd name="connsiteY14" fmla="*/ 614667 h 825932"/>
              <a:gd name="connsiteX15" fmla="*/ 1104727 w 3472060"/>
              <a:gd name="connsiteY15" fmla="*/ 596741 h 825932"/>
              <a:gd name="connsiteX16" fmla="*/ 1212669 w 3472060"/>
              <a:gd name="connsiteY16" fmla="*/ 577397 h 825932"/>
              <a:gd name="connsiteX17" fmla="*/ 1321506 w 3472060"/>
              <a:gd name="connsiteY17" fmla="*/ 556988 h 825932"/>
              <a:gd name="connsiteX18" fmla="*/ 1430709 w 3472060"/>
              <a:gd name="connsiteY18" fmla="*/ 536607 h 825932"/>
              <a:gd name="connsiteX19" fmla="*/ 1541050 w 3472060"/>
              <a:gd name="connsiteY19" fmla="*/ 514481 h 825932"/>
              <a:gd name="connsiteX20" fmla="*/ 1652805 w 3472060"/>
              <a:gd name="connsiteY20" fmla="*/ 492202 h 825932"/>
              <a:gd name="connsiteX21" fmla="*/ 1763708 w 3472060"/>
              <a:gd name="connsiteY21" fmla="*/ 469161 h 825932"/>
              <a:gd name="connsiteX22" fmla="*/ 1875795 w 3472060"/>
              <a:gd name="connsiteY22" fmla="*/ 444641 h 825932"/>
              <a:gd name="connsiteX23" fmla="*/ 1989128 w 3472060"/>
              <a:gd name="connsiteY23" fmla="*/ 418995 h 825932"/>
              <a:gd name="connsiteX24" fmla="*/ 2102476 w 3472060"/>
              <a:gd name="connsiteY24" fmla="*/ 393438 h 825932"/>
              <a:gd name="connsiteX25" fmla="*/ 2215549 w 3472060"/>
              <a:gd name="connsiteY25" fmla="*/ 366291 h 825932"/>
              <a:gd name="connsiteX26" fmla="*/ 2330490 w 3472060"/>
              <a:gd name="connsiteY26" fmla="*/ 337455 h 825932"/>
              <a:gd name="connsiteX27" fmla="*/ 2443333 w 3472060"/>
              <a:gd name="connsiteY27" fmla="*/ 308983 h 825932"/>
              <a:gd name="connsiteX28" fmla="*/ 2558014 w 3472060"/>
              <a:gd name="connsiteY28" fmla="*/ 278646 h 825932"/>
              <a:gd name="connsiteX29" fmla="*/ 2673621 w 3472060"/>
              <a:gd name="connsiteY29" fmla="*/ 247421 h 825932"/>
              <a:gd name="connsiteX30" fmla="*/ 2787008 w 3472060"/>
              <a:gd name="connsiteY30" fmla="*/ 215853 h 825932"/>
              <a:gd name="connsiteX31" fmla="*/ 2901442 w 3472060"/>
              <a:gd name="connsiteY31" fmla="*/ 182011 h 825932"/>
              <a:gd name="connsiteX32" fmla="*/ 3015722 w 3472060"/>
              <a:gd name="connsiteY32" fmla="*/ 147286 h 825932"/>
              <a:gd name="connsiteX33" fmla="*/ 3130018 w 3472060"/>
              <a:gd name="connsiteY33" fmla="*/ 112649 h 825932"/>
              <a:gd name="connsiteX34" fmla="*/ 3243551 w 3472060"/>
              <a:gd name="connsiteY34" fmla="*/ 75688 h 825932"/>
              <a:gd name="connsiteX35" fmla="*/ 3356992 w 3472060"/>
              <a:gd name="connsiteY35" fmla="*/ 38197 h 825932"/>
              <a:gd name="connsiteX36" fmla="*/ 3470310 w 3472060"/>
              <a:gd name="connsiteY36" fmla="*/ 0 h 82593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Lst>
            <a:rect l="l" t="t" r="r" b="b"/>
            <a:pathLst>
              <a:path w="3472060" h="825932">
                <a:moveTo>
                  <a:pt x="3470310" y="0"/>
                </a:moveTo>
                <a:lnTo>
                  <a:pt x="3472060" y="12850"/>
                </a:lnTo>
                <a:lnTo>
                  <a:pt x="3472060" y="480529"/>
                </a:lnTo>
                <a:lnTo>
                  <a:pt x="3363699" y="498471"/>
                </a:lnTo>
                <a:cubicBezTo>
                  <a:pt x="2435623" y="645518"/>
                  <a:pt x="603076" y="844866"/>
                  <a:pt x="42060" y="824486"/>
                </a:cubicBezTo>
                <a:cubicBezTo>
                  <a:pt x="28151" y="802425"/>
                  <a:pt x="13909" y="780513"/>
                  <a:pt x="0" y="758452"/>
                </a:cubicBezTo>
                <a:lnTo>
                  <a:pt x="188014" y="735602"/>
                </a:lnTo>
                <a:lnTo>
                  <a:pt x="284087" y="722590"/>
                </a:lnTo>
                <a:lnTo>
                  <a:pt x="382288" y="709392"/>
                </a:lnTo>
                <a:lnTo>
                  <a:pt x="481858" y="695774"/>
                </a:lnTo>
                <a:lnTo>
                  <a:pt x="581897" y="680711"/>
                </a:lnTo>
                <a:lnTo>
                  <a:pt x="683670" y="665256"/>
                </a:lnTo>
                <a:lnTo>
                  <a:pt x="787206" y="649587"/>
                </a:lnTo>
                <a:lnTo>
                  <a:pt x="892019" y="632968"/>
                </a:lnTo>
                <a:lnTo>
                  <a:pt x="997620" y="614667"/>
                </a:lnTo>
                <a:lnTo>
                  <a:pt x="1104727" y="596741"/>
                </a:lnTo>
                <a:lnTo>
                  <a:pt x="1212669" y="577397"/>
                </a:lnTo>
                <a:lnTo>
                  <a:pt x="1321506" y="556988"/>
                </a:lnTo>
                <a:lnTo>
                  <a:pt x="1430709" y="536607"/>
                </a:lnTo>
                <a:lnTo>
                  <a:pt x="1541050" y="514481"/>
                </a:lnTo>
                <a:lnTo>
                  <a:pt x="1652805" y="492202"/>
                </a:lnTo>
                <a:lnTo>
                  <a:pt x="1763708" y="469161"/>
                </a:lnTo>
                <a:lnTo>
                  <a:pt x="1875795" y="444641"/>
                </a:lnTo>
                <a:lnTo>
                  <a:pt x="1989128" y="418995"/>
                </a:lnTo>
                <a:lnTo>
                  <a:pt x="2102476" y="393438"/>
                </a:lnTo>
                <a:lnTo>
                  <a:pt x="2215549" y="366291"/>
                </a:lnTo>
                <a:lnTo>
                  <a:pt x="2330490" y="337455"/>
                </a:lnTo>
                <a:lnTo>
                  <a:pt x="2443333" y="308983"/>
                </a:lnTo>
                <a:lnTo>
                  <a:pt x="2558014" y="278646"/>
                </a:lnTo>
                <a:lnTo>
                  <a:pt x="2673621" y="247421"/>
                </a:lnTo>
                <a:lnTo>
                  <a:pt x="2787008" y="215853"/>
                </a:lnTo>
                <a:lnTo>
                  <a:pt x="2901442" y="182011"/>
                </a:lnTo>
                <a:lnTo>
                  <a:pt x="3015722" y="147286"/>
                </a:lnTo>
                <a:lnTo>
                  <a:pt x="3130018" y="112649"/>
                </a:lnTo>
                <a:lnTo>
                  <a:pt x="3243551" y="75688"/>
                </a:lnTo>
                <a:lnTo>
                  <a:pt x="3356992" y="38197"/>
                </a:lnTo>
                <a:lnTo>
                  <a:pt x="3470310" y="0"/>
                </a:lnTo>
                <a:close/>
              </a:path>
            </a:pathLst>
          </a:custGeom>
          <a:solidFill>
            <a:schemeClr val="bg1">
              <a:alpha val="20000"/>
            </a:schemeClr>
          </a:solidFill>
          <a:ln>
            <a:noFill/>
          </a:ln>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Gothic" panose="020B0502020202020204"/>
              <a:ea typeface="+mn-ea"/>
              <a:cs typeface="+mn-cs"/>
            </a:endParaRPr>
          </a:p>
        </p:txBody>
      </p:sp>
      <p:sp useBgFill="1">
        <p:nvSpPr>
          <p:cNvPr id="39" name="Freeform: Shape 30">
            <a:extLst>
              <a:ext uri="{FF2B5EF4-FFF2-40B4-BE49-F238E27FC236}">
                <a16:creationId xmlns:a16="http://schemas.microsoft.com/office/drawing/2014/main" id="{6A681326-1C9D-44A3-A627-3871BDAE41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
          <a:xfrm>
            <a:off x="1" y="1762067"/>
            <a:ext cx="12192417" cy="5095933"/>
          </a:xfrm>
          <a:custGeom>
            <a:avLst/>
            <a:gdLst>
              <a:gd name="connsiteX0" fmla="*/ 0 w 12192417"/>
              <a:gd name="connsiteY0" fmla="*/ 0 h 5095933"/>
              <a:gd name="connsiteX1" fmla="*/ 71931 w 12192417"/>
              <a:gd name="connsiteY1" fmla="*/ 12261 h 5095933"/>
              <a:gd name="connsiteX2" fmla="*/ 282848 w 12192417"/>
              <a:gd name="connsiteY2" fmla="*/ 48343 h 5095933"/>
              <a:gd name="connsiteX3" fmla="*/ 436463 w 12192417"/>
              <a:gd name="connsiteY3" fmla="*/ 73565 h 5095933"/>
              <a:gd name="connsiteX4" fmla="*/ 619338 w 12192417"/>
              <a:gd name="connsiteY4" fmla="*/ 100188 h 5095933"/>
              <a:gd name="connsiteX5" fmla="*/ 836350 w 12192417"/>
              <a:gd name="connsiteY5" fmla="*/ 132066 h 5095933"/>
              <a:gd name="connsiteX6" fmla="*/ 1076527 w 12192417"/>
              <a:gd name="connsiteY6" fmla="*/ 165696 h 5095933"/>
              <a:gd name="connsiteX7" fmla="*/ 1347183 w 12192417"/>
              <a:gd name="connsiteY7" fmla="*/ 201077 h 5095933"/>
              <a:gd name="connsiteX8" fmla="*/ 1642222 w 12192417"/>
              <a:gd name="connsiteY8" fmla="*/ 238560 h 5095933"/>
              <a:gd name="connsiteX9" fmla="*/ 1962863 w 12192417"/>
              <a:gd name="connsiteY9" fmla="*/ 276043 h 5095933"/>
              <a:gd name="connsiteX10" fmla="*/ 2304231 w 12192417"/>
              <a:gd name="connsiteY10" fmla="*/ 314227 h 5095933"/>
              <a:gd name="connsiteX11" fmla="*/ 2672420 w 12192417"/>
              <a:gd name="connsiteY11" fmla="*/ 349608 h 5095933"/>
              <a:gd name="connsiteX12" fmla="*/ 3057677 w 12192417"/>
              <a:gd name="connsiteY12" fmla="*/ 383588 h 5095933"/>
              <a:gd name="connsiteX13" fmla="*/ 3464880 w 12192417"/>
              <a:gd name="connsiteY13" fmla="*/ 414415 h 5095933"/>
              <a:gd name="connsiteX14" fmla="*/ 3889151 w 12192417"/>
              <a:gd name="connsiteY14" fmla="*/ 443841 h 5095933"/>
              <a:gd name="connsiteX15" fmla="*/ 4331709 w 12192417"/>
              <a:gd name="connsiteY15" fmla="*/ 471515 h 5095933"/>
              <a:gd name="connsiteX16" fmla="*/ 4558475 w 12192417"/>
              <a:gd name="connsiteY16" fmla="*/ 481324 h 5095933"/>
              <a:gd name="connsiteX17" fmla="*/ 4790117 w 12192417"/>
              <a:gd name="connsiteY17" fmla="*/ 492183 h 5095933"/>
              <a:gd name="connsiteX18" fmla="*/ 5025417 w 12192417"/>
              <a:gd name="connsiteY18" fmla="*/ 502342 h 5095933"/>
              <a:gd name="connsiteX19" fmla="*/ 5261936 w 12192417"/>
              <a:gd name="connsiteY19" fmla="*/ 508998 h 5095933"/>
              <a:gd name="connsiteX20" fmla="*/ 5503331 w 12192417"/>
              <a:gd name="connsiteY20" fmla="*/ 514953 h 5095933"/>
              <a:gd name="connsiteX21" fmla="*/ 5747166 w 12192417"/>
              <a:gd name="connsiteY21" fmla="*/ 521259 h 5095933"/>
              <a:gd name="connsiteX22" fmla="*/ 5995876 w 12192417"/>
              <a:gd name="connsiteY22" fmla="*/ 525463 h 5095933"/>
              <a:gd name="connsiteX23" fmla="*/ 6247025 w 12192417"/>
              <a:gd name="connsiteY23" fmla="*/ 525463 h 5095933"/>
              <a:gd name="connsiteX24" fmla="*/ 6500612 w 12192417"/>
              <a:gd name="connsiteY24" fmla="*/ 527565 h 5095933"/>
              <a:gd name="connsiteX25" fmla="*/ 6756638 w 12192417"/>
              <a:gd name="connsiteY25" fmla="*/ 525463 h 5095933"/>
              <a:gd name="connsiteX26" fmla="*/ 7016321 w 12192417"/>
              <a:gd name="connsiteY26" fmla="*/ 521259 h 5095933"/>
              <a:gd name="connsiteX27" fmla="*/ 7276004 w 12192417"/>
              <a:gd name="connsiteY27" fmla="*/ 517406 h 5095933"/>
              <a:gd name="connsiteX28" fmla="*/ 7539344 w 12192417"/>
              <a:gd name="connsiteY28" fmla="*/ 508998 h 5095933"/>
              <a:gd name="connsiteX29" fmla="*/ 7805123 w 12192417"/>
              <a:gd name="connsiteY29" fmla="*/ 500241 h 5095933"/>
              <a:gd name="connsiteX30" fmla="*/ 8070902 w 12192417"/>
              <a:gd name="connsiteY30" fmla="*/ 490082 h 5095933"/>
              <a:gd name="connsiteX31" fmla="*/ 8339120 w 12192417"/>
              <a:gd name="connsiteY31" fmla="*/ 475719 h 5095933"/>
              <a:gd name="connsiteX32" fmla="*/ 8609775 w 12192417"/>
              <a:gd name="connsiteY32" fmla="*/ 458554 h 5095933"/>
              <a:gd name="connsiteX33" fmla="*/ 8881650 w 12192417"/>
              <a:gd name="connsiteY33" fmla="*/ 442089 h 5095933"/>
              <a:gd name="connsiteX34" fmla="*/ 9153525 w 12192417"/>
              <a:gd name="connsiteY34" fmla="*/ 421071 h 5095933"/>
              <a:gd name="connsiteX35" fmla="*/ 9429057 w 12192417"/>
              <a:gd name="connsiteY35" fmla="*/ 395849 h 5095933"/>
              <a:gd name="connsiteX36" fmla="*/ 9700932 w 12192417"/>
              <a:gd name="connsiteY36" fmla="*/ 370626 h 5095933"/>
              <a:gd name="connsiteX37" fmla="*/ 9977683 w 12192417"/>
              <a:gd name="connsiteY37" fmla="*/ 341551 h 5095933"/>
              <a:gd name="connsiteX38" fmla="*/ 10255654 w 12192417"/>
              <a:gd name="connsiteY38" fmla="*/ 309673 h 5095933"/>
              <a:gd name="connsiteX39" fmla="*/ 10529967 w 12192417"/>
              <a:gd name="connsiteY39" fmla="*/ 276043 h 5095933"/>
              <a:gd name="connsiteX40" fmla="*/ 10807938 w 12192417"/>
              <a:gd name="connsiteY40" fmla="*/ 236809 h 5095933"/>
              <a:gd name="connsiteX41" fmla="*/ 11084689 w 12192417"/>
              <a:gd name="connsiteY41" fmla="*/ 194772 h 5095933"/>
              <a:gd name="connsiteX42" fmla="*/ 11362660 w 12192417"/>
              <a:gd name="connsiteY42" fmla="*/ 153085 h 5095933"/>
              <a:gd name="connsiteX43" fmla="*/ 11639411 w 12192417"/>
              <a:gd name="connsiteY43" fmla="*/ 104392 h 5095933"/>
              <a:gd name="connsiteX44" fmla="*/ 11914944 w 12192417"/>
              <a:gd name="connsiteY44" fmla="*/ 54648 h 5095933"/>
              <a:gd name="connsiteX45" fmla="*/ 12191695 w 12192417"/>
              <a:gd name="connsiteY45" fmla="*/ 2452 h 5095933"/>
              <a:gd name="connsiteX46" fmla="*/ 12191695 w 12192417"/>
              <a:gd name="connsiteY46" fmla="*/ 2162231 h 5095933"/>
              <a:gd name="connsiteX47" fmla="*/ 12192417 w 12192417"/>
              <a:gd name="connsiteY47" fmla="*/ 2162231 h 5095933"/>
              <a:gd name="connsiteX48" fmla="*/ 12192417 w 12192417"/>
              <a:gd name="connsiteY48" fmla="*/ 5095933 h 5095933"/>
              <a:gd name="connsiteX49" fmla="*/ 0 w 12192417"/>
              <a:gd name="connsiteY49" fmla="*/ 5095933 h 5095933"/>
              <a:gd name="connsiteX50" fmla="*/ 0 w 12192417"/>
              <a:gd name="connsiteY50" fmla="*/ 2791958 h 5095933"/>
              <a:gd name="connsiteX51" fmla="*/ 0 w 12192417"/>
              <a:gd name="connsiteY51" fmla="*/ 2162231 h 509593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Lst>
            <a:rect l="l" t="t" r="r" b="b"/>
            <a:pathLst>
              <a:path w="12192417" h="5095933">
                <a:moveTo>
                  <a:pt x="0" y="0"/>
                </a:moveTo>
                <a:lnTo>
                  <a:pt x="71931" y="12261"/>
                </a:lnTo>
                <a:lnTo>
                  <a:pt x="282848" y="48343"/>
                </a:lnTo>
                <a:lnTo>
                  <a:pt x="436463" y="73565"/>
                </a:lnTo>
                <a:lnTo>
                  <a:pt x="619338" y="100188"/>
                </a:lnTo>
                <a:lnTo>
                  <a:pt x="836350" y="132066"/>
                </a:lnTo>
                <a:lnTo>
                  <a:pt x="1076527" y="165696"/>
                </a:lnTo>
                <a:lnTo>
                  <a:pt x="1347183" y="201077"/>
                </a:lnTo>
                <a:lnTo>
                  <a:pt x="1642222" y="238560"/>
                </a:lnTo>
                <a:lnTo>
                  <a:pt x="1962863" y="276043"/>
                </a:lnTo>
                <a:lnTo>
                  <a:pt x="2304231" y="314227"/>
                </a:lnTo>
                <a:lnTo>
                  <a:pt x="2672420" y="349608"/>
                </a:lnTo>
                <a:lnTo>
                  <a:pt x="3057677" y="383588"/>
                </a:lnTo>
                <a:lnTo>
                  <a:pt x="3464880" y="414415"/>
                </a:lnTo>
                <a:lnTo>
                  <a:pt x="3889151" y="443841"/>
                </a:lnTo>
                <a:lnTo>
                  <a:pt x="4331709" y="471515"/>
                </a:lnTo>
                <a:lnTo>
                  <a:pt x="4558475" y="481324"/>
                </a:lnTo>
                <a:lnTo>
                  <a:pt x="4790117" y="492183"/>
                </a:lnTo>
                <a:lnTo>
                  <a:pt x="5025417" y="502342"/>
                </a:lnTo>
                <a:lnTo>
                  <a:pt x="5261936" y="508998"/>
                </a:lnTo>
                <a:lnTo>
                  <a:pt x="5503331" y="514953"/>
                </a:lnTo>
                <a:lnTo>
                  <a:pt x="5747166" y="521259"/>
                </a:lnTo>
                <a:lnTo>
                  <a:pt x="5995876" y="525463"/>
                </a:lnTo>
                <a:lnTo>
                  <a:pt x="6247025" y="525463"/>
                </a:lnTo>
                <a:lnTo>
                  <a:pt x="6500612" y="527565"/>
                </a:lnTo>
                <a:lnTo>
                  <a:pt x="6756638" y="525463"/>
                </a:lnTo>
                <a:lnTo>
                  <a:pt x="7016321" y="521259"/>
                </a:lnTo>
                <a:lnTo>
                  <a:pt x="7276004" y="517406"/>
                </a:lnTo>
                <a:lnTo>
                  <a:pt x="7539344" y="508998"/>
                </a:lnTo>
                <a:lnTo>
                  <a:pt x="7805123" y="500241"/>
                </a:lnTo>
                <a:lnTo>
                  <a:pt x="8070902" y="490082"/>
                </a:lnTo>
                <a:lnTo>
                  <a:pt x="8339120" y="475719"/>
                </a:lnTo>
                <a:lnTo>
                  <a:pt x="8609775" y="458554"/>
                </a:lnTo>
                <a:lnTo>
                  <a:pt x="8881650" y="442089"/>
                </a:lnTo>
                <a:lnTo>
                  <a:pt x="9153525" y="421071"/>
                </a:lnTo>
                <a:lnTo>
                  <a:pt x="9429057" y="395849"/>
                </a:lnTo>
                <a:lnTo>
                  <a:pt x="9700932" y="370626"/>
                </a:lnTo>
                <a:lnTo>
                  <a:pt x="9977683" y="341551"/>
                </a:lnTo>
                <a:lnTo>
                  <a:pt x="10255654" y="309673"/>
                </a:lnTo>
                <a:lnTo>
                  <a:pt x="10529967" y="276043"/>
                </a:lnTo>
                <a:lnTo>
                  <a:pt x="10807938" y="236809"/>
                </a:lnTo>
                <a:lnTo>
                  <a:pt x="11084689" y="194772"/>
                </a:lnTo>
                <a:lnTo>
                  <a:pt x="11362660" y="153085"/>
                </a:lnTo>
                <a:lnTo>
                  <a:pt x="11639411" y="104392"/>
                </a:lnTo>
                <a:lnTo>
                  <a:pt x="11914944" y="54648"/>
                </a:lnTo>
                <a:lnTo>
                  <a:pt x="12191695" y="2452"/>
                </a:lnTo>
                <a:lnTo>
                  <a:pt x="12191695" y="2162231"/>
                </a:lnTo>
                <a:lnTo>
                  <a:pt x="12192417" y="2162231"/>
                </a:lnTo>
                <a:lnTo>
                  <a:pt x="12192417" y="5095933"/>
                </a:lnTo>
                <a:lnTo>
                  <a:pt x="0" y="5095933"/>
                </a:lnTo>
                <a:lnTo>
                  <a:pt x="0" y="2791958"/>
                </a:lnTo>
                <a:lnTo>
                  <a:pt x="0" y="2162231"/>
                </a:lnTo>
                <a:close/>
              </a:path>
            </a:pathLst>
          </a:custGeom>
          <a:ln>
            <a:noFill/>
          </a:ln>
        </p:spPr>
      </p:sp>
      <p:sp>
        <p:nvSpPr>
          <p:cNvPr id="2" name="Title 1">
            <a:extLst>
              <a:ext uri="{FF2B5EF4-FFF2-40B4-BE49-F238E27FC236}">
                <a16:creationId xmlns:a16="http://schemas.microsoft.com/office/drawing/2014/main" id="{74701B6F-B2EB-4A54-80CF-9A967F4668E5}"/>
              </a:ext>
            </a:extLst>
          </p:cNvPr>
          <p:cNvSpPr>
            <a:spLocks noGrp="1"/>
          </p:cNvSpPr>
          <p:nvPr>
            <p:ph type="title"/>
          </p:nvPr>
        </p:nvSpPr>
        <p:spPr>
          <a:xfrm>
            <a:off x="1103312" y="452718"/>
            <a:ext cx="8947522" cy="1400530"/>
          </a:xfrm>
        </p:spPr>
        <p:txBody>
          <a:bodyPr anchor="ctr">
            <a:normAutofit/>
          </a:bodyPr>
          <a:lstStyle/>
          <a:p>
            <a:r>
              <a:rPr lang="en-US">
                <a:solidFill>
                  <a:srgbClr val="FFFFFF"/>
                </a:solidFill>
              </a:rPr>
              <a:t>Surplus Equipment</a:t>
            </a:r>
          </a:p>
        </p:txBody>
      </p:sp>
      <p:sp>
        <p:nvSpPr>
          <p:cNvPr id="3" name="Content Placeholder 2">
            <a:extLst>
              <a:ext uri="{FF2B5EF4-FFF2-40B4-BE49-F238E27FC236}">
                <a16:creationId xmlns:a16="http://schemas.microsoft.com/office/drawing/2014/main" id="{1D657F0D-2860-4994-A6F3-846F0FF199D6}"/>
              </a:ext>
            </a:extLst>
          </p:cNvPr>
          <p:cNvSpPr>
            <a:spLocks noGrp="1"/>
          </p:cNvSpPr>
          <p:nvPr>
            <p:ph idx="1"/>
          </p:nvPr>
        </p:nvSpPr>
        <p:spPr>
          <a:xfrm>
            <a:off x="1103312" y="2763520"/>
            <a:ext cx="8946541" cy="3484879"/>
          </a:xfrm>
        </p:spPr>
        <p:txBody>
          <a:bodyPr>
            <a:normAutofit/>
          </a:bodyPr>
          <a:lstStyle/>
          <a:p>
            <a:pPr>
              <a:lnSpc>
                <a:spcPct val="90000"/>
              </a:lnSpc>
              <a:buFont typeface="Wingdings" panose="05000000000000000000" pitchFamily="2" charset="2"/>
              <a:buChar char="q"/>
            </a:pPr>
            <a:endParaRPr lang="en-US" sz="1700" dirty="0"/>
          </a:p>
          <a:p>
            <a:pPr>
              <a:lnSpc>
                <a:spcPct val="90000"/>
              </a:lnSpc>
              <a:buClrTx/>
              <a:buFont typeface="Wingdings" panose="05000000000000000000" pitchFamily="2" charset="2"/>
              <a:buChar char="q"/>
            </a:pPr>
            <a:r>
              <a:rPr lang="en-US" sz="1700" dirty="0"/>
              <a:t>If the equipment being surplused contains a hard drive (computer, laptop, tablet, copier, fax, etc.) please contact the IT Department at ext. 2167 prior to the removal of the piece of equipment from your department. </a:t>
            </a:r>
          </a:p>
          <a:p>
            <a:pPr>
              <a:lnSpc>
                <a:spcPct val="90000"/>
              </a:lnSpc>
              <a:buClrTx/>
              <a:buFont typeface="Wingdings" panose="05000000000000000000" pitchFamily="2" charset="2"/>
              <a:buChar char="q"/>
            </a:pPr>
            <a:r>
              <a:rPr lang="en-US" sz="1700" dirty="0"/>
              <a:t>Please have all items emptied prior to removal, to ensure safety for both parties.</a:t>
            </a:r>
          </a:p>
          <a:p>
            <a:pPr>
              <a:lnSpc>
                <a:spcPct val="90000"/>
              </a:lnSpc>
              <a:buClrTx/>
              <a:buFont typeface="Wingdings" panose="05000000000000000000" pitchFamily="2" charset="2"/>
              <a:buChar char="q"/>
            </a:pPr>
            <a:r>
              <a:rPr lang="en-US" sz="1700" dirty="0"/>
              <a:t>A work order should be entered in the </a:t>
            </a:r>
            <a:r>
              <a:rPr lang="en-US" sz="1700" b="1" dirty="0"/>
              <a:t>WORKORDER</a:t>
            </a:r>
            <a:r>
              <a:rPr lang="en-US" sz="1700" dirty="0"/>
              <a:t> system to the Moving &amp; Trucking department who in turn will pick up the surplus asset(s). </a:t>
            </a:r>
          </a:p>
          <a:p>
            <a:pPr>
              <a:lnSpc>
                <a:spcPct val="90000"/>
              </a:lnSpc>
              <a:buClrTx/>
              <a:buFont typeface="Wingdings" panose="05000000000000000000" pitchFamily="2" charset="2"/>
              <a:buChar char="q"/>
            </a:pPr>
            <a:r>
              <a:rPr lang="en-US" sz="1700" dirty="0"/>
              <a:t>The Property Control Coordinator will remove the item/s from the inventory system and adjust the records as needed. </a:t>
            </a:r>
          </a:p>
          <a:p>
            <a:pPr marL="0" indent="0">
              <a:lnSpc>
                <a:spcPct val="90000"/>
              </a:lnSpc>
              <a:buNone/>
            </a:pPr>
            <a:endParaRPr lang="en-US" sz="1700" dirty="0"/>
          </a:p>
        </p:txBody>
      </p:sp>
    </p:spTree>
    <p:extLst>
      <p:ext uri="{BB962C8B-B14F-4D97-AF65-F5344CB8AC3E}">
        <p14:creationId xmlns:p14="http://schemas.microsoft.com/office/powerpoint/2010/main" val="1157996549"/>
      </p:ext>
    </p:extLst>
  </p:cSld>
  <p:clrMapOvr>
    <a:overrideClrMapping bg1="lt1" tx1="dk1" bg2="lt2" tx2="dk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TM04033927[[fn=Main Event]]</Template>
  <TotalTime>7398</TotalTime>
  <Words>1235</Words>
  <Application>Microsoft Office PowerPoint</Application>
  <PresentationFormat>Widescreen</PresentationFormat>
  <Paragraphs>62</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Century Gothic</vt:lpstr>
      <vt:lpstr>Wingdings</vt:lpstr>
      <vt:lpstr>Wingdings 3</vt:lpstr>
      <vt:lpstr>Ion</vt:lpstr>
      <vt:lpstr>PowerPoint Presentation</vt:lpstr>
      <vt:lpstr>Mission</vt:lpstr>
      <vt:lpstr>Property Control Department</vt:lpstr>
      <vt:lpstr>Department Inventory Coordinator</vt:lpstr>
      <vt:lpstr>Tagging Equipment</vt:lpstr>
      <vt:lpstr>Reporting Missing or Stolen Equipment</vt:lpstr>
      <vt:lpstr>Changes To Inventory</vt:lpstr>
      <vt:lpstr>Surplus Equipment &amp; Form Links</vt:lpstr>
      <vt:lpstr>Surplus Equipment</vt:lpstr>
      <vt:lpstr>Physical Inventory</vt:lpstr>
      <vt:lpstr>Property Control Department Contacts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Property Control</dc:title>
  <dc:creator>Aqueelah Speakes</dc:creator>
  <cp:lastModifiedBy>Ambar J Batista</cp:lastModifiedBy>
  <cp:revision>49</cp:revision>
  <dcterms:created xsi:type="dcterms:W3CDTF">2021-02-05T14:24:55Z</dcterms:created>
  <dcterms:modified xsi:type="dcterms:W3CDTF">2023-07-10T19:18:06Z</dcterms:modified>
</cp:coreProperties>
</file>