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sldIdLst>
    <p:sldId id="268" r:id="rId3"/>
    <p:sldId id="257" r:id="rId4"/>
    <p:sldId id="271" r:id="rId5"/>
    <p:sldId id="284" r:id="rId6"/>
    <p:sldId id="285" r:id="rId7"/>
    <p:sldId id="286" r:id="rId8"/>
    <p:sldId id="287" r:id="rId9"/>
    <p:sldId id="288" r:id="rId10"/>
    <p:sldId id="291" r:id="rId11"/>
    <p:sldId id="292" r:id="rId12"/>
    <p:sldId id="290" r:id="rId13"/>
    <p:sldId id="289" r:id="rId14"/>
    <p:sldId id="295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1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4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CBE4-1D52-465D-ACE8-D890897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48E37-9B9F-4592-A210-D481B865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54C2-A80B-4122-865D-136409A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632B-A677-49D4-86C6-2A5F782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CF7-F95D-40FB-989E-E620A85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7A01-68E7-474E-9927-A67A23E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B94-BB6E-4EDB-AAA0-2B459806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57F-5D49-45BF-A554-E28CAA0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271-5FEE-4524-B126-DDD787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D989-0DFE-4DC9-BAE2-EC3BF42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2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248-B174-4AE3-898E-FECAAA3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1E2C-4852-40B6-A28B-F0AE29BF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AA7B-D32C-4F0F-8185-CF28312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B17B-4E4B-4AED-AAF0-97F3A83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8906-46CE-425F-8E8B-6AA1988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C9B-ED1E-4795-9E0B-4CF9091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0AC8-A9F1-4769-B838-445BB4CF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FF9-F599-471E-BA6A-1E0F5CD1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D8CD-8C6F-4C78-918D-D7FD7B7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6184-FFD0-43CD-BBFE-4FA2D5F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E8F-9C77-4AB3-A8C2-0D8CBE2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524-D352-4A1E-9B1F-D78628B9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93D-80E1-4740-8BC8-FE8B2D7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A159-6CAD-4965-AE5D-1D6BB492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7985-6ADA-4800-9F77-391ED0A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AED18-AED0-4812-9B21-AFC41B3C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F57AC-B20B-45E0-B686-12411CB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5B90A-C1D2-4875-AB09-57DA01E5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61A60-B0EC-4818-8B45-BAE5E8FD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E9F2-E4BA-473E-B102-AC2B620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9C7E-CE0C-4735-A083-9F4DAB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C611-DEED-406D-8906-C740B30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EFE0-0BB7-420D-BA04-9728892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90AA0-328F-4D2D-A761-21CFEFE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597C-49AE-46B8-8638-2168D15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7995-FF09-4454-B774-D60257D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E7D-BCAC-4F67-9733-5880C6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AF1E-2554-4F82-8C85-038BE2B7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7CA6-65B5-44BC-9F43-36C8633B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36D6-EB6F-4C7E-AA5F-5371951F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0694C-EBFE-4DB8-B8FF-379CCEF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DDD3-2E50-4069-8827-0261B4E5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9D0-1937-42FE-BB1F-EFCE4F64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3D65D-AFFE-4655-AA3D-9752A965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D715-5DAE-4206-BD7D-B80686D7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4C5F6-E6B1-41E0-9975-ACCF1F3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FEEAE-AF3F-474A-B2DD-F26E765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3C8-41DD-418F-B368-79D85A9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5F21-ADA7-463A-B3D7-1CFFC68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94D7-CA07-48F7-886F-26218FDE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EBB6-9156-44EC-91AD-CB0156A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B0F7-6069-43D9-B880-4DE19EE6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76E-3D1B-4D1B-BECC-5C395B6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0300F-3F66-4716-A439-7E2D1977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3D9C3-5C48-4C27-9CDB-C96E2C2C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34AB-44D0-4EAD-951E-94AE54E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F8CF-C13C-4BA7-8D41-119A168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75AD-7678-43EA-A5CB-A41AE2C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5A2C-E2B8-400E-BC06-D6F51AC8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D5E4-E5C2-4876-B91F-D66E201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D0E-FD93-4956-9708-8DB94158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38A9-DA11-4828-A0E0-C9248A79B6D5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D89F-7DD2-4F06-A054-0FDD1AA1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6EBB-D927-49DC-B043-BED8D551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suny.edu/time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ime Attendance | Free SVG">
            <a:extLst>
              <a:ext uri="{FF2B5EF4-FFF2-40B4-BE49-F238E27FC236}">
                <a16:creationId xmlns:a16="http://schemas.microsoft.com/office/drawing/2014/main" id="{35E137C6-C3D4-4009-A8D3-E68AE5B3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opped-uup-logo-red-black.png | UUP Stony Brook Center Campus Chapter">
            <a:extLst>
              <a:ext uri="{FF2B5EF4-FFF2-40B4-BE49-F238E27FC236}">
                <a16:creationId xmlns:a16="http://schemas.microsoft.com/office/drawing/2014/main" id="{A078E149-9846-47C9-BB1F-CFBCBCE2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50" y="1409477"/>
            <a:ext cx="5097297" cy="26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E33B35-777E-4CD0-ADAC-30D1E5D98348}"/>
              </a:ext>
            </a:extLst>
          </p:cNvPr>
          <p:cNvSpPr/>
          <p:nvPr/>
        </p:nvSpPr>
        <p:spPr>
          <a:xfrm>
            <a:off x="0" y="20918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and Attendance System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6" descr="Time Attendance | Free SVG">
            <a:extLst>
              <a:ext uri="{FF2B5EF4-FFF2-40B4-BE49-F238E27FC236}">
                <a16:creationId xmlns:a16="http://schemas.microsoft.com/office/drawing/2014/main" id="{A3DDE225-4D19-42EE-A0EF-7280C5AF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9486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390770-FBC8-4942-B485-28609AFA31E3}"/>
              </a:ext>
            </a:extLst>
          </p:cNvPr>
          <p:cNvSpPr/>
          <p:nvPr/>
        </p:nvSpPr>
        <p:spPr>
          <a:xfrm>
            <a:off x="-1" y="4328134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UUP Professional Staff &amp; 12 Month Faculty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5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submit the request later or 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 and Submit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send the request to your supervisor.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later, you must return to the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Time Off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 to find your saved request (bottom of page).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selecting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 Actions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Time Off (Continued)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77BE8-05D5-4D2A-ABCF-E628B646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644" y="1558377"/>
            <a:ext cx="4391427" cy="320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CF6D739-1C97-4E85-811A-BE9F88933C26}"/>
              </a:ext>
            </a:extLst>
          </p:cNvPr>
          <p:cNvSpPr/>
          <p:nvPr/>
        </p:nvSpPr>
        <p:spPr>
          <a:xfrm>
            <a:off x="7684820" y="4233281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E8A8897-2791-48B8-AC2A-2A5EB046FDB9}"/>
              </a:ext>
            </a:extLst>
          </p:cNvPr>
          <p:cNvSpPr/>
          <p:nvPr/>
        </p:nvSpPr>
        <p:spPr>
          <a:xfrm>
            <a:off x="8456506" y="4233282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A8E52-6748-4677-8064-3C21DE59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8" y="4842302"/>
            <a:ext cx="11778143" cy="1650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9323764F-B865-48F6-A278-CF2F4CBD4BAE}"/>
              </a:ext>
            </a:extLst>
          </p:cNvPr>
          <p:cNvSpPr/>
          <p:nvPr/>
        </p:nvSpPr>
        <p:spPr>
          <a:xfrm>
            <a:off x="748422" y="5778255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005DC1D-4A43-49D7-B138-307A90D7663F}"/>
              </a:ext>
            </a:extLst>
          </p:cNvPr>
          <p:cNvSpPr/>
          <p:nvPr/>
        </p:nvSpPr>
        <p:spPr>
          <a:xfrm rot="10800000">
            <a:off x="10395761" y="5731745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B4CBD84-76FD-4B63-8DC9-A149CBFC34F3}"/>
              </a:ext>
            </a:extLst>
          </p:cNvPr>
          <p:cNvSpPr/>
          <p:nvPr/>
        </p:nvSpPr>
        <p:spPr>
          <a:xfrm rot="10800000">
            <a:off x="11308048" y="5731746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0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/>
              </a:rPr>
              <a:t>Holidays are set according to the campus calendar.</a:t>
            </a:r>
          </a:p>
          <a:p>
            <a:pPr lvl="0"/>
            <a:endParaRPr lang="en-US" sz="2400" i="1" dirty="0">
              <a:solidFill>
                <a:srgbClr val="C00000"/>
              </a:solidFill>
              <a:latin typeface="Calibri" panose="020F0502020204030204"/>
            </a:endParaRP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Regular holidays (non-floater)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are not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automatically earned.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If the holiday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please change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from 0 to 1. 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If the holiday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not 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no action is needed. Leave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at 0.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 view listing of holidays, click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View Holidays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at the bottom of the Time Record.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Please make sure to charge any earned holidays before the expiration date or they will be forfeited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Holiday Time Worked / Regular Holidays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15C8F-1946-49DF-A994-EAAF7AFBE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25" y="4474346"/>
            <a:ext cx="7662761" cy="1976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0800000">
            <a:off x="6993851" y="5162157"/>
            <a:ext cx="454514" cy="60058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5400000">
            <a:off x="1699910" y="5558187"/>
            <a:ext cx="305825" cy="147891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35521-D730-4258-A4C4-E31FEF079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058" y="3429000"/>
            <a:ext cx="4265327" cy="3021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71E94A5-9468-494D-B1D1-499BDD65ADF0}"/>
              </a:ext>
            </a:extLst>
          </p:cNvPr>
          <p:cNvSpPr/>
          <p:nvPr/>
        </p:nvSpPr>
        <p:spPr>
          <a:xfrm rot="5400000">
            <a:off x="8509294" y="3432057"/>
            <a:ext cx="271060" cy="36078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9B92639-2DDD-4EA6-A1B6-DC2C24D50615}"/>
              </a:ext>
            </a:extLst>
          </p:cNvPr>
          <p:cNvSpPr/>
          <p:nvPr/>
        </p:nvSpPr>
        <p:spPr>
          <a:xfrm rot="5400000">
            <a:off x="9984373" y="3432058"/>
            <a:ext cx="271060" cy="36078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32C2558-2D38-43D9-8C39-2260E15A8FBA}"/>
              </a:ext>
            </a:extLst>
          </p:cNvPr>
          <p:cNvSpPr/>
          <p:nvPr/>
        </p:nvSpPr>
        <p:spPr>
          <a:xfrm rot="16200000">
            <a:off x="10989089" y="3432057"/>
            <a:ext cx="271060" cy="36078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6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Floaters (Lincoln’s Birthday &amp; Election Day) are set according to the campus calendar.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Lincoln’s Birthday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is designated as a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 (Y)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which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automatically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earned. Therefore, if Lincoln’s Birthday is worked, no action is needed.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should be set to 1 (Example shown below).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If Lincoln’s Birthday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not 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please change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0 and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Save Time Record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Holiday Time Worked / Floating Holidays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2C7B2-5D83-4F17-B242-77A40F4C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09" t="76800"/>
          <a:stretch/>
        </p:blipFill>
        <p:spPr>
          <a:xfrm>
            <a:off x="1959979" y="3097260"/>
            <a:ext cx="8272042" cy="207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AE2ADD2-DB31-4B16-AA82-E8577587DECB}"/>
              </a:ext>
            </a:extLst>
          </p:cNvPr>
          <p:cNvSpPr/>
          <p:nvPr/>
        </p:nvSpPr>
        <p:spPr>
          <a:xfrm rot="5400000">
            <a:off x="9064055" y="3967793"/>
            <a:ext cx="354377" cy="657271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FD874A3-39B6-4092-814B-6F9D6457F3B3}"/>
              </a:ext>
            </a:extLst>
          </p:cNvPr>
          <p:cNvSpPr/>
          <p:nvPr/>
        </p:nvSpPr>
        <p:spPr>
          <a:xfrm>
            <a:off x="5564189" y="4101121"/>
            <a:ext cx="339461" cy="354376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4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74675-B5D2-478C-9F50-AFCFA9BC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" y="5087191"/>
            <a:ext cx="4628339" cy="1375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Floaters (Lincoln’s Birthday &amp; Election Day) are set according to the campus calendar.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Election Day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is designated as a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 (Y)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which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automatically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earned. Therefore,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Earned Amount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should be set to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It is held on Tuesday after the first Monday in November. However,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All UUP Employees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are required to charge the Election Day Floater on the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day after Thanksgiving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(Example shown below).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If the Tuesday of Election 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not 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please charge the appropriate accrual on that Tuesday and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still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charge the floater for the day after Thanksgiving.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Holiday Time Worked / Floating Holidays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5400000">
            <a:off x="3989629" y="5994487"/>
            <a:ext cx="294730" cy="443884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E8FFFDA-51A9-49CE-B415-3F9B003BE11F}"/>
              </a:ext>
            </a:extLst>
          </p:cNvPr>
          <p:cNvSpPr/>
          <p:nvPr/>
        </p:nvSpPr>
        <p:spPr>
          <a:xfrm>
            <a:off x="1819923" y="6069065"/>
            <a:ext cx="294414" cy="294730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A6B27-E37D-44EE-B849-377B3A7A65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" r="1950"/>
          <a:stretch/>
        </p:blipFill>
        <p:spPr>
          <a:xfrm>
            <a:off x="4758431" y="4056272"/>
            <a:ext cx="7368523" cy="2406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363E66D-0306-464C-AA7D-064F44FC410F}"/>
              </a:ext>
            </a:extLst>
          </p:cNvPr>
          <p:cNvSpPr/>
          <p:nvPr/>
        </p:nvSpPr>
        <p:spPr>
          <a:xfrm rot="5400000">
            <a:off x="11172797" y="5700891"/>
            <a:ext cx="267309" cy="469038"/>
          </a:xfrm>
          <a:prstGeom prst="downArrow">
            <a:avLst>
              <a:gd name="adj1" fmla="val 50000"/>
              <a:gd name="adj2" fmla="val 50001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4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25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needed, additional information can be attached to the time record by utilizing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Record Comments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(found at the bottom of the time record).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remember to click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 Time Record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comments are entered.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51711-65F9-4C8E-B7F1-148FD560E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42"/>
          <a:stretch/>
        </p:blipFill>
        <p:spPr>
          <a:xfrm>
            <a:off x="76579" y="3429000"/>
            <a:ext cx="8079238" cy="306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AE2ADD2-DB31-4B16-AA82-E8577587DECB}"/>
              </a:ext>
            </a:extLst>
          </p:cNvPr>
          <p:cNvSpPr/>
          <p:nvPr/>
        </p:nvSpPr>
        <p:spPr>
          <a:xfrm>
            <a:off x="2763165" y="5745660"/>
            <a:ext cx="340762" cy="264665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0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52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run into any issues, please feel free to email HR@farmingdale.edu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387E-1094-4F02-AB7E-AF6A6353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800" y="2240203"/>
            <a:ext cx="3780399" cy="293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50A6C28-044B-43A1-84D2-4FDE0EA48587}"/>
              </a:ext>
            </a:extLst>
          </p:cNvPr>
          <p:cNvSpPr/>
          <p:nvPr/>
        </p:nvSpPr>
        <p:spPr>
          <a:xfrm>
            <a:off x="8514306" y="2575764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Remember to submit your time records at the end of each month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4D3098-8ED7-477C-9B26-9FAA8057A2DF}"/>
              </a:ext>
            </a:extLst>
          </p:cNvPr>
          <p:cNvSpPr txBox="1">
            <a:spLocks/>
          </p:cNvSpPr>
          <p:nvPr/>
        </p:nvSpPr>
        <p:spPr>
          <a:xfrm>
            <a:off x="0" y="3770302"/>
            <a:ext cx="12192000" cy="681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6500" dirty="0"/>
              <a:t>Login information will be the same as your Farmingdale email credentials.</a:t>
            </a:r>
            <a:r>
              <a:rPr lang="en-US" sz="9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D42-A643-47CA-9079-3E5925EB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922"/>
            <a:ext cx="12192000" cy="681253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8400" dirty="0"/>
              <a:t>To access the Time &amp; Attendance System (TAS), please use the following link: </a:t>
            </a:r>
            <a:r>
              <a:rPr lang="en-US" sz="8400" u="sng" dirty="0">
                <a:hlinkClick r:id="rId6"/>
              </a:rPr>
              <a:t>https://www.suny.edu/time</a:t>
            </a:r>
            <a:endParaRPr lang="en-US" sz="84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2A609-97EA-4F7B-9101-81B9158D6C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9"/>
          <a:stretch/>
        </p:blipFill>
        <p:spPr>
          <a:xfrm>
            <a:off x="307648" y="4451555"/>
            <a:ext cx="411907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DDA2-5F69-4B8B-9C5F-608216926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424" y="4451556"/>
            <a:ext cx="328546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34FBD-E301-43FC-AC09-7248673D3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424" y="1634056"/>
            <a:ext cx="2451152" cy="190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2640D70-F876-4145-AB9B-60A616CB1ADD}"/>
              </a:ext>
            </a:extLst>
          </p:cNvPr>
          <p:cNvSpPr/>
          <p:nvPr/>
        </p:nvSpPr>
        <p:spPr>
          <a:xfrm>
            <a:off x="8463972" y="1605853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dirty="0">
                <a:solidFill>
                  <a:prstClr val="black"/>
                </a:solidFill>
              </a:rPr>
              <a:t>Please save the login link as a “favorite” for easy access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38C5B-6566-49F0-A840-DA68D00F455B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38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7F605-7879-4755-B562-4B381AB4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15" y="2050821"/>
            <a:ext cx="5393382" cy="283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8EFC7-FE8F-42CB-9C37-FEEB7AEE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15" y="4947825"/>
            <a:ext cx="2676451" cy="69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469009F-3A01-48B9-A9F3-2842656784CE}"/>
              </a:ext>
            </a:extLst>
          </p:cNvPr>
          <p:cNvSpPr/>
          <p:nvPr/>
        </p:nvSpPr>
        <p:spPr>
          <a:xfrm rot="16200000">
            <a:off x="2769156" y="3687842"/>
            <a:ext cx="517755" cy="16432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6A0877-74F8-4850-9CCD-F32B5A0D1B39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5DDCF2B-1956-443B-A1FF-F17042AEC3D9}"/>
              </a:ext>
            </a:extLst>
          </p:cNvPr>
          <p:cNvSpPr/>
          <p:nvPr/>
        </p:nvSpPr>
        <p:spPr>
          <a:xfrm rot="16200000">
            <a:off x="2588982" y="4587030"/>
            <a:ext cx="517755" cy="128294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BEAA4-A3DA-48B7-80D1-47E6D4E730A0}"/>
              </a:ext>
            </a:extLst>
          </p:cNvPr>
          <p:cNvSpPr/>
          <p:nvPr/>
        </p:nvSpPr>
        <p:spPr>
          <a:xfrm>
            <a:off x="-10194" y="1236416"/>
            <a:ext cx="1219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Once logged in, select </a:t>
            </a:r>
            <a:r>
              <a:rPr lang="en-US" sz="1900" dirty="0">
                <a:highlight>
                  <a:srgbClr val="00FF00"/>
                </a:highlight>
              </a:rPr>
              <a:t>Current</a:t>
            </a:r>
            <a:r>
              <a:rPr lang="en-US" sz="1900" dirty="0"/>
              <a:t> under </a:t>
            </a:r>
            <a:r>
              <a:rPr lang="en-US" sz="1900" b="1" dirty="0"/>
              <a:t>Employment Roles </a:t>
            </a:r>
            <a:r>
              <a:rPr lang="en-US" sz="1900" dirty="0"/>
              <a:t>and click on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highlight>
                  <a:srgbClr val="C0C0C0"/>
                </a:highlight>
              </a:rPr>
              <a:t>Time and Attendance</a:t>
            </a:r>
            <a:r>
              <a:rPr lang="en-US" sz="1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dirty="0"/>
              <a:t>to open your Time Record.</a:t>
            </a:r>
          </a:p>
        </p:txBody>
      </p:sp>
    </p:spTree>
    <p:extLst>
      <p:ext uri="{BB962C8B-B14F-4D97-AF65-F5344CB8AC3E}">
        <p14:creationId xmlns:p14="http://schemas.microsoft.com/office/powerpoint/2010/main" val="298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54580"/>
            <a:ext cx="12106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first “Working” time record should appear by default.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change the Accrual Period (month) by clicking the drop down menu, selecting a month, and clicking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Change Period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4A89B-08DC-44CD-819A-13152EA6F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" r="1270" b="8576"/>
          <a:stretch/>
        </p:blipFill>
        <p:spPr>
          <a:xfrm>
            <a:off x="4149045" y="1602297"/>
            <a:ext cx="8042955" cy="4899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E4556-4F1E-49EB-9820-21DF76BDD68E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Period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037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92662"/>
            <a:ext cx="12106656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vacation, sick, and holidays available for use.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time being charged.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Sub-Total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difference between the beginning balance after charged time.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Accrual earned at the end of the month 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(Accruals cannot be used in the same month they are earned)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Adjustments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 made by HR.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balance available at the start of the next month.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80442-5A45-43EA-BDE3-A34FD83B0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5" b="59766"/>
          <a:stretch/>
        </p:blipFill>
        <p:spPr>
          <a:xfrm>
            <a:off x="42672" y="4043494"/>
            <a:ext cx="8599995" cy="2431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Balances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90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records are due at the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each month.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taken off during the month,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certify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blank time record 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 To Supervisor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F98AA-65BF-44B2-84B8-4FA3B8A9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0" y="1741576"/>
            <a:ext cx="7017376" cy="477153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6200000">
            <a:off x="109023" y="5612203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9CF19B9-0EBB-4205-9E08-8E8B85229496}"/>
              </a:ext>
            </a:extLst>
          </p:cNvPr>
          <p:cNvSpPr/>
          <p:nvPr/>
        </p:nvSpPr>
        <p:spPr>
          <a:xfrm rot="16200000">
            <a:off x="109024" y="5883263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07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266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your accruals, click on the day you wish to charge from the calendar.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pop up box will open which will allow you to enter a single day leave.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use quarter units only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(.25, .50, .75, or 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using Non-Chargeable time, enter the leave amount and then select the Non-Chargeable Type from the drop down selection.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absent with an insufficient amount of accruals to use, please charge for Lost Time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b="1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finished. </a:t>
            </a:r>
          </a:p>
          <a:p>
            <a:pPr marL="342900" lvl="0" indent="-34290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Posting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5B4FD-570F-4FA8-A419-D945A2780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" y="4303552"/>
            <a:ext cx="8270068" cy="216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9CCB1-FB64-468B-86CB-4E50C197F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153" y="2937350"/>
            <a:ext cx="3720657" cy="3526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BA47D74-C4B5-45B0-8293-21805DB14694}"/>
              </a:ext>
            </a:extLst>
          </p:cNvPr>
          <p:cNvSpPr/>
          <p:nvPr/>
        </p:nvSpPr>
        <p:spPr>
          <a:xfrm rot="14399009">
            <a:off x="2996906" y="5109060"/>
            <a:ext cx="154533" cy="13445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>
            <a:off x="8476945" y="5797117"/>
            <a:ext cx="374092" cy="39771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6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submit multi-day requests, click on </a:t>
            </a:r>
            <a:r>
              <a:rPr lang="en-US" sz="2000" b="1" dirty="0">
                <a:solidFill>
                  <a:srgbClr val="65A9E1">
                    <a:lumMod val="50000"/>
                  </a:srgb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Show Multi-Day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upper right hand corner of the pop up box.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Date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will be auto-populated from the date you clicked on the calendar.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Date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field will now be available to enter a date range.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Per 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select the accrual/leave type from the drop down.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 will automatically not include weekends in the selected date range.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b="1" dirty="0">
                <a:solidFill>
                  <a:srgbClr val="65A9E1">
                    <a:lumMod val="50000"/>
                  </a:srgb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finished.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Posting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55E5F-BBC8-4266-AE0F-74E40DA4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36" y="2749240"/>
            <a:ext cx="4597841" cy="82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60AA2-379A-41D3-A858-A27032BC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36" y="3646059"/>
            <a:ext cx="4597841" cy="281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8434098">
            <a:off x="7052692" y="2952252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>
            <a:off x="3876853" y="5719269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82317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request time off in advance, click the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Time Off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 toward the top of the time record.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the day you wish to request off from the calendar.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pop up box will open to enter a single day leave or select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Show Multi-Day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enter a date range.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use quarter units only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(.25, .50, .75, or 1).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using Multi-Day, TAS will automatically not include weekends in the selected date range.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Time Off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6D88D-99A7-435B-8C3B-ED6D3FDA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" y="3732310"/>
            <a:ext cx="6954472" cy="2739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7244055">
            <a:off x="3630443" y="4045559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77BE8-05D5-4D2A-ABCF-E628B646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15" y="2796397"/>
            <a:ext cx="5035772" cy="367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0800000">
            <a:off x="11460508" y="3053592"/>
            <a:ext cx="309246" cy="37540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9585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3853</TotalTime>
  <Words>945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Corbel</vt:lpstr>
      <vt:lpstr>Symbol</vt:lpstr>
      <vt:lpstr>Times New Roman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Exchange</dc:title>
  <dc:creator>Jorge</dc:creator>
  <cp:lastModifiedBy>Jorge Osorio</cp:lastModifiedBy>
  <cp:revision>255</cp:revision>
  <dcterms:created xsi:type="dcterms:W3CDTF">2020-04-24T22:09:57Z</dcterms:created>
  <dcterms:modified xsi:type="dcterms:W3CDTF">2024-09-07T16:19:50Z</dcterms:modified>
</cp:coreProperties>
</file>