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 id="2147483804" r:id="rId2"/>
  </p:sldMasterIdLst>
  <p:sldIdLst>
    <p:sldId id="268" r:id="rId3"/>
    <p:sldId id="257" r:id="rId4"/>
    <p:sldId id="271" r:id="rId5"/>
    <p:sldId id="270" r:id="rId6"/>
    <p:sldId id="269" r:id="rId7"/>
    <p:sldId id="284" r:id="rId8"/>
    <p:sldId id="288" r:id="rId9"/>
    <p:sldId id="287" r:id="rId10"/>
    <p:sldId id="289" r:id="rId11"/>
    <p:sldId id="290" r:id="rId12"/>
    <p:sldId id="267"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7" autoAdjust="0"/>
    <p:restoredTop sz="94660"/>
  </p:normalViewPr>
  <p:slideViewPr>
    <p:cSldViewPr snapToGrid="0">
      <p:cViewPr varScale="1">
        <p:scale>
          <a:sx n="76" d="100"/>
          <a:sy n="76" d="100"/>
        </p:scale>
        <p:origin x="5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214F55DB-B49F-4198-8AA2-F6ABAC92EF48}" type="datetimeFigureOut">
              <a:rPr lang="en-US" smtClean="0"/>
              <a:t>10/7/2025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1935331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F55DB-B49F-4198-8AA2-F6ABAC92EF48}" type="datetimeFigureOut">
              <a:rPr lang="en-US" smtClean="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395572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F55DB-B49F-4198-8AA2-F6ABAC92EF48}" type="datetimeFigureOut">
              <a:rPr lang="en-US" smtClean="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183521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F55DB-B49F-4198-8AA2-F6ABAC92EF48}" type="datetimeFigureOut">
              <a:rPr lang="en-US" smtClean="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09189-FDAB-4B55-A1D2-C7EAB1D91AF2}"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35102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F55DB-B49F-4198-8AA2-F6ABAC92EF48}" type="datetimeFigureOut">
              <a:rPr lang="en-US" smtClean="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4152114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14F55DB-B49F-4198-8AA2-F6ABAC92EF48}" type="datetimeFigureOut">
              <a:rPr lang="en-US" smtClean="0"/>
              <a:t>10/7/2025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68856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14F55DB-B49F-4198-8AA2-F6ABAC92EF48}" type="datetimeFigureOut">
              <a:rPr lang="en-US" smtClean="0"/>
              <a:t>10/7/2025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3146258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F55DB-B49F-4198-8AA2-F6ABAC92EF48}"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1068712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F55DB-B49F-4198-8AA2-F6ABAC92EF48}"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632247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DCBE4-1D52-465D-ACE8-D890897DF3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948E37-9B9F-4592-A210-D481B8652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5D54C2-A80B-4122-865D-136409A74DA8}"/>
              </a:ext>
            </a:extLst>
          </p:cNvPr>
          <p:cNvSpPr>
            <a:spLocks noGrp="1"/>
          </p:cNvSpPr>
          <p:nvPr>
            <p:ph type="dt" sz="half" idx="10"/>
          </p:nvPr>
        </p:nvSpPr>
        <p:spPr/>
        <p:txBody>
          <a:bodyPr/>
          <a:lstStyle/>
          <a:p>
            <a:fld id="{1F7438A9-DA11-4828-A0E0-C9248A79B6D5}" type="datetimeFigureOut">
              <a:rPr lang="en-US" smtClean="0"/>
              <a:t>10/7/2025</a:t>
            </a:fld>
            <a:endParaRPr lang="en-US" dirty="0"/>
          </a:p>
        </p:txBody>
      </p:sp>
      <p:sp>
        <p:nvSpPr>
          <p:cNvPr id="5" name="Footer Placeholder 4">
            <a:extLst>
              <a:ext uri="{FF2B5EF4-FFF2-40B4-BE49-F238E27FC236}">
                <a16:creationId xmlns:a16="http://schemas.microsoft.com/office/drawing/2014/main" id="{7134632B-A677-49D4-86C6-2A5F782CF0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CB9CF7-F95D-40FB-989E-E620A85473E3}"/>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3044186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47A01-68E7-474E-9927-A67A23EDBC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968B94-BB6E-4EDB-AAA0-2B459806E0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A657F-5D49-45BF-A554-E28CAA03F10C}"/>
              </a:ext>
            </a:extLst>
          </p:cNvPr>
          <p:cNvSpPr>
            <a:spLocks noGrp="1"/>
          </p:cNvSpPr>
          <p:nvPr>
            <p:ph type="dt" sz="half" idx="10"/>
          </p:nvPr>
        </p:nvSpPr>
        <p:spPr/>
        <p:txBody>
          <a:bodyPr/>
          <a:lstStyle/>
          <a:p>
            <a:fld id="{1F7438A9-DA11-4828-A0E0-C9248A79B6D5}" type="datetimeFigureOut">
              <a:rPr lang="en-US" smtClean="0"/>
              <a:t>10/7/2025</a:t>
            </a:fld>
            <a:endParaRPr lang="en-US" dirty="0"/>
          </a:p>
        </p:txBody>
      </p:sp>
      <p:sp>
        <p:nvSpPr>
          <p:cNvPr id="5" name="Footer Placeholder 4">
            <a:extLst>
              <a:ext uri="{FF2B5EF4-FFF2-40B4-BE49-F238E27FC236}">
                <a16:creationId xmlns:a16="http://schemas.microsoft.com/office/drawing/2014/main" id="{F1CC7271-5FEE-4524-B126-DDD787A2F7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61D989-0DFE-4DC9-BAE2-EC3BF4266B5C}"/>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427705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F55DB-B49F-4198-8AA2-F6ABAC92EF48}"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752829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7248-B174-4AE3-898E-FECAAA3293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6A1E2C-4852-40B6-A28B-F0AE29BF84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C9AAA7B-D32C-4F0F-8185-CF28312AF59E}"/>
              </a:ext>
            </a:extLst>
          </p:cNvPr>
          <p:cNvSpPr>
            <a:spLocks noGrp="1"/>
          </p:cNvSpPr>
          <p:nvPr>
            <p:ph type="dt" sz="half" idx="10"/>
          </p:nvPr>
        </p:nvSpPr>
        <p:spPr/>
        <p:txBody>
          <a:bodyPr/>
          <a:lstStyle/>
          <a:p>
            <a:fld id="{1F7438A9-DA11-4828-A0E0-C9248A79B6D5}" type="datetimeFigureOut">
              <a:rPr lang="en-US" smtClean="0"/>
              <a:t>10/7/2025</a:t>
            </a:fld>
            <a:endParaRPr lang="en-US" dirty="0"/>
          </a:p>
        </p:txBody>
      </p:sp>
      <p:sp>
        <p:nvSpPr>
          <p:cNvPr id="5" name="Footer Placeholder 4">
            <a:extLst>
              <a:ext uri="{FF2B5EF4-FFF2-40B4-BE49-F238E27FC236}">
                <a16:creationId xmlns:a16="http://schemas.microsoft.com/office/drawing/2014/main" id="{A833B17B-4E4B-4AED-AAF0-97F3A839A4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608906-46CE-425F-8E8B-6AA19889AD67}"/>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305708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8C9B-ED1E-4795-9E0B-4CF909164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9C0AC8-A9F1-4769-B838-445BB4CF13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23BFF9-F599-471E-BA6A-1E0F5CD1FE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1DD8CD-8C6F-4C78-918D-D7FD7B7D963A}"/>
              </a:ext>
            </a:extLst>
          </p:cNvPr>
          <p:cNvSpPr>
            <a:spLocks noGrp="1"/>
          </p:cNvSpPr>
          <p:nvPr>
            <p:ph type="dt" sz="half" idx="10"/>
          </p:nvPr>
        </p:nvSpPr>
        <p:spPr/>
        <p:txBody>
          <a:bodyPr/>
          <a:lstStyle/>
          <a:p>
            <a:fld id="{1F7438A9-DA11-4828-A0E0-C9248A79B6D5}" type="datetimeFigureOut">
              <a:rPr lang="en-US" smtClean="0"/>
              <a:t>10/7/2025</a:t>
            </a:fld>
            <a:endParaRPr lang="en-US" dirty="0"/>
          </a:p>
        </p:txBody>
      </p:sp>
      <p:sp>
        <p:nvSpPr>
          <p:cNvPr id="6" name="Footer Placeholder 5">
            <a:extLst>
              <a:ext uri="{FF2B5EF4-FFF2-40B4-BE49-F238E27FC236}">
                <a16:creationId xmlns:a16="http://schemas.microsoft.com/office/drawing/2014/main" id="{95676184-FFD0-43CD-BBFE-4FA2D5F225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EAEE8F-9C77-4AB3-A8C2-0D8CBE235589}"/>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1926806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C524-D352-4A1E-9B1F-D78628B908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00893D-80E1-4740-8BC8-FE8B2D7357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E46A159-6CAD-4965-AE5D-1D6BB49279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267985-6ADA-4800-9F77-391ED0A4FF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FAED18-AED0-4812-9B21-AFC41B3CED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DF57AC-B20B-45E0-B686-12411CBD7CFD}"/>
              </a:ext>
            </a:extLst>
          </p:cNvPr>
          <p:cNvSpPr>
            <a:spLocks noGrp="1"/>
          </p:cNvSpPr>
          <p:nvPr>
            <p:ph type="dt" sz="half" idx="10"/>
          </p:nvPr>
        </p:nvSpPr>
        <p:spPr/>
        <p:txBody>
          <a:bodyPr/>
          <a:lstStyle/>
          <a:p>
            <a:fld id="{1F7438A9-DA11-4828-A0E0-C9248A79B6D5}" type="datetimeFigureOut">
              <a:rPr lang="en-US" smtClean="0"/>
              <a:t>10/7/2025</a:t>
            </a:fld>
            <a:endParaRPr lang="en-US" dirty="0"/>
          </a:p>
        </p:txBody>
      </p:sp>
      <p:sp>
        <p:nvSpPr>
          <p:cNvPr id="8" name="Footer Placeholder 7">
            <a:extLst>
              <a:ext uri="{FF2B5EF4-FFF2-40B4-BE49-F238E27FC236}">
                <a16:creationId xmlns:a16="http://schemas.microsoft.com/office/drawing/2014/main" id="{1055B90A-C1D2-4875-AB09-57DA01E5F23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1361A60-B0EC-4818-8B45-BAE5E8FDFF14}"/>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3020079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E9F2-E4BA-473E-B102-AC2B6202B1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C99C7E-CE0C-4735-A083-9F4DAB6B632D}"/>
              </a:ext>
            </a:extLst>
          </p:cNvPr>
          <p:cNvSpPr>
            <a:spLocks noGrp="1"/>
          </p:cNvSpPr>
          <p:nvPr>
            <p:ph type="dt" sz="half" idx="10"/>
          </p:nvPr>
        </p:nvSpPr>
        <p:spPr/>
        <p:txBody>
          <a:bodyPr/>
          <a:lstStyle/>
          <a:p>
            <a:fld id="{1F7438A9-DA11-4828-A0E0-C9248A79B6D5}" type="datetimeFigureOut">
              <a:rPr lang="en-US" smtClean="0"/>
              <a:t>10/7/2025</a:t>
            </a:fld>
            <a:endParaRPr lang="en-US" dirty="0"/>
          </a:p>
        </p:txBody>
      </p:sp>
      <p:sp>
        <p:nvSpPr>
          <p:cNvPr id="4" name="Footer Placeholder 3">
            <a:extLst>
              <a:ext uri="{FF2B5EF4-FFF2-40B4-BE49-F238E27FC236}">
                <a16:creationId xmlns:a16="http://schemas.microsoft.com/office/drawing/2014/main" id="{645FC611-DEED-406D-8906-C740B3080B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80EFE0-0BB7-420D-BA04-972889213649}"/>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3816039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890AA0-328F-4D2D-A761-21CFEFEC704C}"/>
              </a:ext>
            </a:extLst>
          </p:cNvPr>
          <p:cNvSpPr>
            <a:spLocks noGrp="1"/>
          </p:cNvSpPr>
          <p:nvPr>
            <p:ph type="dt" sz="half" idx="10"/>
          </p:nvPr>
        </p:nvSpPr>
        <p:spPr/>
        <p:txBody>
          <a:bodyPr/>
          <a:lstStyle/>
          <a:p>
            <a:fld id="{1F7438A9-DA11-4828-A0E0-C9248A79B6D5}" type="datetimeFigureOut">
              <a:rPr lang="en-US" smtClean="0"/>
              <a:t>10/7/2025</a:t>
            </a:fld>
            <a:endParaRPr lang="en-US" dirty="0"/>
          </a:p>
        </p:txBody>
      </p:sp>
      <p:sp>
        <p:nvSpPr>
          <p:cNvPr id="3" name="Footer Placeholder 2">
            <a:extLst>
              <a:ext uri="{FF2B5EF4-FFF2-40B4-BE49-F238E27FC236}">
                <a16:creationId xmlns:a16="http://schemas.microsoft.com/office/drawing/2014/main" id="{045F597C-49AE-46B8-8638-2168D15F151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9F7995-FF09-4454-B774-D60257D7C504}"/>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2891164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4AE7D-BCAC-4F67-9733-5880C6F8A5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FAAF1E-2554-4F82-8C85-038BE2B7FC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C97CA6-65B5-44BC-9F43-36C8633BF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F736D6-EB6F-4C7E-AA5F-5371951F3C3C}"/>
              </a:ext>
            </a:extLst>
          </p:cNvPr>
          <p:cNvSpPr>
            <a:spLocks noGrp="1"/>
          </p:cNvSpPr>
          <p:nvPr>
            <p:ph type="dt" sz="half" idx="10"/>
          </p:nvPr>
        </p:nvSpPr>
        <p:spPr/>
        <p:txBody>
          <a:bodyPr/>
          <a:lstStyle/>
          <a:p>
            <a:fld id="{1F7438A9-DA11-4828-A0E0-C9248A79B6D5}" type="datetimeFigureOut">
              <a:rPr lang="en-US" smtClean="0"/>
              <a:t>10/7/2025</a:t>
            </a:fld>
            <a:endParaRPr lang="en-US" dirty="0"/>
          </a:p>
        </p:txBody>
      </p:sp>
      <p:sp>
        <p:nvSpPr>
          <p:cNvPr id="6" name="Footer Placeholder 5">
            <a:extLst>
              <a:ext uri="{FF2B5EF4-FFF2-40B4-BE49-F238E27FC236}">
                <a16:creationId xmlns:a16="http://schemas.microsoft.com/office/drawing/2014/main" id="{8050694C-EBFE-4DB8-B8FF-379CCEF420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E2DDD3-2E50-4069-8827-0261B4E52200}"/>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690635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719D0-1937-42FE-BB1F-EFCE4F6485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D3D65D-AFFE-4655-AA3D-9752A96529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009D715-5DAE-4206-BD7D-B80686D71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64C5F6-E6B1-41E0-9975-ACCF1F3A1D52}"/>
              </a:ext>
            </a:extLst>
          </p:cNvPr>
          <p:cNvSpPr>
            <a:spLocks noGrp="1"/>
          </p:cNvSpPr>
          <p:nvPr>
            <p:ph type="dt" sz="half" idx="10"/>
          </p:nvPr>
        </p:nvSpPr>
        <p:spPr/>
        <p:txBody>
          <a:bodyPr/>
          <a:lstStyle/>
          <a:p>
            <a:fld id="{1F7438A9-DA11-4828-A0E0-C9248A79B6D5}" type="datetimeFigureOut">
              <a:rPr lang="en-US" smtClean="0"/>
              <a:t>10/7/2025</a:t>
            </a:fld>
            <a:endParaRPr lang="en-US" dirty="0"/>
          </a:p>
        </p:txBody>
      </p:sp>
      <p:sp>
        <p:nvSpPr>
          <p:cNvPr id="6" name="Footer Placeholder 5">
            <a:extLst>
              <a:ext uri="{FF2B5EF4-FFF2-40B4-BE49-F238E27FC236}">
                <a16:creationId xmlns:a16="http://schemas.microsoft.com/office/drawing/2014/main" id="{D74FEEAE-AF3F-474A-B2DD-F26E765E7A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3863C8-41DD-418F-B368-79D85A92F501}"/>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1797203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5F21-ADA7-463A-B3D7-1CFFC68F36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C694D7-CA07-48F7-886F-26218FDED5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0EBB6-9156-44EC-91AD-CB0156A15E56}"/>
              </a:ext>
            </a:extLst>
          </p:cNvPr>
          <p:cNvSpPr>
            <a:spLocks noGrp="1"/>
          </p:cNvSpPr>
          <p:nvPr>
            <p:ph type="dt" sz="half" idx="10"/>
          </p:nvPr>
        </p:nvSpPr>
        <p:spPr/>
        <p:txBody>
          <a:bodyPr/>
          <a:lstStyle/>
          <a:p>
            <a:fld id="{1F7438A9-DA11-4828-A0E0-C9248A79B6D5}" type="datetimeFigureOut">
              <a:rPr lang="en-US" smtClean="0"/>
              <a:t>10/7/2025</a:t>
            </a:fld>
            <a:endParaRPr lang="en-US" dirty="0"/>
          </a:p>
        </p:txBody>
      </p:sp>
      <p:sp>
        <p:nvSpPr>
          <p:cNvPr id="5" name="Footer Placeholder 4">
            <a:extLst>
              <a:ext uri="{FF2B5EF4-FFF2-40B4-BE49-F238E27FC236}">
                <a16:creationId xmlns:a16="http://schemas.microsoft.com/office/drawing/2014/main" id="{C2CFB0F7-6069-43D9-B880-4DE19EE6F0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4A576E-3D1B-4D1B-BECC-5C395B687D5E}"/>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716837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00300F-3F66-4716-A439-7E2D19775E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C3D9C3-5C48-4C27-9CDB-C96E2C2CEF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B34AB-44D0-4EAD-951E-94AE54E74834}"/>
              </a:ext>
            </a:extLst>
          </p:cNvPr>
          <p:cNvSpPr>
            <a:spLocks noGrp="1"/>
          </p:cNvSpPr>
          <p:nvPr>
            <p:ph type="dt" sz="half" idx="10"/>
          </p:nvPr>
        </p:nvSpPr>
        <p:spPr/>
        <p:txBody>
          <a:bodyPr/>
          <a:lstStyle/>
          <a:p>
            <a:fld id="{1F7438A9-DA11-4828-A0E0-C9248A79B6D5}" type="datetimeFigureOut">
              <a:rPr lang="en-US" smtClean="0"/>
              <a:t>10/7/2025</a:t>
            </a:fld>
            <a:endParaRPr lang="en-US" dirty="0"/>
          </a:p>
        </p:txBody>
      </p:sp>
      <p:sp>
        <p:nvSpPr>
          <p:cNvPr id="5" name="Footer Placeholder 4">
            <a:extLst>
              <a:ext uri="{FF2B5EF4-FFF2-40B4-BE49-F238E27FC236}">
                <a16:creationId xmlns:a16="http://schemas.microsoft.com/office/drawing/2014/main" id="{109BF8CF-C13C-4BA7-8D41-119A1683E4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7275AD-7678-43EA-A5CB-A41AE2C4357A}"/>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329094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F55DB-B49F-4198-8AA2-F6ABAC92EF48}"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404699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F55DB-B49F-4198-8AA2-F6ABAC92EF48}" type="datetimeFigureOut">
              <a:rPr lang="en-US" smtClean="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306852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F55DB-B49F-4198-8AA2-F6ABAC92EF48}" type="datetimeFigureOut">
              <a:rPr lang="en-US" smtClean="0"/>
              <a:t>10/7/2025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303151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F55DB-B49F-4198-8AA2-F6ABAC92EF48}" type="datetimeFigureOut">
              <a:rPr lang="en-US" smtClean="0"/>
              <a:t>10/7/2025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363304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F55DB-B49F-4198-8AA2-F6ABAC92EF48}" type="datetimeFigureOut">
              <a:rPr lang="en-US" smtClean="0"/>
              <a:t>10/7/2025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115085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F55DB-B49F-4198-8AA2-F6ABAC92EF48}" type="datetimeFigureOut">
              <a:rPr lang="en-US" smtClean="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46232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F55DB-B49F-4198-8AA2-F6ABAC92EF48}" type="datetimeFigureOut">
              <a:rPr lang="en-US" smtClean="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352792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14F55DB-B49F-4198-8AA2-F6ABAC92EF48}" type="datetimeFigureOut">
              <a:rPr lang="en-US" smtClean="0"/>
              <a:t>10/7/2025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B209189-FDAB-4B55-A1D2-C7EAB1D91AF2}" type="slidenum">
              <a:rPr lang="en-US" smtClean="0"/>
              <a:t>‹#›</a:t>
            </a:fld>
            <a:endParaRPr lang="en-US" dirty="0"/>
          </a:p>
        </p:txBody>
      </p:sp>
    </p:spTree>
    <p:extLst>
      <p:ext uri="{BB962C8B-B14F-4D97-AF65-F5344CB8AC3E}">
        <p14:creationId xmlns:p14="http://schemas.microsoft.com/office/powerpoint/2010/main" val="384613876"/>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D45A2C-E2B8-400E-BC06-D6F51AC8F5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C4D5E4-E5C2-4876-B91F-D66E2019BC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05D0E-FD93-4956-9708-8DB941588F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438A9-DA11-4828-A0E0-C9248A79B6D5}" type="datetimeFigureOut">
              <a:rPr lang="en-US" smtClean="0"/>
              <a:t>10/7/2025</a:t>
            </a:fld>
            <a:endParaRPr lang="en-US" dirty="0"/>
          </a:p>
        </p:txBody>
      </p:sp>
      <p:sp>
        <p:nvSpPr>
          <p:cNvPr id="5" name="Footer Placeholder 4">
            <a:extLst>
              <a:ext uri="{FF2B5EF4-FFF2-40B4-BE49-F238E27FC236}">
                <a16:creationId xmlns:a16="http://schemas.microsoft.com/office/drawing/2014/main" id="{7099D89F-7DD2-4F06-A054-0FDD1AA16F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E5B6EBB-D927-49DC-B043-BED8D5517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373D3-F4E0-4320-AE3B-9A16E14215D5}" type="slidenum">
              <a:rPr lang="en-US" smtClean="0"/>
              <a:t>‹#›</a:t>
            </a:fld>
            <a:endParaRPr lang="en-US" dirty="0"/>
          </a:p>
        </p:txBody>
      </p:sp>
    </p:spTree>
    <p:extLst>
      <p:ext uri="{BB962C8B-B14F-4D97-AF65-F5344CB8AC3E}">
        <p14:creationId xmlns:p14="http://schemas.microsoft.com/office/powerpoint/2010/main" val="181387364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suny.edu/time" TargetMode="Externa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99D3D5-3745-431B-BA1D-2721C8F2E391}"/>
              </a:ext>
            </a:extLst>
          </p:cNvPr>
          <p:cNvSpPr>
            <a:spLocks noGrp="1"/>
          </p:cNvSpPr>
          <p:nvPr>
            <p:ph type="body" sz="half" idx="2"/>
          </p:nvPr>
        </p:nvSpPr>
        <p:spPr>
          <a:xfrm>
            <a:off x="838994" y="529691"/>
            <a:ext cx="10514012" cy="1501826"/>
          </a:xfrm>
        </p:spPr>
        <p:txBody>
          <a:bodyPr>
            <a:normAutofit/>
          </a:bodyPr>
          <a:lstStyle/>
          <a:p>
            <a:pPr algn="ctr"/>
            <a:r>
              <a:rPr lang="en-US" sz="4400" dirty="0">
                <a:solidFill>
                  <a:schemeClr val="bg1"/>
                </a:solidFill>
              </a:rPr>
              <a:t>Time and Attendance System</a:t>
            </a:r>
          </a:p>
          <a:p>
            <a:pPr algn="ctr"/>
            <a:r>
              <a:rPr lang="en-US" sz="4400" dirty="0">
                <a:solidFill>
                  <a:schemeClr val="bg1"/>
                </a:solidFill>
              </a:rPr>
              <a:t>Supervisor Guide (Unclassified) </a:t>
            </a:r>
          </a:p>
        </p:txBody>
      </p:sp>
      <p:pic>
        <p:nvPicPr>
          <p:cNvPr id="1030" name="Picture 6" descr="Time Attendance | Free SVG">
            <a:extLst>
              <a:ext uri="{FF2B5EF4-FFF2-40B4-BE49-F238E27FC236}">
                <a16:creationId xmlns:a16="http://schemas.microsoft.com/office/drawing/2014/main" id="{35E137C6-C3D4-4009-A8D3-E68AE5B3F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61" y="2263065"/>
            <a:ext cx="3251077" cy="325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528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66FAE3-29BA-4561-BDED-9CE66358E013}"/>
              </a:ext>
            </a:extLst>
          </p:cNvPr>
          <p:cNvSpPr txBox="1"/>
          <p:nvPr/>
        </p:nvSpPr>
        <p:spPr>
          <a:xfrm>
            <a:off x="0" y="716888"/>
            <a:ext cx="12109142" cy="3754874"/>
          </a:xfrm>
          <a:prstGeom prst="rect">
            <a:avLst/>
          </a:prstGeom>
          <a:noFill/>
        </p:spPr>
        <p:txBody>
          <a:bodyPr wrap="square" rtlCol="0">
            <a:spAutoFit/>
          </a:bodyPr>
          <a:lstStyle/>
          <a:p>
            <a:pPr marL="457200" indent="-4572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work month runs from the first day of the month to the last day of the month.</a:t>
            </a:r>
          </a:p>
          <a:p>
            <a:pPr marL="457200" indent="-4572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Accruals are not advanced, and may not be used before they are earned. Accruals earned in the current month are available to use on the 1st of the following month.</a:t>
            </a:r>
          </a:p>
          <a:p>
            <a:endParaRPr lang="en-US" sz="16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Timesheets are due between the 1</a:t>
            </a:r>
            <a:r>
              <a:rPr lang="en-US" sz="1600" baseline="30000" dirty="0">
                <a:solidFill>
                  <a:schemeClr val="bg1"/>
                </a:solidFill>
                <a:latin typeface="Arial" panose="020B0604020202020204" pitchFamily="34" charset="0"/>
                <a:cs typeface="Arial" panose="020B0604020202020204" pitchFamily="34" charset="0"/>
              </a:rPr>
              <a:t>st</a:t>
            </a:r>
            <a:r>
              <a:rPr lang="en-US" sz="1600" dirty="0">
                <a:solidFill>
                  <a:schemeClr val="bg1"/>
                </a:solidFill>
                <a:latin typeface="Arial" panose="020B0604020202020204" pitchFamily="34" charset="0"/>
                <a:cs typeface="Arial" panose="020B0604020202020204" pitchFamily="34" charset="0"/>
              </a:rPr>
              <a:t> and the 10</a:t>
            </a:r>
            <a:r>
              <a:rPr lang="en-US" sz="1600" baseline="30000" dirty="0">
                <a:solidFill>
                  <a:schemeClr val="bg1"/>
                </a:solidFill>
                <a:latin typeface="Arial" panose="020B0604020202020204" pitchFamily="34" charset="0"/>
                <a:cs typeface="Arial" panose="020B0604020202020204" pitchFamily="34" charset="0"/>
              </a:rPr>
              <a:t>th</a:t>
            </a:r>
            <a:r>
              <a:rPr lang="en-US" sz="1600" dirty="0">
                <a:solidFill>
                  <a:schemeClr val="bg1"/>
                </a:solidFill>
                <a:latin typeface="Arial" panose="020B0604020202020204" pitchFamily="34" charset="0"/>
                <a:cs typeface="Arial" panose="020B0604020202020204" pitchFamily="34" charset="0"/>
              </a:rPr>
              <a:t> of the following month. When your employee submits a time off request / time record, a message will be sent to your campus email letting you know there are pending time off requests / time records that need your attention.</a:t>
            </a:r>
          </a:p>
          <a:p>
            <a:endParaRPr lang="en-US" sz="16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If the employee does not work and charge the required amount of days per calendar month, the employee will have to charge for lost time and payroll will deduct the appropriate amount from their pay.  </a:t>
            </a:r>
          </a:p>
          <a:p>
            <a:pPr marL="457200" indent="-4572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026C089-967C-441A-81C5-7746D0CC74DF}"/>
              </a:ext>
            </a:extLst>
          </p:cNvPr>
          <p:cNvSpPr txBox="1"/>
          <p:nvPr/>
        </p:nvSpPr>
        <p:spPr>
          <a:xfrm>
            <a:off x="0" y="9002"/>
            <a:ext cx="12192000"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Unclassified TAS Rules</a:t>
            </a:r>
          </a:p>
        </p:txBody>
      </p:sp>
    </p:spTree>
    <p:extLst>
      <p:ext uri="{BB962C8B-B14F-4D97-AF65-F5344CB8AC3E}">
        <p14:creationId xmlns:p14="http://schemas.microsoft.com/office/powerpoint/2010/main" val="319093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484B61-CFD5-47F3-BED6-DDCBD0F39026}"/>
              </a:ext>
            </a:extLst>
          </p:cNvPr>
          <p:cNvSpPr txBox="1"/>
          <p:nvPr/>
        </p:nvSpPr>
        <p:spPr>
          <a:xfrm>
            <a:off x="0" y="358346"/>
            <a:ext cx="12192000" cy="677108"/>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latin typeface="Arial" panose="020B0604020202020204" pitchFamily="34" charset="0"/>
                <a:cs typeface="Arial" panose="020B0604020202020204" pitchFamily="34" charset="0"/>
              </a:rPr>
              <a:t>All done! For any questions or concerns, please feel free to contact Human Resources</a:t>
            </a:r>
            <a:r>
              <a:rPr lang="en-US" sz="2000" dirty="0">
                <a:solidFill>
                  <a:schemeClr val="bg1"/>
                </a:solidFill>
              </a:rPr>
              <a:t>.</a:t>
            </a:r>
          </a:p>
          <a:p>
            <a:endParaRPr lang="en-US" dirty="0"/>
          </a:p>
        </p:txBody>
      </p:sp>
      <p:pic>
        <p:nvPicPr>
          <p:cNvPr id="7" name="Picture 6">
            <a:extLst>
              <a:ext uri="{FF2B5EF4-FFF2-40B4-BE49-F238E27FC236}">
                <a16:creationId xmlns:a16="http://schemas.microsoft.com/office/drawing/2014/main" id="{725A3E79-A95B-48AF-B994-8FD179687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861" y="1489120"/>
            <a:ext cx="4002278" cy="3879759"/>
          </a:xfrm>
          <a:prstGeom prst="ellipse">
            <a:avLst/>
          </a:prstGeom>
          <a:ln>
            <a:noFill/>
          </a:ln>
          <a:effectLst>
            <a:softEdge rad="112500"/>
          </a:effectLst>
        </p:spPr>
      </p:pic>
    </p:spTree>
    <p:extLst>
      <p:ext uri="{BB962C8B-B14F-4D97-AF65-F5344CB8AC3E}">
        <p14:creationId xmlns:p14="http://schemas.microsoft.com/office/powerpoint/2010/main" val="348894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7EFD42-A643-47CA-9079-3E5925EB8B58}"/>
              </a:ext>
            </a:extLst>
          </p:cNvPr>
          <p:cNvSpPr>
            <a:spLocks noGrp="1"/>
          </p:cNvSpPr>
          <p:nvPr>
            <p:ph idx="1"/>
          </p:nvPr>
        </p:nvSpPr>
        <p:spPr>
          <a:xfrm>
            <a:off x="0" y="0"/>
            <a:ext cx="12192000" cy="1926857"/>
          </a:xfrm>
        </p:spPr>
        <p:txBody>
          <a:bodyPr>
            <a:normAutofit/>
          </a:bodyPr>
          <a:lstStyle/>
          <a:p>
            <a:r>
              <a:rPr lang="en-US" dirty="0">
                <a:latin typeface="Arial" panose="020B0604020202020204" pitchFamily="34" charset="0"/>
                <a:cs typeface="Arial" panose="020B0604020202020204" pitchFamily="34" charset="0"/>
              </a:rPr>
              <a:t>Supervisors will need to sign into the Time and Attendance System (TAS) by using the link below and entering their existing Farmingdale credentials. </a:t>
            </a:r>
          </a:p>
          <a:p>
            <a:pPr marL="0" indent="0">
              <a:buNone/>
            </a:pPr>
            <a:r>
              <a:rPr lang="en-US" dirty="0"/>
              <a:t> </a:t>
            </a:r>
          </a:p>
          <a:p>
            <a:r>
              <a:rPr lang="en-US" u="sng" dirty="0">
                <a:hlinkClick r:id="rId2"/>
              </a:rPr>
              <a:t>https://www.suny.edu/time</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AB2D0416-8C1B-4923-8C90-FF84B5AA1AD9}"/>
              </a:ext>
            </a:extLst>
          </p:cNvPr>
          <p:cNvPicPr>
            <a:picLocks noChangeAspect="1"/>
          </p:cNvPicPr>
          <p:nvPr/>
        </p:nvPicPr>
        <p:blipFill rotWithShape="1">
          <a:blip r:embed="rId3">
            <a:extLst>
              <a:ext uri="{28A0092B-C50C-407E-A947-70E740481C1C}">
                <a14:useLocalDpi xmlns:a14="http://schemas.microsoft.com/office/drawing/2010/main" val="0"/>
              </a:ext>
            </a:extLst>
          </a:blip>
          <a:srcRect b="54966"/>
          <a:stretch/>
        </p:blipFill>
        <p:spPr>
          <a:xfrm>
            <a:off x="2650581" y="4407562"/>
            <a:ext cx="2267083" cy="1847915"/>
          </a:xfrm>
          <a:prstGeom prst="ellipse">
            <a:avLst/>
          </a:prstGeom>
          <a:ln>
            <a:noFill/>
          </a:ln>
          <a:effectLst>
            <a:softEdge rad="112500"/>
          </a:effectLst>
        </p:spPr>
      </p:pic>
      <p:sp>
        <p:nvSpPr>
          <p:cNvPr id="7" name="Callout: Line 6">
            <a:extLst>
              <a:ext uri="{FF2B5EF4-FFF2-40B4-BE49-F238E27FC236}">
                <a16:creationId xmlns:a16="http://schemas.microsoft.com/office/drawing/2014/main" id="{0F5E31DA-08BC-49C6-81B0-AA91F771AB01}"/>
              </a:ext>
            </a:extLst>
          </p:cNvPr>
          <p:cNvSpPr/>
          <p:nvPr/>
        </p:nvSpPr>
        <p:spPr>
          <a:xfrm>
            <a:off x="5388929" y="4643826"/>
            <a:ext cx="2901821" cy="1017037"/>
          </a:xfrm>
          <a:prstGeom prst="borderCallout1">
            <a:avLst>
              <a:gd name="adj1" fmla="val 49025"/>
              <a:gd name="adj2" fmla="val 27"/>
              <a:gd name="adj3" fmla="val 82990"/>
              <a:gd name="adj4" fmla="val -34578"/>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Please save the login link as a “favorite” for easy access</a:t>
            </a:r>
          </a:p>
        </p:txBody>
      </p:sp>
      <p:pic>
        <p:nvPicPr>
          <p:cNvPr id="4" name="Picture 3">
            <a:extLst>
              <a:ext uri="{FF2B5EF4-FFF2-40B4-BE49-F238E27FC236}">
                <a16:creationId xmlns:a16="http://schemas.microsoft.com/office/drawing/2014/main" id="{A322A609-97EA-4F7B-9101-81B9158D6C7A}"/>
              </a:ext>
            </a:extLst>
          </p:cNvPr>
          <p:cNvPicPr>
            <a:picLocks noChangeAspect="1"/>
          </p:cNvPicPr>
          <p:nvPr/>
        </p:nvPicPr>
        <p:blipFill>
          <a:blip r:embed="rId4"/>
          <a:stretch>
            <a:fillRect/>
          </a:stretch>
        </p:blipFill>
        <p:spPr>
          <a:xfrm>
            <a:off x="248389" y="2020546"/>
            <a:ext cx="4873241" cy="2330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7942DDA2-5F69-4B8B-9C5F-608216926728}"/>
              </a:ext>
            </a:extLst>
          </p:cNvPr>
          <p:cNvPicPr>
            <a:picLocks noChangeAspect="1"/>
          </p:cNvPicPr>
          <p:nvPr/>
        </p:nvPicPr>
        <p:blipFill>
          <a:blip r:embed="rId5"/>
          <a:stretch>
            <a:fillRect/>
          </a:stretch>
        </p:blipFill>
        <p:spPr>
          <a:xfrm>
            <a:off x="7981026" y="1926857"/>
            <a:ext cx="4051362" cy="25177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Arrow: Down 7">
            <a:extLst>
              <a:ext uri="{FF2B5EF4-FFF2-40B4-BE49-F238E27FC236}">
                <a16:creationId xmlns:a16="http://schemas.microsoft.com/office/drawing/2014/main" id="{048BD6E2-4A15-4179-9EFD-761678D8B0D2}"/>
              </a:ext>
            </a:extLst>
          </p:cNvPr>
          <p:cNvSpPr/>
          <p:nvPr/>
        </p:nvSpPr>
        <p:spPr>
          <a:xfrm>
            <a:off x="2330573" y="826341"/>
            <a:ext cx="480064" cy="651140"/>
          </a:xfrm>
          <a:prstGeom prst="downArrow">
            <a:avLst/>
          </a:prstGeom>
          <a:solidFill>
            <a:srgbClr val="70AD47">
              <a:alpha val="50000"/>
            </a:srgbClr>
          </a:solidFill>
          <a:ln>
            <a:solidFill>
              <a:srgbClr val="FF0000"/>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45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452D83-AC82-4EFE-BC1E-C531FF4CFC4B}"/>
              </a:ext>
            </a:extLst>
          </p:cNvPr>
          <p:cNvSpPr>
            <a:spLocks noGrp="1"/>
          </p:cNvSpPr>
          <p:nvPr>
            <p:ph idx="1"/>
          </p:nvPr>
        </p:nvSpPr>
        <p:spPr>
          <a:xfrm>
            <a:off x="20387" y="0"/>
            <a:ext cx="12171613" cy="893023"/>
          </a:xfrm>
        </p:spPr>
        <p:txBody>
          <a:bodyPr>
            <a:normAutofit/>
          </a:bodyPr>
          <a:lstStyle/>
          <a:p>
            <a:r>
              <a:rPr lang="en-US" dirty="0">
                <a:latin typeface="Arial" panose="020B0604020202020204" pitchFamily="34" charset="0"/>
                <a:cs typeface="Arial" panose="020B0604020202020204" pitchFamily="34" charset="0"/>
              </a:rPr>
              <a:t>Once logged in, select </a:t>
            </a:r>
            <a:r>
              <a:rPr lang="en-US" dirty="0">
                <a:highlight>
                  <a:srgbClr val="00FF00"/>
                </a:highlight>
                <a:latin typeface="Arial" panose="020B0604020202020204" pitchFamily="34" charset="0"/>
                <a:cs typeface="Arial" panose="020B0604020202020204" pitchFamily="34" charset="0"/>
              </a:rPr>
              <a:t>Current</a:t>
            </a:r>
            <a:r>
              <a:rPr lang="en-US" dirty="0">
                <a:latin typeface="Arial" panose="020B0604020202020204" pitchFamily="34" charset="0"/>
                <a:cs typeface="Arial" panose="020B0604020202020204" pitchFamily="34" charset="0"/>
              </a:rPr>
              <a:t> under Employment Roles and click on </a:t>
            </a:r>
            <a:r>
              <a:rPr lang="en-US" b="1" dirty="0">
                <a:solidFill>
                  <a:schemeClr val="accent5">
                    <a:lumMod val="50000"/>
                  </a:schemeClr>
                </a:solidFill>
                <a:highlight>
                  <a:srgbClr val="C0C0C0"/>
                </a:highlight>
                <a:latin typeface="Arial" panose="020B0604020202020204" pitchFamily="34" charset="0"/>
                <a:cs typeface="Arial" panose="020B0604020202020204" pitchFamily="34" charset="0"/>
              </a:rPr>
              <a:t>Time and Attendance</a:t>
            </a:r>
            <a:r>
              <a:rPr lang="en-US" b="1" dirty="0">
                <a:solidFill>
                  <a:schemeClr val="accent3">
                    <a:lumMod val="50000"/>
                  </a:schemeClr>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access TAS.</a:t>
            </a:r>
          </a:p>
          <a:p>
            <a:pPr>
              <a:buBlip>
                <a:blip r:embed="rId2">
                  <a:extLst>
                    <a:ext uri="{96DAC541-7B7A-43D3-8B79-37D633B846F1}">
                      <asvg:svgBlip xmlns:asvg="http://schemas.microsoft.com/office/drawing/2016/SVG/main" r:embed="rId3"/>
                    </a:ext>
                  </a:extLst>
                </a:blip>
              </a:buBlip>
            </a:pPr>
            <a:endParaRPr lang="en-US" dirty="0"/>
          </a:p>
          <a:p>
            <a:pPr>
              <a:buBlip>
                <a:blip r:embed="rId2">
                  <a:extLst>
                    <a:ext uri="{96DAC541-7B7A-43D3-8B79-37D633B846F1}">
                      <asvg:svgBlip xmlns:asvg="http://schemas.microsoft.com/office/drawing/2016/SVG/main" r:embed="rId3"/>
                    </a:ext>
                  </a:extLst>
                </a:blip>
              </a:buBlip>
            </a:pPr>
            <a:endParaRPr lang="en-US" dirty="0"/>
          </a:p>
        </p:txBody>
      </p:sp>
      <p:pic>
        <p:nvPicPr>
          <p:cNvPr id="7" name="Picture 6">
            <a:extLst>
              <a:ext uri="{FF2B5EF4-FFF2-40B4-BE49-F238E27FC236}">
                <a16:creationId xmlns:a16="http://schemas.microsoft.com/office/drawing/2014/main" id="{E7A7F605-7879-4755-B562-4B381AB4D9A3}"/>
              </a:ext>
            </a:extLst>
          </p:cNvPr>
          <p:cNvPicPr>
            <a:picLocks noChangeAspect="1"/>
          </p:cNvPicPr>
          <p:nvPr/>
        </p:nvPicPr>
        <p:blipFill>
          <a:blip r:embed="rId4"/>
          <a:stretch>
            <a:fillRect/>
          </a:stretch>
        </p:blipFill>
        <p:spPr>
          <a:xfrm>
            <a:off x="2927943" y="1051585"/>
            <a:ext cx="6336114" cy="332510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AD8EFC7-FE8F-42CB-9C37-FEEB7AEEF231}"/>
              </a:ext>
            </a:extLst>
          </p:cNvPr>
          <p:cNvPicPr>
            <a:picLocks noChangeAspect="1"/>
          </p:cNvPicPr>
          <p:nvPr/>
        </p:nvPicPr>
        <p:blipFill>
          <a:blip r:embed="rId5"/>
          <a:stretch>
            <a:fillRect/>
          </a:stretch>
        </p:blipFill>
        <p:spPr>
          <a:xfrm>
            <a:off x="2927943" y="4376691"/>
            <a:ext cx="3168057" cy="827003"/>
          </a:xfrm>
          <a:prstGeom prst="rect">
            <a:avLst/>
          </a:prstGeom>
          <a:ln>
            <a:noFill/>
          </a:ln>
          <a:effectLst>
            <a:outerShdw blurRad="292100" dist="139700" dir="2700000" algn="tl" rotWithShape="0">
              <a:srgbClr val="333333">
                <a:alpha val="65000"/>
              </a:srgbClr>
            </a:outerShdw>
          </a:effectLst>
        </p:spPr>
      </p:pic>
      <p:sp>
        <p:nvSpPr>
          <p:cNvPr id="5" name="Arrow: Down 4">
            <a:extLst>
              <a:ext uri="{FF2B5EF4-FFF2-40B4-BE49-F238E27FC236}">
                <a16:creationId xmlns:a16="http://schemas.microsoft.com/office/drawing/2014/main" id="{6469009F-3A01-48B9-A9F3-2842656784CE}"/>
              </a:ext>
            </a:extLst>
          </p:cNvPr>
          <p:cNvSpPr/>
          <p:nvPr/>
        </p:nvSpPr>
        <p:spPr>
          <a:xfrm rot="16200000">
            <a:off x="1963411" y="4155914"/>
            <a:ext cx="743756" cy="1185309"/>
          </a:xfrm>
          <a:prstGeom prst="downArrow">
            <a:avLst/>
          </a:prstGeom>
          <a:solidFill>
            <a:schemeClr val="accent6">
              <a:alpha val="50000"/>
            </a:schemeClr>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29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991B34-5AAC-4756-B946-746A5C3A25B9}"/>
              </a:ext>
            </a:extLst>
          </p:cNvPr>
          <p:cNvSpPr/>
          <p:nvPr/>
        </p:nvSpPr>
        <p:spPr>
          <a:xfrm>
            <a:off x="1" y="0"/>
            <a:ext cx="12106656" cy="954107"/>
          </a:xfrm>
          <a:prstGeom prst="rect">
            <a:avLst/>
          </a:prstGeom>
        </p:spPr>
        <p:txBody>
          <a:bodyPr wrap="square">
            <a:spAutoFit/>
          </a:bodyPr>
          <a:lstStyle/>
          <a:p>
            <a:pPr marL="457200" lvl="0" indent="-457200">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To view and approve your employees time records / time off requests, click on the </a:t>
            </a:r>
            <a:r>
              <a:rPr lang="en-US" sz="2800" b="1" dirty="0">
                <a:solidFill>
                  <a:srgbClr val="0070C0"/>
                </a:solidFill>
                <a:latin typeface="Arial" panose="020B0604020202020204" pitchFamily="34" charset="0"/>
                <a:cs typeface="Arial" panose="020B0604020202020204" pitchFamily="34" charset="0"/>
              </a:rPr>
              <a:t>Supervisor Work Roster </a:t>
            </a:r>
            <a:r>
              <a:rPr lang="en-US" sz="2800" dirty="0">
                <a:solidFill>
                  <a:schemeClr val="bg1"/>
                </a:solidFill>
                <a:latin typeface="Arial" panose="020B0604020202020204" pitchFamily="34" charset="0"/>
                <a:cs typeface="Arial" panose="020B0604020202020204" pitchFamily="34" charset="0"/>
              </a:rPr>
              <a:t>tab.</a:t>
            </a:r>
          </a:p>
        </p:txBody>
      </p:sp>
      <p:pic>
        <p:nvPicPr>
          <p:cNvPr id="2" name="Picture 1">
            <a:extLst>
              <a:ext uri="{FF2B5EF4-FFF2-40B4-BE49-F238E27FC236}">
                <a16:creationId xmlns:a16="http://schemas.microsoft.com/office/drawing/2014/main" id="{12DF5EDA-EA8A-4B54-BCA7-CCFC380F8D4C}"/>
              </a:ext>
            </a:extLst>
          </p:cNvPr>
          <p:cNvPicPr>
            <a:picLocks noChangeAspect="1"/>
          </p:cNvPicPr>
          <p:nvPr/>
        </p:nvPicPr>
        <p:blipFill rotWithShape="1">
          <a:blip r:embed="rId2"/>
          <a:srcRect t="44298"/>
          <a:stretch/>
        </p:blipFill>
        <p:spPr>
          <a:xfrm>
            <a:off x="254382" y="1982980"/>
            <a:ext cx="11597894" cy="1446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rrow: Down 5">
            <a:extLst>
              <a:ext uri="{FF2B5EF4-FFF2-40B4-BE49-F238E27FC236}">
                <a16:creationId xmlns:a16="http://schemas.microsoft.com/office/drawing/2014/main" id="{A6CEC375-94E5-46AF-82F1-BF99ECB50A0D}"/>
              </a:ext>
            </a:extLst>
          </p:cNvPr>
          <p:cNvSpPr/>
          <p:nvPr/>
        </p:nvSpPr>
        <p:spPr>
          <a:xfrm rot="12961393">
            <a:off x="7906655" y="2615323"/>
            <a:ext cx="624048" cy="607834"/>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68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66FAE3-29BA-4561-BDED-9CE66358E013}"/>
              </a:ext>
            </a:extLst>
          </p:cNvPr>
          <p:cNvSpPr txBox="1"/>
          <p:nvPr/>
        </p:nvSpPr>
        <p:spPr>
          <a:xfrm>
            <a:off x="41429" y="911191"/>
            <a:ext cx="12109142" cy="1323439"/>
          </a:xfrm>
          <a:prstGeom prst="rect">
            <a:avLst/>
          </a:prstGeom>
          <a:noFill/>
        </p:spPr>
        <p:txBody>
          <a:bodyPr wrap="square" rtlCol="0">
            <a:spAutoFit/>
          </a:bodyPr>
          <a:lstStyle/>
          <a:p>
            <a:pPr marL="342900"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Supervisors need to review pending leave requests before reviewing pending time records.</a:t>
            </a:r>
          </a:p>
          <a:p>
            <a:r>
              <a:rPr lang="en-US" sz="1600" dirty="0">
                <a:solidFill>
                  <a:schemeClr val="bg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When approving time off requests, please make sure to click on the bubble located below the approve column and click submit. </a:t>
            </a:r>
          </a:p>
          <a:p>
            <a:pPr marL="342900" indent="-3429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Once the time off request has been approved, it will feed to the employee’s time record.</a:t>
            </a:r>
          </a:p>
        </p:txBody>
      </p:sp>
      <p:sp>
        <p:nvSpPr>
          <p:cNvPr id="13" name="TextBox 12">
            <a:extLst>
              <a:ext uri="{FF2B5EF4-FFF2-40B4-BE49-F238E27FC236}">
                <a16:creationId xmlns:a16="http://schemas.microsoft.com/office/drawing/2014/main" id="{C34A3ED4-957E-403C-B251-24A86D30B3A7}"/>
              </a:ext>
            </a:extLst>
          </p:cNvPr>
          <p:cNvSpPr txBox="1"/>
          <p:nvPr/>
        </p:nvSpPr>
        <p:spPr>
          <a:xfrm>
            <a:off x="0" y="9002"/>
            <a:ext cx="12192000"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Pending Leave Requests </a:t>
            </a:r>
          </a:p>
        </p:txBody>
      </p:sp>
      <p:pic>
        <p:nvPicPr>
          <p:cNvPr id="16" name="Picture 15">
            <a:extLst>
              <a:ext uri="{FF2B5EF4-FFF2-40B4-BE49-F238E27FC236}">
                <a16:creationId xmlns:a16="http://schemas.microsoft.com/office/drawing/2014/main" id="{754F9A47-EE4C-47E8-BD05-B051184C62CD}"/>
              </a:ext>
            </a:extLst>
          </p:cNvPr>
          <p:cNvPicPr>
            <a:picLocks noChangeAspect="1"/>
          </p:cNvPicPr>
          <p:nvPr/>
        </p:nvPicPr>
        <p:blipFill>
          <a:blip r:embed="rId2"/>
          <a:stretch>
            <a:fillRect/>
          </a:stretch>
        </p:blipFill>
        <p:spPr>
          <a:xfrm>
            <a:off x="1005368" y="2610994"/>
            <a:ext cx="10181264" cy="2319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Arrow: Down 16">
            <a:extLst>
              <a:ext uri="{FF2B5EF4-FFF2-40B4-BE49-F238E27FC236}">
                <a16:creationId xmlns:a16="http://schemas.microsoft.com/office/drawing/2014/main" id="{85DE8FC7-C1E7-498D-821E-D4079160759B}"/>
              </a:ext>
            </a:extLst>
          </p:cNvPr>
          <p:cNvSpPr/>
          <p:nvPr/>
        </p:nvSpPr>
        <p:spPr>
          <a:xfrm rot="12961393">
            <a:off x="549510" y="4687403"/>
            <a:ext cx="624048" cy="607834"/>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 name="Arrow: Down 17">
            <a:extLst>
              <a:ext uri="{FF2B5EF4-FFF2-40B4-BE49-F238E27FC236}">
                <a16:creationId xmlns:a16="http://schemas.microsoft.com/office/drawing/2014/main" id="{2EBA4180-CD05-4E2F-B22B-494128392205}"/>
              </a:ext>
            </a:extLst>
          </p:cNvPr>
          <p:cNvSpPr/>
          <p:nvPr/>
        </p:nvSpPr>
        <p:spPr>
          <a:xfrm rot="12961393">
            <a:off x="9373966" y="3306881"/>
            <a:ext cx="265497" cy="244238"/>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Arrow: Down 6">
            <a:extLst>
              <a:ext uri="{FF2B5EF4-FFF2-40B4-BE49-F238E27FC236}">
                <a16:creationId xmlns:a16="http://schemas.microsoft.com/office/drawing/2014/main" id="{0C49B473-134B-4200-87ED-1B223F3FA493}"/>
              </a:ext>
            </a:extLst>
          </p:cNvPr>
          <p:cNvSpPr/>
          <p:nvPr/>
        </p:nvSpPr>
        <p:spPr>
          <a:xfrm rot="16200000">
            <a:off x="529721" y="2447820"/>
            <a:ext cx="376364" cy="702712"/>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93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66FAE3-29BA-4561-BDED-9CE66358E013}"/>
              </a:ext>
            </a:extLst>
          </p:cNvPr>
          <p:cNvSpPr txBox="1"/>
          <p:nvPr/>
        </p:nvSpPr>
        <p:spPr>
          <a:xfrm>
            <a:off x="0" y="1040235"/>
            <a:ext cx="12109142" cy="1569660"/>
          </a:xfrm>
          <a:prstGeom prst="rect">
            <a:avLst/>
          </a:prstGeom>
          <a:noFill/>
        </p:spPr>
        <p:txBody>
          <a:bodyPr wrap="square" rtlCol="0">
            <a:spAutoFit/>
          </a:bodyPr>
          <a:lstStyle/>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If you are denying the request, click on the bubble located below the deny column. </a:t>
            </a:r>
          </a:p>
          <a:p>
            <a:pPr marL="457200" indent="-4572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 comment box will appear when </a:t>
            </a:r>
            <a:r>
              <a:rPr lang="en-US" sz="1600" b="1" dirty="0">
                <a:solidFill>
                  <a:schemeClr val="bg1"/>
                </a:solidFill>
                <a:latin typeface="Arial" panose="020B0604020202020204" pitchFamily="34" charset="0"/>
                <a:cs typeface="Arial" panose="020B0604020202020204" pitchFamily="34" charset="0"/>
              </a:rPr>
              <a:t>Deny</a:t>
            </a:r>
            <a:r>
              <a:rPr lang="en-US" sz="1600" dirty="0">
                <a:solidFill>
                  <a:schemeClr val="bg1"/>
                </a:solidFill>
                <a:latin typeface="Arial" panose="020B0604020202020204" pitchFamily="34" charset="0"/>
                <a:cs typeface="Arial" panose="020B0604020202020204" pitchFamily="34" charset="0"/>
              </a:rPr>
              <a:t> is selected, as a reason must be provided to the employee on why the time off request is being denied, click submit when finished.  </a:t>
            </a:r>
          </a:p>
          <a:p>
            <a:pPr marL="457200" indent="-4572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request / comment will be sent back to the employee to adjust their time record.</a:t>
            </a:r>
          </a:p>
        </p:txBody>
      </p:sp>
      <p:pic>
        <p:nvPicPr>
          <p:cNvPr id="13" name="Picture 12">
            <a:extLst>
              <a:ext uri="{FF2B5EF4-FFF2-40B4-BE49-F238E27FC236}">
                <a16:creationId xmlns:a16="http://schemas.microsoft.com/office/drawing/2014/main" id="{5F4AB519-88F8-42F4-8ECD-980EC0C7F42B}"/>
              </a:ext>
            </a:extLst>
          </p:cNvPr>
          <p:cNvPicPr>
            <a:picLocks noChangeAspect="1"/>
          </p:cNvPicPr>
          <p:nvPr/>
        </p:nvPicPr>
        <p:blipFill>
          <a:blip r:embed="rId2"/>
          <a:stretch>
            <a:fillRect/>
          </a:stretch>
        </p:blipFill>
        <p:spPr>
          <a:xfrm>
            <a:off x="963939" y="2803940"/>
            <a:ext cx="10181264" cy="2319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453CD87D-2525-440A-8B3C-2633F7227563}"/>
              </a:ext>
            </a:extLst>
          </p:cNvPr>
          <p:cNvSpPr txBox="1"/>
          <p:nvPr/>
        </p:nvSpPr>
        <p:spPr>
          <a:xfrm>
            <a:off x="0" y="9002"/>
            <a:ext cx="12192000"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Pending Leave Requests </a:t>
            </a:r>
            <a:r>
              <a:rPr lang="en-US" sz="4000" i="1" dirty="0">
                <a:solidFill>
                  <a:schemeClr val="bg1"/>
                </a:solidFill>
                <a:latin typeface="Arial" panose="020B0604020202020204" pitchFamily="34" charset="0"/>
                <a:cs typeface="Arial" panose="020B0604020202020204" pitchFamily="34" charset="0"/>
              </a:rPr>
              <a:t>(continued) </a:t>
            </a:r>
          </a:p>
        </p:txBody>
      </p:sp>
      <p:pic>
        <p:nvPicPr>
          <p:cNvPr id="2" name="Picture 1">
            <a:extLst>
              <a:ext uri="{FF2B5EF4-FFF2-40B4-BE49-F238E27FC236}">
                <a16:creationId xmlns:a16="http://schemas.microsoft.com/office/drawing/2014/main" id="{7B004FAA-44A1-44FA-9AF3-E76078ACEF9E}"/>
              </a:ext>
            </a:extLst>
          </p:cNvPr>
          <p:cNvPicPr>
            <a:picLocks noChangeAspect="1"/>
          </p:cNvPicPr>
          <p:nvPr/>
        </p:nvPicPr>
        <p:blipFill>
          <a:blip r:embed="rId3"/>
          <a:stretch>
            <a:fillRect/>
          </a:stretch>
        </p:blipFill>
        <p:spPr>
          <a:xfrm>
            <a:off x="6916278" y="3687151"/>
            <a:ext cx="4148801" cy="233217"/>
          </a:xfrm>
          <a:prstGeom prst="rect">
            <a:avLst/>
          </a:prstGeom>
        </p:spPr>
      </p:pic>
      <p:sp>
        <p:nvSpPr>
          <p:cNvPr id="15" name="Arrow: Down 14">
            <a:extLst>
              <a:ext uri="{FF2B5EF4-FFF2-40B4-BE49-F238E27FC236}">
                <a16:creationId xmlns:a16="http://schemas.microsoft.com/office/drawing/2014/main" id="{EC2993B2-1415-4A45-98AF-AAD4C8AE41B9}"/>
              </a:ext>
            </a:extLst>
          </p:cNvPr>
          <p:cNvSpPr/>
          <p:nvPr/>
        </p:nvSpPr>
        <p:spPr>
          <a:xfrm rot="12961393">
            <a:off x="9919250" y="3499470"/>
            <a:ext cx="265497" cy="244238"/>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Arrow: Down 15">
            <a:extLst>
              <a:ext uri="{FF2B5EF4-FFF2-40B4-BE49-F238E27FC236}">
                <a16:creationId xmlns:a16="http://schemas.microsoft.com/office/drawing/2014/main" id="{C3A7C3AF-7E77-42F0-8749-ABA3B89C9B18}"/>
              </a:ext>
            </a:extLst>
          </p:cNvPr>
          <p:cNvSpPr/>
          <p:nvPr/>
        </p:nvSpPr>
        <p:spPr>
          <a:xfrm rot="16200000">
            <a:off x="6481590" y="3462745"/>
            <a:ext cx="265497" cy="649749"/>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Arrow: Down 16">
            <a:extLst>
              <a:ext uri="{FF2B5EF4-FFF2-40B4-BE49-F238E27FC236}">
                <a16:creationId xmlns:a16="http://schemas.microsoft.com/office/drawing/2014/main" id="{3F7ADF25-6649-42F5-9213-6D4B78432B04}"/>
              </a:ext>
            </a:extLst>
          </p:cNvPr>
          <p:cNvSpPr/>
          <p:nvPr/>
        </p:nvSpPr>
        <p:spPr>
          <a:xfrm rot="12961393">
            <a:off x="601192" y="4876869"/>
            <a:ext cx="504358" cy="492273"/>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102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66FAE3-29BA-4561-BDED-9CE66358E013}"/>
              </a:ext>
            </a:extLst>
          </p:cNvPr>
          <p:cNvSpPr txBox="1"/>
          <p:nvPr/>
        </p:nvSpPr>
        <p:spPr>
          <a:xfrm>
            <a:off x="0" y="1040235"/>
            <a:ext cx="12109142" cy="830997"/>
          </a:xfrm>
          <a:prstGeom prst="rect">
            <a:avLst/>
          </a:prstGeom>
          <a:noFill/>
        </p:spPr>
        <p:txBody>
          <a:bodyPr wrap="square" rtlCol="0">
            <a:spAutoFit/>
          </a:bodyPr>
          <a:lstStyle/>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If you are not ready to approve a time off request, click on the bubble located below the postpone column.</a:t>
            </a:r>
          </a:p>
          <a:p>
            <a:r>
              <a:rPr lang="en-US" sz="1600" dirty="0">
                <a:solidFill>
                  <a:schemeClr val="bg1"/>
                </a:solidFill>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time off request will remain on your roster for approval until you are ready to review or take action.</a:t>
            </a:r>
          </a:p>
        </p:txBody>
      </p:sp>
      <p:pic>
        <p:nvPicPr>
          <p:cNvPr id="13" name="Picture 12">
            <a:extLst>
              <a:ext uri="{FF2B5EF4-FFF2-40B4-BE49-F238E27FC236}">
                <a16:creationId xmlns:a16="http://schemas.microsoft.com/office/drawing/2014/main" id="{5F4AB519-88F8-42F4-8ECD-980EC0C7F42B}"/>
              </a:ext>
            </a:extLst>
          </p:cNvPr>
          <p:cNvPicPr>
            <a:picLocks noChangeAspect="1"/>
          </p:cNvPicPr>
          <p:nvPr/>
        </p:nvPicPr>
        <p:blipFill>
          <a:blip r:embed="rId2"/>
          <a:stretch>
            <a:fillRect/>
          </a:stretch>
        </p:blipFill>
        <p:spPr>
          <a:xfrm>
            <a:off x="963939" y="2461748"/>
            <a:ext cx="10181264" cy="2319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453CD87D-2525-440A-8B3C-2633F7227563}"/>
              </a:ext>
            </a:extLst>
          </p:cNvPr>
          <p:cNvSpPr txBox="1"/>
          <p:nvPr/>
        </p:nvSpPr>
        <p:spPr>
          <a:xfrm>
            <a:off x="0" y="9002"/>
            <a:ext cx="12192000"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Pending Leave Requests </a:t>
            </a:r>
            <a:r>
              <a:rPr lang="en-US" sz="4000" i="1" dirty="0">
                <a:solidFill>
                  <a:schemeClr val="bg1"/>
                </a:solidFill>
                <a:latin typeface="Arial" panose="020B0604020202020204" pitchFamily="34" charset="0"/>
                <a:cs typeface="Arial" panose="020B0604020202020204" pitchFamily="34" charset="0"/>
              </a:rPr>
              <a:t>(continued) </a:t>
            </a:r>
          </a:p>
        </p:txBody>
      </p:sp>
      <p:sp>
        <p:nvSpPr>
          <p:cNvPr id="15" name="Arrow: Down 14">
            <a:extLst>
              <a:ext uri="{FF2B5EF4-FFF2-40B4-BE49-F238E27FC236}">
                <a16:creationId xmlns:a16="http://schemas.microsoft.com/office/drawing/2014/main" id="{EC2993B2-1415-4A45-98AF-AAD4C8AE41B9}"/>
              </a:ext>
            </a:extLst>
          </p:cNvPr>
          <p:cNvSpPr/>
          <p:nvPr/>
        </p:nvSpPr>
        <p:spPr>
          <a:xfrm rot="12961393">
            <a:off x="10523258" y="3211170"/>
            <a:ext cx="265497" cy="244238"/>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Arrow: Down 16">
            <a:extLst>
              <a:ext uri="{FF2B5EF4-FFF2-40B4-BE49-F238E27FC236}">
                <a16:creationId xmlns:a16="http://schemas.microsoft.com/office/drawing/2014/main" id="{3F7ADF25-6649-42F5-9213-6D4B78432B04}"/>
              </a:ext>
            </a:extLst>
          </p:cNvPr>
          <p:cNvSpPr/>
          <p:nvPr/>
        </p:nvSpPr>
        <p:spPr>
          <a:xfrm rot="12961393">
            <a:off x="609581" y="4534676"/>
            <a:ext cx="504358" cy="492273"/>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06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66FAE3-29BA-4561-BDED-9CE66358E013}"/>
              </a:ext>
            </a:extLst>
          </p:cNvPr>
          <p:cNvSpPr txBox="1"/>
          <p:nvPr/>
        </p:nvSpPr>
        <p:spPr>
          <a:xfrm>
            <a:off x="0" y="1074562"/>
            <a:ext cx="12109142" cy="584775"/>
          </a:xfrm>
          <a:prstGeom prst="rect">
            <a:avLst/>
          </a:prstGeom>
          <a:noFill/>
        </p:spPr>
        <p:txBody>
          <a:bodyPr wrap="square" rtlCol="0">
            <a:spAutoFit/>
          </a:bodyPr>
          <a:lstStyle/>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When you are ready to approve your employees time record, click on </a:t>
            </a:r>
            <a:r>
              <a:rPr lang="en-US" sz="1600" dirty="0">
                <a:solidFill>
                  <a:srgbClr val="0070C0"/>
                </a:solidFill>
                <a:latin typeface="Arial" panose="020B0604020202020204" pitchFamily="34" charset="0"/>
                <a:cs typeface="Arial" panose="020B0604020202020204" pitchFamily="34" charset="0"/>
              </a:rPr>
              <a:t>Details</a:t>
            </a:r>
            <a:r>
              <a:rPr lang="en-US" sz="1600" dirty="0">
                <a:solidFill>
                  <a:schemeClr val="bg1"/>
                </a:solidFill>
                <a:latin typeface="Arial" panose="020B0604020202020204" pitchFamily="34" charset="0"/>
                <a:cs typeface="Arial" panose="020B0604020202020204" pitchFamily="34" charset="0"/>
              </a:rPr>
              <a:t> to view your employees time record to verify all days recorded are accurate.</a:t>
            </a:r>
          </a:p>
        </p:txBody>
      </p:sp>
      <p:sp>
        <p:nvSpPr>
          <p:cNvPr id="10" name="TextBox 9">
            <a:extLst>
              <a:ext uri="{FF2B5EF4-FFF2-40B4-BE49-F238E27FC236}">
                <a16:creationId xmlns:a16="http://schemas.microsoft.com/office/drawing/2014/main" id="{5026C089-967C-441A-81C5-7746D0CC74DF}"/>
              </a:ext>
            </a:extLst>
          </p:cNvPr>
          <p:cNvSpPr txBox="1"/>
          <p:nvPr/>
        </p:nvSpPr>
        <p:spPr>
          <a:xfrm>
            <a:off x="0" y="9002"/>
            <a:ext cx="12192000"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Pending Time Records Approvals</a:t>
            </a:r>
            <a:endParaRPr lang="en-US" sz="4000" i="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FF4027B-5944-41BC-87E5-51D13DCCE4B5}"/>
              </a:ext>
            </a:extLst>
          </p:cNvPr>
          <p:cNvPicPr>
            <a:picLocks noChangeAspect="1"/>
          </p:cNvPicPr>
          <p:nvPr/>
        </p:nvPicPr>
        <p:blipFill>
          <a:blip r:embed="rId2"/>
          <a:stretch>
            <a:fillRect/>
          </a:stretch>
        </p:blipFill>
        <p:spPr>
          <a:xfrm>
            <a:off x="689077" y="2083675"/>
            <a:ext cx="10813846" cy="2690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Arrow: Down 14">
            <a:extLst>
              <a:ext uri="{FF2B5EF4-FFF2-40B4-BE49-F238E27FC236}">
                <a16:creationId xmlns:a16="http://schemas.microsoft.com/office/drawing/2014/main" id="{245F697D-A284-48E0-B6BF-217875435A9A}"/>
              </a:ext>
            </a:extLst>
          </p:cNvPr>
          <p:cNvSpPr/>
          <p:nvPr/>
        </p:nvSpPr>
        <p:spPr>
          <a:xfrm rot="10800000">
            <a:off x="1003807" y="3778537"/>
            <a:ext cx="458926" cy="535131"/>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66FAE3-29BA-4561-BDED-9CE66358E013}"/>
              </a:ext>
            </a:extLst>
          </p:cNvPr>
          <p:cNvSpPr txBox="1"/>
          <p:nvPr/>
        </p:nvSpPr>
        <p:spPr>
          <a:xfrm>
            <a:off x="0" y="507431"/>
            <a:ext cx="12109142" cy="1200329"/>
          </a:xfrm>
          <a:prstGeom prst="rect">
            <a:avLst/>
          </a:prstGeom>
          <a:noFill/>
        </p:spPr>
        <p:txBody>
          <a:bodyPr wrap="square" rtlCol="0">
            <a:spAutoFit/>
          </a:bodyPr>
          <a:lstStyle/>
          <a:p>
            <a:pPr marL="457200" indent="-4572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Make sure to review </a:t>
            </a:r>
            <a:r>
              <a:rPr lang="en-US" sz="1400" b="1" u="sng" dirty="0">
                <a:solidFill>
                  <a:schemeClr val="bg1"/>
                </a:solidFill>
                <a:latin typeface="Arial" panose="020B0604020202020204" pitchFamily="34" charset="0"/>
                <a:cs typeface="Arial" panose="020B0604020202020204" pitchFamily="34" charset="0"/>
              </a:rPr>
              <a:t>the entire calendar </a:t>
            </a:r>
            <a:r>
              <a:rPr lang="en-US" sz="1400" dirty="0">
                <a:solidFill>
                  <a:schemeClr val="bg1"/>
                </a:solidFill>
                <a:latin typeface="Arial" panose="020B0604020202020204" pitchFamily="34" charset="0"/>
                <a:cs typeface="Arial" panose="020B0604020202020204" pitchFamily="34" charset="0"/>
              </a:rPr>
              <a:t>on the time record to ensure accuracy of days recorded. </a:t>
            </a:r>
          </a:p>
          <a:p>
            <a:pPr marL="457200" indent="-457200">
              <a:buFont typeface="Arial" panose="020B0604020202020204" pitchFamily="34" charset="0"/>
              <a:buChar char="•"/>
            </a:pPr>
            <a:endParaRPr lang="en-US" sz="14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If time record is accurate, click on the approve button. If you disagree with the time record, enter a comment in the box stating the reason for denying the record and click </a:t>
            </a:r>
            <a:r>
              <a:rPr lang="en-US" sz="1400" b="1" dirty="0">
                <a:solidFill>
                  <a:schemeClr val="bg1"/>
                </a:solidFill>
                <a:latin typeface="Arial" panose="020B0604020202020204" pitchFamily="34" charset="0"/>
                <a:cs typeface="Arial" panose="020B0604020202020204" pitchFamily="34" charset="0"/>
              </a:rPr>
              <a:t>Deny</a:t>
            </a:r>
            <a:r>
              <a:rPr lang="en-US" sz="1400" dirty="0">
                <a:solidFill>
                  <a:schemeClr val="bg1"/>
                </a:solidFill>
                <a:latin typeface="Arial" panose="020B0604020202020204" pitchFamily="34" charset="0"/>
                <a:cs typeface="Arial" panose="020B0604020202020204" pitchFamily="34" charset="0"/>
              </a:rPr>
              <a:t>. The time record will be sent back to the employee to adjust their time record. </a:t>
            </a:r>
          </a:p>
        </p:txBody>
      </p:sp>
      <p:sp>
        <p:nvSpPr>
          <p:cNvPr id="10" name="TextBox 9">
            <a:extLst>
              <a:ext uri="{FF2B5EF4-FFF2-40B4-BE49-F238E27FC236}">
                <a16:creationId xmlns:a16="http://schemas.microsoft.com/office/drawing/2014/main" id="{5026C089-967C-441A-81C5-7746D0CC74DF}"/>
              </a:ext>
            </a:extLst>
          </p:cNvPr>
          <p:cNvSpPr txBox="1"/>
          <p:nvPr/>
        </p:nvSpPr>
        <p:spPr>
          <a:xfrm>
            <a:off x="0" y="9002"/>
            <a:ext cx="12192000"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Pending Time Records Approvals (</a:t>
            </a:r>
            <a:r>
              <a:rPr lang="en-US" sz="4000" i="1" dirty="0">
                <a:solidFill>
                  <a:schemeClr val="bg1"/>
                </a:solidFill>
                <a:latin typeface="Arial" panose="020B0604020202020204" pitchFamily="34" charset="0"/>
                <a:cs typeface="Arial" panose="020B0604020202020204" pitchFamily="34" charset="0"/>
              </a:rPr>
              <a:t>continued</a:t>
            </a:r>
            <a:r>
              <a:rPr lang="en-US" sz="4000" dirty="0">
                <a:solidFill>
                  <a:schemeClr val="bg1"/>
                </a:solidFill>
                <a:latin typeface="Arial" panose="020B0604020202020204" pitchFamily="34" charset="0"/>
                <a:cs typeface="Arial" panose="020B0604020202020204" pitchFamily="34" charset="0"/>
              </a:rPr>
              <a:t>)</a:t>
            </a:r>
            <a:endParaRPr lang="en-US" sz="4000" i="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0A66887-0A86-4970-8655-45B3F33B57B0}"/>
              </a:ext>
            </a:extLst>
          </p:cNvPr>
          <p:cNvPicPr>
            <a:picLocks noChangeAspect="1"/>
          </p:cNvPicPr>
          <p:nvPr/>
        </p:nvPicPr>
        <p:blipFill>
          <a:blip r:embed="rId2"/>
          <a:stretch>
            <a:fillRect/>
          </a:stretch>
        </p:blipFill>
        <p:spPr>
          <a:xfrm>
            <a:off x="0" y="4815280"/>
            <a:ext cx="4579339" cy="1983564"/>
          </a:xfrm>
          <a:prstGeom prst="rect">
            <a:avLst/>
          </a:prstGeom>
        </p:spPr>
      </p:pic>
      <p:sp>
        <p:nvSpPr>
          <p:cNvPr id="12" name="Arrow: Down 11">
            <a:extLst>
              <a:ext uri="{FF2B5EF4-FFF2-40B4-BE49-F238E27FC236}">
                <a16:creationId xmlns:a16="http://schemas.microsoft.com/office/drawing/2014/main" id="{1387FD2C-BC49-4D9C-B34C-14AD2737281E}"/>
              </a:ext>
            </a:extLst>
          </p:cNvPr>
          <p:cNvSpPr/>
          <p:nvPr/>
        </p:nvSpPr>
        <p:spPr>
          <a:xfrm rot="5400000">
            <a:off x="3965120" y="5439558"/>
            <a:ext cx="458926" cy="535131"/>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Arrow: Down 12">
            <a:extLst>
              <a:ext uri="{FF2B5EF4-FFF2-40B4-BE49-F238E27FC236}">
                <a16:creationId xmlns:a16="http://schemas.microsoft.com/office/drawing/2014/main" id="{96D998B5-EE6B-4E0C-9D7A-38E9709D3AC3}"/>
              </a:ext>
            </a:extLst>
          </p:cNvPr>
          <p:cNvSpPr/>
          <p:nvPr/>
        </p:nvSpPr>
        <p:spPr>
          <a:xfrm>
            <a:off x="567579" y="5936587"/>
            <a:ext cx="458926" cy="405606"/>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519042A-FD23-4296-84E8-3B2B168D1AC4}"/>
              </a:ext>
            </a:extLst>
          </p:cNvPr>
          <p:cNvPicPr>
            <a:picLocks noChangeAspect="1"/>
          </p:cNvPicPr>
          <p:nvPr/>
        </p:nvPicPr>
        <p:blipFill>
          <a:blip r:embed="rId3"/>
          <a:stretch>
            <a:fillRect/>
          </a:stretch>
        </p:blipFill>
        <p:spPr>
          <a:xfrm>
            <a:off x="0" y="1885950"/>
            <a:ext cx="8403771" cy="2929330"/>
          </a:xfrm>
          <a:prstGeom prst="rect">
            <a:avLst/>
          </a:prstGeom>
        </p:spPr>
      </p:pic>
      <p:pic>
        <p:nvPicPr>
          <p:cNvPr id="5" name="Picture 4">
            <a:extLst>
              <a:ext uri="{FF2B5EF4-FFF2-40B4-BE49-F238E27FC236}">
                <a16:creationId xmlns:a16="http://schemas.microsoft.com/office/drawing/2014/main" id="{0A466A23-73CD-434A-9F99-B509E63E2059}"/>
              </a:ext>
            </a:extLst>
          </p:cNvPr>
          <p:cNvPicPr>
            <a:picLocks noChangeAspect="1"/>
          </p:cNvPicPr>
          <p:nvPr/>
        </p:nvPicPr>
        <p:blipFill>
          <a:blip r:embed="rId4"/>
          <a:stretch>
            <a:fillRect/>
          </a:stretch>
        </p:blipFill>
        <p:spPr>
          <a:xfrm>
            <a:off x="0" y="1885951"/>
            <a:ext cx="8403771" cy="2929330"/>
          </a:xfrm>
          <a:prstGeom prst="rect">
            <a:avLst/>
          </a:prstGeom>
        </p:spPr>
      </p:pic>
    </p:spTree>
    <p:extLst>
      <p:ext uri="{BB962C8B-B14F-4D97-AF65-F5344CB8AC3E}">
        <p14:creationId xmlns:p14="http://schemas.microsoft.com/office/powerpoint/2010/main" val="299362548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3385</TotalTime>
  <Words>551</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Corbel</vt:lpstr>
      <vt:lpstr>Wingdings</vt:lpstr>
      <vt:lpstr>Depth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 Exchange</dc:title>
  <dc:creator>Jermaine A Fraser</dc:creator>
  <cp:lastModifiedBy>Amy Zambrana</cp:lastModifiedBy>
  <cp:revision>190</cp:revision>
  <cp:lastPrinted>2025-06-24T14:12:45Z</cp:lastPrinted>
  <dcterms:created xsi:type="dcterms:W3CDTF">2020-04-24T22:09:57Z</dcterms:created>
  <dcterms:modified xsi:type="dcterms:W3CDTF">2025-10-07T20:31:20Z</dcterms:modified>
</cp:coreProperties>
</file>