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 id="2147483804" r:id="rId2"/>
  </p:sldMasterIdLst>
  <p:sldIdLst>
    <p:sldId id="268" r:id="rId3"/>
    <p:sldId id="257" r:id="rId4"/>
    <p:sldId id="271" r:id="rId5"/>
    <p:sldId id="270" r:id="rId6"/>
    <p:sldId id="269" r:id="rId7"/>
    <p:sldId id="284" r:id="rId8"/>
    <p:sldId id="288" r:id="rId9"/>
    <p:sldId id="285" r:id="rId10"/>
    <p:sldId id="287" r:id="rId11"/>
    <p:sldId id="289" r:id="rId12"/>
    <p:sldId id="290"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a:t>Click to edit Master subtitle style</a:t>
            </a:r>
            <a:endParaRPr lang="en-US" dirty="0"/>
          </a:p>
        </p:txBody>
      </p:sp>
      <p:sp>
        <p:nvSpPr>
          <p:cNvPr id="7" name="Date Placeholder 6"/>
          <p:cNvSpPr>
            <a:spLocks noGrp="1"/>
          </p:cNvSpPr>
          <p:nvPr>
            <p:ph type="dt" sz="half" idx="10"/>
          </p:nvPr>
        </p:nvSpPr>
        <p:spPr/>
        <p:txBody>
          <a:bodyPr/>
          <a:lstStyle/>
          <a:p>
            <a:fld id="{214F55DB-B49F-4198-8AA2-F6ABAC92EF48}" type="datetimeFigureOut">
              <a:rPr lang="en-US" smtClean="0"/>
              <a:t>5/24/2023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209189-FDAB-4B55-A1D2-C7EAB1D91AF2}" type="slidenum">
              <a:rPr lang="en-US" smtClean="0"/>
              <a:t>‹#›</a:t>
            </a:fld>
            <a:endParaRPr lang="en-US" dirty="0"/>
          </a:p>
        </p:txBody>
      </p:sp>
    </p:spTree>
    <p:extLst>
      <p:ext uri="{BB962C8B-B14F-4D97-AF65-F5344CB8AC3E}">
        <p14:creationId xmlns:p14="http://schemas.microsoft.com/office/powerpoint/2010/main" val="1935331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4F55DB-B49F-4198-8AA2-F6ABAC92EF48}" type="datetimeFigureOut">
              <a:rPr lang="en-US" smtClean="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209189-FDAB-4B55-A1D2-C7EAB1D91AF2}" type="slidenum">
              <a:rPr lang="en-US" smtClean="0"/>
              <a:t>‹#›</a:t>
            </a:fld>
            <a:endParaRPr lang="en-US" dirty="0"/>
          </a:p>
        </p:txBody>
      </p:sp>
    </p:spTree>
    <p:extLst>
      <p:ext uri="{BB962C8B-B14F-4D97-AF65-F5344CB8AC3E}">
        <p14:creationId xmlns:p14="http://schemas.microsoft.com/office/powerpoint/2010/main" val="395572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4F55DB-B49F-4198-8AA2-F6ABAC92EF48}" type="datetimeFigureOut">
              <a:rPr lang="en-US" smtClean="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209189-FDAB-4B55-A1D2-C7EAB1D91AF2}" type="slidenum">
              <a:rPr lang="en-US" smtClean="0"/>
              <a:t>‹#›</a:t>
            </a:fld>
            <a:endParaRPr lang="en-US" dirty="0"/>
          </a:p>
        </p:txBody>
      </p:sp>
    </p:spTree>
    <p:extLst>
      <p:ext uri="{BB962C8B-B14F-4D97-AF65-F5344CB8AC3E}">
        <p14:creationId xmlns:p14="http://schemas.microsoft.com/office/powerpoint/2010/main" val="183521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4F55DB-B49F-4198-8AA2-F6ABAC92EF48}" type="datetimeFigureOut">
              <a:rPr lang="en-US" smtClean="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209189-FDAB-4B55-A1D2-C7EAB1D91AF2}" type="slidenum">
              <a:rPr lang="en-US" smtClean="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35102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4F55DB-B49F-4198-8AA2-F6ABAC92EF48}" type="datetimeFigureOut">
              <a:rPr lang="en-US" smtClean="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209189-FDAB-4B55-A1D2-C7EAB1D91AF2}" type="slidenum">
              <a:rPr lang="en-US" smtClean="0"/>
              <a:t>‹#›</a:t>
            </a:fld>
            <a:endParaRPr lang="en-US" dirty="0"/>
          </a:p>
        </p:txBody>
      </p:sp>
    </p:spTree>
    <p:extLst>
      <p:ext uri="{BB962C8B-B14F-4D97-AF65-F5344CB8AC3E}">
        <p14:creationId xmlns:p14="http://schemas.microsoft.com/office/powerpoint/2010/main" val="4152114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14F55DB-B49F-4198-8AA2-F6ABAC92EF48}" type="datetimeFigureOut">
              <a:rPr lang="en-US" smtClean="0"/>
              <a:t>5/24/2023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209189-FDAB-4B55-A1D2-C7EAB1D91AF2}" type="slidenum">
              <a:rPr lang="en-US" smtClean="0"/>
              <a:t>‹#›</a:t>
            </a:fld>
            <a:endParaRPr lang="en-US" dirty="0"/>
          </a:p>
        </p:txBody>
      </p:sp>
    </p:spTree>
    <p:extLst>
      <p:ext uri="{BB962C8B-B14F-4D97-AF65-F5344CB8AC3E}">
        <p14:creationId xmlns:p14="http://schemas.microsoft.com/office/powerpoint/2010/main" val="68856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14F55DB-B49F-4198-8AA2-F6ABAC92EF48}" type="datetimeFigureOut">
              <a:rPr lang="en-US" smtClean="0"/>
              <a:t>5/24/2023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209189-FDAB-4B55-A1D2-C7EAB1D91AF2}" type="slidenum">
              <a:rPr lang="en-US" smtClean="0"/>
              <a:t>‹#›</a:t>
            </a:fld>
            <a:endParaRPr lang="en-US" dirty="0"/>
          </a:p>
        </p:txBody>
      </p:sp>
    </p:spTree>
    <p:extLst>
      <p:ext uri="{BB962C8B-B14F-4D97-AF65-F5344CB8AC3E}">
        <p14:creationId xmlns:p14="http://schemas.microsoft.com/office/powerpoint/2010/main" val="3146258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F55DB-B49F-4198-8AA2-F6ABAC92EF48}" type="datetimeFigureOut">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209189-FDAB-4B55-A1D2-C7EAB1D91AF2}" type="slidenum">
              <a:rPr lang="en-US" smtClean="0"/>
              <a:t>‹#›</a:t>
            </a:fld>
            <a:endParaRPr lang="en-US" dirty="0"/>
          </a:p>
        </p:txBody>
      </p:sp>
    </p:spTree>
    <p:extLst>
      <p:ext uri="{BB962C8B-B14F-4D97-AF65-F5344CB8AC3E}">
        <p14:creationId xmlns:p14="http://schemas.microsoft.com/office/powerpoint/2010/main" val="1068712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F55DB-B49F-4198-8AA2-F6ABAC92EF48}" type="datetimeFigureOut">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209189-FDAB-4B55-A1D2-C7EAB1D91AF2}" type="slidenum">
              <a:rPr lang="en-US" smtClean="0"/>
              <a:t>‹#›</a:t>
            </a:fld>
            <a:endParaRPr lang="en-US" dirty="0"/>
          </a:p>
        </p:txBody>
      </p:sp>
    </p:spTree>
    <p:extLst>
      <p:ext uri="{BB962C8B-B14F-4D97-AF65-F5344CB8AC3E}">
        <p14:creationId xmlns:p14="http://schemas.microsoft.com/office/powerpoint/2010/main" val="632247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DCBE4-1D52-465D-ACE8-D890897DF3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948E37-9B9F-4592-A210-D481B86524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5D54C2-A80B-4122-865D-136409A74DA8}"/>
              </a:ext>
            </a:extLst>
          </p:cNvPr>
          <p:cNvSpPr>
            <a:spLocks noGrp="1"/>
          </p:cNvSpPr>
          <p:nvPr>
            <p:ph type="dt" sz="half" idx="10"/>
          </p:nvPr>
        </p:nvSpPr>
        <p:spPr/>
        <p:txBody>
          <a:bodyPr/>
          <a:lstStyle/>
          <a:p>
            <a:fld id="{1F7438A9-DA11-4828-A0E0-C9248A79B6D5}" type="datetimeFigureOut">
              <a:rPr lang="en-US" smtClean="0"/>
              <a:t>5/24/2023</a:t>
            </a:fld>
            <a:endParaRPr lang="en-US" dirty="0"/>
          </a:p>
        </p:txBody>
      </p:sp>
      <p:sp>
        <p:nvSpPr>
          <p:cNvPr id="5" name="Footer Placeholder 4">
            <a:extLst>
              <a:ext uri="{FF2B5EF4-FFF2-40B4-BE49-F238E27FC236}">
                <a16:creationId xmlns:a16="http://schemas.microsoft.com/office/drawing/2014/main" id="{7134632B-A677-49D4-86C6-2A5F782CF0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CB9CF7-F95D-40FB-989E-E620A85473E3}"/>
              </a:ext>
            </a:extLst>
          </p:cNvPr>
          <p:cNvSpPr>
            <a:spLocks noGrp="1"/>
          </p:cNvSpPr>
          <p:nvPr>
            <p:ph type="sldNum" sz="quarter" idx="12"/>
          </p:nvPr>
        </p:nvSpPr>
        <p:spPr/>
        <p:txBody>
          <a:bodyPr/>
          <a:lstStyle/>
          <a:p>
            <a:fld id="{3F3373D3-F4E0-4320-AE3B-9A16E14215D5}" type="slidenum">
              <a:rPr lang="en-US" smtClean="0"/>
              <a:t>‹#›</a:t>
            </a:fld>
            <a:endParaRPr lang="en-US" dirty="0"/>
          </a:p>
        </p:txBody>
      </p:sp>
    </p:spTree>
    <p:extLst>
      <p:ext uri="{BB962C8B-B14F-4D97-AF65-F5344CB8AC3E}">
        <p14:creationId xmlns:p14="http://schemas.microsoft.com/office/powerpoint/2010/main" val="3044186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47A01-68E7-474E-9927-A67A23EDBC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968B94-BB6E-4EDB-AAA0-2B459806E0D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DA657F-5D49-45BF-A554-E28CAA03F10C}"/>
              </a:ext>
            </a:extLst>
          </p:cNvPr>
          <p:cNvSpPr>
            <a:spLocks noGrp="1"/>
          </p:cNvSpPr>
          <p:nvPr>
            <p:ph type="dt" sz="half" idx="10"/>
          </p:nvPr>
        </p:nvSpPr>
        <p:spPr/>
        <p:txBody>
          <a:bodyPr/>
          <a:lstStyle/>
          <a:p>
            <a:fld id="{1F7438A9-DA11-4828-A0E0-C9248A79B6D5}" type="datetimeFigureOut">
              <a:rPr lang="en-US" smtClean="0"/>
              <a:t>5/24/2023</a:t>
            </a:fld>
            <a:endParaRPr lang="en-US" dirty="0"/>
          </a:p>
        </p:txBody>
      </p:sp>
      <p:sp>
        <p:nvSpPr>
          <p:cNvPr id="5" name="Footer Placeholder 4">
            <a:extLst>
              <a:ext uri="{FF2B5EF4-FFF2-40B4-BE49-F238E27FC236}">
                <a16:creationId xmlns:a16="http://schemas.microsoft.com/office/drawing/2014/main" id="{F1CC7271-5FEE-4524-B126-DDD787A2F7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61D989-0DFE-4DC9-BAE2-EC3BF4266B5C}"/>
              </a:ext>
            </a:extLst>
          </p:cNvPr>
          <p:cNvSpPr>
            <a:spLocks noGrp="1"/>
          </p:cNvSpPr>
          <p:nvPr>
            <p:ph type="sldNum" sz="quarter" idx="12"/>
          </p:nvPr>
        </p:nvSpPr>
        <p:spPr/>
        <p:txBody>
          <a:bodyPr/>
          <a:lstStyle/>
          <a:p>
            <a:fld id="{3F3373D3-F4E0-4320-AE3B-9A16E14215D5}" type="slidenum">
              <a:rPr lang="en-US" smtClean="0"/>
              <a:t>‹#›</a:t>
            </a:fld>
            <a:endParaRPr lang="en-US" dirty="0"/>
          </a:p>
        </p:txBody>
      </p:sp>
    </p:spTree>
    <p:extLst>
      <p:ext uri="{BB962C8B-B14F-4D97-AF65-F5344CB8AC3E}">
        <p14:creationId xmlns:p14="http://schemas.microsoft.com/office/powerpoint/2010/main" val="4277059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F55DB-B49F-4198-8AA2-F6ABAC92EF48}" type="datetimeFigureOut">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209189-FDAB-4B55-A1D2-C7EAB1D91AF2}" type="slidenum">
              <a:rPr lang="en-US" smtClean="0"/>
              <a:t>‹#›</a:t>
            </a:fld>
            <a:endParaRPr lang="en-US" dirty="0"/>
          </a:p>
        </p:txBody>
      </p:sp>
    </p:spTree>
    <p:extLst>
      <p:ext uri="{BB962C8B-B14F-4D97-AF65-F5344CB8AC3E}">
        <p14:creationId xmlns:p14="http://schemas.microsoft.com/office/powerpoint/2010/main" val="7528298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57248-B174-4AE3-898E-FECAAA3293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6A1E2C-4852-40B6-A28B-F0AE29BF84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C9AAA7B-D32C-4F0F-8185-CF28312AF59E}"/>
              </a:ext>
            </a:extLst>
          </p:cNvPr>
          <p:cNvSpPr>
            <a:spLocks noGrp="1"/>
          </p:cNvSpPr>
          <p:nvPr>
            <p:ph type="dt" sz="half" idx="10"/>
          </p:nvPr>
        </p:nvSpPr>
        <p:spPr/>
        <p:txBody>
          <a:bodyPr/>
          <a:lstStyle/>
          <a:p>
            <a:fld id="{1F7438A9-DA11-4828-A0E0-C9248A79B6D5}" type="datetimeFigureOut">
              <a:rPr lang="en-US" smtClean="0"/>
              <a:t>5/24/2023</a:t>
            </a:fld>
            <a:endParaRPr lang="en-US" dirty="0"/>
          </a:p>
        </p:txBody>
      </p:sp>
      <p:sp>
        <p:nvSpPr>
          <p:cNvPr id="5" name="Footer Placeholder 4">
            <a:extLst>
              <a:ext uri="{FF2B5EF4-FFF2-40B4-BE49-F238E27FC236}">
                <a16:creationId xmlns:a16="http://schemas.microsoft.com/office/drawing/2014/main" id="{A833B17B-4E4B-4AED-AAF0-97F3A839A4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608906-46CE-425F-8E8B-6AA19889AD67}"/>
              </a:ext>
            </a:extLst>
          </p:cNvPr>
          <p:cNvSpPr>
            <a:spLocks noGrp="1"/>
          </p:cNvSpPr>
          <p:nvPr>
            <p:ph type="sldNum" sz="quarter" idx="12"/>
          </p:nvPr>
        </p:nvSpPr>
        <p:spPr/>
        <p:txBody>
          <a:bodyPr/>
          <a:lstStyle/>
          <a:p>
            <a:fld id="{3F3373D3-F4E0-4320-AE3B-9A16E14215D5}" type="slidenum">
              <a:rPr lang="en-US" smtClean="0"/>
              <a:t>‹#›</a:t>
            </a:fld>
            <a:endParaRPr lang="en-US" dirty="0"/>
          </a:p>
        </p:txBody>
      </p:sp>
    </p:spTree>
    <p:extLst>
      <p:ext uri="{BB962C8B-B14F-4D97-AF65-F5344CB8AC3E}">
        <p14:creationId xmlns:p14="http://schemas.microsoft.com/office/powerpoint/2010/main" val="305708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18C9B-ED1E-4795-9E0B-4CF909164C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9C0AC8-A9F1-4769-B838-445BB4CF13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23BFF9-F599-471E-BA6A-1E0F5CD1FEF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1DD8CD-8C6F-4C78-918D-D7FD7B7D963A}"/>
              </a:ext>
            </a:extLst>
          </p:cNvPr>
          <p:cNvSpPr>
            <a:spLocks noGrp="1"/>
          </p:cNvSpPr>
          <p:nvPr>
            <p:ph type="dt" sz="half" idx="10"/>
          </p:nvPr>
        </p:nvSpPr>
        <p:spPr/>
        <p:txBody>
          <a:bodyPr/>
          <a:lstStyle/>
          <a:p>
            <a:fld id="{1F7438A9-DA11-4828-A0E0-C9248A79B6D5}" type="datetimeFigureOut">
              <a:rPr lang="en-US" smtClean="0"/>
              <a:t>5/24/2023</a:t>
            </a:fld>
            <a:endParaRPr lang="en-US" dirty="0"/>
          </a:p>
        </p:txBody>
      </p:sp>
      <p:sp>
        <p:nvSpPr>
          <p:cNvPr id="6" name="Footer Placeholder 5">
            <a:extLst>
              <a:ext uri="{FF2B5EF4-FFF2-40B4-BE49-F238E27FC236}">
                <a16:creationId xmlns:a16="http://schemas.microsoft.com/office/drawing/2014/main" id="{95676184-FFD0-43CD-BBFE-4FA2D5F225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EAEE8F-9C77-4AB3-A8C2-0D8CBE235589}"/>
              </a:ext>
            </a:extLst>
          </p:cNvPr>
          <p:cNvSpPr>
            <a:spLocks noGrp="1"/>
          </p:cNvSpPr>
          <p:nvPr>
            <p:ph type="sldNum" sz="quarter" idx="12"/>
          </p:nvPr>
        </p:nvSpPr>
        <p:spPr/>
        <p:txBody>
          <a:bodyPr/>
          <a:lstStyle/>
          <a:p>
            <a:fld id="{3F3373D3-F4E0-4320-AE3B-9A16E14215D5}" type="slidenum">
              <a:rPr lang="en-US" smtClean="0"/>
              <a:t>‹#›</a:t>
            </a:fld>
            <a:endParaRPr lang="en-US" dirty="0"/>
          </a:p>
        </p:txBody>
      </p:sp>
    </p:spTree>
    <p:extLst>
      <p:ext uri="{BB962C8B-B14F-4D97-AF65-F5344CB8AC3E}">
        <p14:creationId xmlns:p14="http://schemas.microsoft.com/office/powerpoint/2010/main" val="1926806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AC524-D352-4A1E-9B1F-D78628B908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00893D-80E1-4740-8BC8-FE8B2D7357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E46A159-6CAD-4965-AE5D-1D6BB49279F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267985-6ADA-4800-9F77-391ED0A4FF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FAED18-AED0-4812-9B21-AFC41B3CED7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DF57AC-B20B-45E0-B686-12411CBD7CFD}"/>
              </a:ext>
            </a:extLst>
          </p:cNvPr>
          <p:cNvSpPr>
            <a:spLocks noGrp="1"/>
          </p:cNvSpPr>
          <p:nvPr>
            <p:ph type="dt" sz="half" idx="10"/>
          </p:nvPr>
        </p:nvSpPr>
        <p:spPr/>
        <p:txBody>
          <a:bodyPr/>
          <a:lstStyle/>
          <a:p>
            <a:fld id="{1F7438A9-DA11-4828-A0E0-C9248A79B6D5}" type="datetimeFigureOut">
              <a:rPr lang="en-US" smtClean="0"/>
              <a:t>5/24/2023</a:t>
            </a:fld>
            <a:endParaRPr lang="en-US" dirty="0"/>
          </a:p>
        </p:txBody>
      </p:sp>
      <p:sp>
        <p:nvSpPr>
          <p:cNvPr id="8" name="Footer Placeholder 7">
            <a:extLst>
              <a:ext uri="{FF2B5EF4-FFF2-40B4-BE49-F238E27FC236}">
                <a16:creationId xmlns:a16="http://schemas.microsoft.com/office/drawing/2014/main" id="{1055B90A-C1D2-4875-AB09-57DA01E5F23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1361A60-B0EC-4818-8B45-BAE5E8FDFF14}"/>
              </a:ext>
            </a:extLst>
          </p:cNvPr>
          <p:cNvSpPr>
            <a:spLocks noGrp="1"/>
          </p:cNvSpPr>
          <p:nvPr>
            <p:ph type="sldNum" sz="quarter" idx="12"/>
          </p:nvPr>
        </p:nvSpPr>
        <p:spPr/>
        <p:txBody>
          <a:bodyPr/>
          <a:lstStyle/>
          <a:p>
            <a:fld id="{3F3373D3-F4E0-4320-AE3B-9A16E14215D5}" type="slidenum">
              <a:rPr lang="en-US" smtClean="0"/>
              <a:t>‹#›</a:t>
            </a:fld>
            <a:endParaRPr lang="en-US" dirty="0"/>
          </a:p>
        </p:txBody>
      </p:sp>
    </p:spTree>
    <p:extLst>
      <p:ext uri="{BB962C8B-B14F-4D97-AF65-F5344CB8AC3E}">
        <p14:creationId xmlns:p14="http://schemas.microsoft.com/office/powerpoint/2010/main" val="3020079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6E9F2-E4BA-473E-B102-AC2B6202B1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C99C7E-CE0C-4735-A083-9F4DAB6B632D}"/>
              </a:ext>
            </a:extLst>
          </p:cNvPr>
          <p:cNvSpPr>
            <a:spLocks noGrp="1"/>
          </p:cNvSpPr>
          <p:nvPr>
            <p:ph type="dt" sz="half" idx="10"/>
          </p:nvPr>
        </p:nvSpPr>
        <p:spPr/>
        <p:txBody>
          <a:bodyPr/>
          <a:lstStyle/>
          <a:p>
            <a:fld id="{1F7438A9-DA11-4828-A0E0-C9248A79B6D5}" type="datetimeFigureOut">
              <a:rPr lang="en-US" smtClean="0"/>
              <a:t>5/24/2023</a:t>
            </a:fld>
            <a:endParaRPr lang="en-US" dirty="0"/>
          </a:p>
        </p:txBody>
      </p:sp>
      <p:sp>
        <p:nvSpPr>
          <p:cNvPr id="4" name="Footer Placeholder 3">
            <a:extLst>
              <a:ext uri="{FF2B5EF4-FFF2-40B4-BE49-F238E27FC236}">
                <a16:creationId xmlns:a16="http://schemas.microsoft.com/office/drawing/2014/main" id="{645FC611-DEED-406D-8906-C740B3080B6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480EFE0-0BB7-420D-BA04-972889213649}"/>
              </a:ext>
            </a:extLst>
          </p:cNvPr>
          <p:cNvSpPr>
            <a:spLocks noGrp="1"/>
          </p:cNvSpPr>
          <p:nvPr>
            <p:ph type="sldNum" sz="quarter" idx="12"/>
          </p:nvPr>
        </p:nvSpPr>
        <p:spPr/>
        <p:txBody>
          <a:bodyPr/>
          <a:lstStyle/>
          <a:p>
            <a:fld id="{3F3373D3-F4E0-4320-AE3B-9A16E14215D5}" type="slidenum">
              <a:rPr lang="en-US" smtClean="0"/>
              <a:t>‹#›</a:t>
            </a:fld>
            <a:endParaRPr lang="en-US" dirty="0"/>
          </a:p>
        </p:txBody>
      </p:sp>
    </p:spTree>
    <p:extLst>
      <p:ext uri="{BB962C8B-B14F-4D97-AF65-F5344CB8AC3E}">
        <p14:creationId xmlns:p14="http://schemas.microsoft.com/office/powerpoint/2010/main" val="3816039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890AA0-328F-4D2D-A761-21CFEFEC704C}"/>
              </a:ext>
            </a:extLst>
          </p:cNvPr>
          <p:cNvSpPr>
            <a:spLocks noGrp="1"/>
          </p:cNvSpPr>
          <p:nvPr>
            <p:ph type="dt" sz="half" idx="10"/>
          </p:nvPr>
        </p:nvSpPr>
        <p:spPr/>
        <p:txBody>
          <a:bodyPr/>
          <a:lstStyle/>
          <a:p>
            <a:fld id="{1F7438A9-DA11-4828-A0E0-C9248A79B6D5}" type="datetimeFigureOut">
              <a:rPr lang="en-US" smtClean="0"/>
              <a:t>5/24/2023</a:t>
            </a:fld>
            <a:endParaRPr lang="en-US" dirty="0"/>
          </a:p>
        </p:txBody>
      </p:sp>
      <p:sp>
        <p:nvSpPr>
          <p:cNvPr id="3" name="Footer Placeholder 2">
            <a:extLst>
              <a:ext uri="{FF2B5EF4-FFF2-40B4-BE49-F238E27FC236}">
                <a16:creationId xmlns:a16="http://schemas.microsoft.com/office/drawing/2014/main" id="{045F597C-49AE-46B8-8638-2168D15F151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9F7995-FF09-4454-B774-D60257D7C504}"/>
              </a:ext>
            </a:extLst>
          </p:cNvPr>
          <p:cNvSpPr>
            <a:spLocks noGrp="1"/>
          </p:cNvSpPr>
          <p:nvPr>
            <p:ph type="sldNum" sz="quarter" idx="12"/>
          </p:nvPr>
        </p:nvSpPr>
        <p:spPr/>
        <p:txBody>
          <a:bodyPr/>
          <a:lstStyle/>
          <a:p>
            <a:fld id="{3F3373D3-F4E0-4320-AE3B-9A16E14215D5}" type="slidenum">
              <a:rPr lang="en-US" smtClean="0"/>
              <a:t>‹#›</a:t>
            </a:fld>
            <a:endParaRPr lang="en-US" dirty="0"/>
          </a:p>
        </p:txBody>
      </p:sp>
    </p:spTree>
    <p:extLst>
      <p:ext uri="{BB962C8B-B14F-4D97-AF65-F5344CB8AC3E}">
        <p14:creationId xmlns:p14="http://schemas.microsoft.com/office/powerpoint/2010/main" val="2891164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4AE7D-BCAC-4F67-9733-5880C6F8A5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FAAF1E-2554-4F82-8C85-038BE2B7FC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C97CA6-65B5-44BC-9F43-36C8633BF0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F736D6-EB6F-4C7E-AA5F-5371951F3C3C}"/>
              </a:ext>
            </a:extLst>
          </p:cNvPr>
          <p:cNvSpPr>
            <a:spLocks noGrp="1"/>
          </p:cNvSpPr>
          <p:nvPr>
            <p:ph type="dt" sz="half" idx="10"/>
          </p:nvPr>
        </p:nvSpPr>
        <p:spPr/>
        <p:txBody>
          <a:bodyPr/>
          <a:lstStyle/>
          <a:p>
            <a:fld id="{1F7438A9-DA11-4828-A0E0-C9248A79B6D5}" type="datetimeFigureOut">
              <a:rPr lang="en-US" smtClean="0"/>
              <a:t>5/24/2023</a:t>
            </a:fld>
            <a:endParaRPr lang="en-US" dirty="0"/>
          </a:p>
        </p:txBody>
      </p:sp>
      <p:sp>
        <p:nvSpPr>
          <p:cNvPr id="6" name="Footer Placeholder 5">
            <a:extLst>
              <a:ext uri="{FF2B5EF4-FFF2-40B4-BE49-F238E27FC236}">
                <a16:creationId xmlns:a16="http://schemas.microsoft.com/office/drawing/2014/main" id="{8050694C-EBFE-4DB8-B8FF-379CCEF420F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E2DDD3-2E50-4069-8827-0261B4E52200}"/>
              </a:ext>
            </a:extLst>
          </p:cNvPr>
          <p:cNvSpPr>
            <a:spLocks noGrp="1"/>
          </p:cNvSpPr>
          <p:nvPr>
            <p:ph type="sldNum" sz="quarter" idx="12"/>
          </p:nvPr>
        </p:nvSpPr>
        <p:spPr/>
        <p:txBody>
          <a:bodyPr/>
          <a:lstStyle/>
          <a:p>
            <a:fld id="{3F3373D3-F4E0-4320-AE3B-9A16E14215D5}" type="slidenum">
              <a:rPr lang="en-US" smtClean="0"/>
              <a:t>‹#›</a:t>
            </a:fld>
            <a:endParaRPr lang="en-US" dirty="0"/>
          </a:p>
        </p:txBody>
      </p:sp>
    </p:spTree>
    <p:extLst>
      <p:ext uri="{BB962C8B-B14F-4D97-AF65-F5344CB8AC3E}">
        <p14:creationId xmlns:p14="http://schemas.microsoft.com/office/powerpoint/2010/main" val="690635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719D0-1937-42FE-BB1F-EFCE4F6485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D3D65D-AFFE-4655-AA3D-9752A96529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009D715-5DAE-4206-BD7D-B80686D717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64C5F6-E6B1-41E0-9975-ACCF1F3A1D52}"/>
              </a:ext>
            </a:extLst>
          </p:cNvPr>
          <p:cNvSpPr>
            <a:spLocks noGrp="1"/>
          </p:cNvSpPr>
          <p:nvPr>
            <p:ph type="dt" sz="half" idx="10"/>
          </p:nvPr>
        </p:nvSpPr>
        <p:spPr/>
        <p:txBody>
          <a:bodyPr/>
          <a:lstStyle/>
          <a:p>
            <a:fld id="{1F7438A9-DA11-4828-A0E0-C9248A79B6D5}" type="datetimeFigureOut">
              <a:rPr lang="en-US" smtClean="0"/>
              <a:t>5/24/2023</a:t>
            </a:fld>
            <a:endParaRPr lang="en-US" dirty="0"/>
          </a:p>
        </p:txBody>
      </p:sp>
      <p:sp>
        <p:nvSpPr>
          <p:cNvPr id="6" name="Footer Placeholder 5">
            <a:extLst>
              <a:ext uri="{FF2B5EF4-FFF2-40B4-BE49-F238E27FC236}">
                <a16:creationId xmlns:a16="http://schemas.microsoft.com/office/drawing/2014/main" id="{D74FEEAE-AF3F-474A-B2DD-F26E765E7A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03863C8-41DD-418F-B368-79D85A92F501}"/>
              </a:ext>
            </a:extLst>
          </p:cNvPr>
          <p:cNvSpPr>
            <a:spLocks noGrp="1"/>
          </p:cNvSpPr>
          <p:nvPr>
            <p:ph type="sldNum" sz="quarter" idx="12"/>
          </p:nvPr>
        </p:nvSpPr>
        <p:spPr/>
        <p:txBody>
          <a:bodyPr/>
          <a:lstStyle/>
          <a:p>
            <a:fld id="{3F3373D3-F4E0-4320-AE3B-9A16E14215D5}" type="slidenum">
              <a:rPr lang="en-US" smtClean="0"/>
              <a:t>‹#›</a:t>
            </a:fld>
            <a:endParaRPr lang="en-US" dirty="0"/>
          </a:p>
        </p:txBody>
      </p:sp>
    </p:spTree>
    <p:extLst>
      <p:ext uri="{BB962C8B-B14F-4D97-AF65-F5344CB8AC3E}">
        <p14:creationId xmlns:p14="http://schemas.microsoft.com/office/powerpoint/2010/main" val="1797203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E5F21-ADA7-463A-B3D7-1CFFC68F36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C694D7-CA07-48F7-886F-26218FDED53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80EBB6-9156-44EC-91AD-CB0156A15E56}"/>
              </a:ext>
            </a:extLst>
          </p:cNvPr>
          <p:cNvSpPr>
            <a:spLocks noGrp="1"/>
          </p:cNvSpPr>
          <p:nvPr>
            <p:ph type="dt" sz="half" idx="10"/>
          </p:nvPr>
        </p:nvSpPr>
        <p:spPr/>
        <p:txBody>
          <a:bodyPr/>
          <a:lstStyle/>
          <a:p>
            <a:fld id="{1F7438A9-DA11-4828-A0E0-C9248A79B6D5}" type="datetimeFigureOut">
              <a:rPr lang="en-US" smtClean="0"/>
              <a:t>5/24/2023</a:t>
            </a:fld>
            <a:endParaRPr lang="en-US" dirty="0"/>
          </a:p>
        </p:txBody>
      </p:sp>
      <p:sp>
        <p:nvSpPr>
          <p:cNvPr id="5" name="Footer Placeholder 4">
            <a:extLst>
              <a:ext uri="{FF2B5EF4-FFF2-40B4-BE49-F238E27FC236}">
                <a16:creationId xmlns:a16="http://schemas.microsoft.com/office/drawing/2014/main" id="{C2CFB0F7-6069-43D9-B880-4DE19EE6F0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94A576E-3D1B-4D1B-BECC-5C395B687D5E}"/>
              </a:ext>
            </a:extLst>
          </p:cNvPr>
          <p:cNvSpPr>
            <a:spLocks noGrp="1"/>
          </p:cNvSpPr>
          <p:nvPr>
            <p:ph type="sldNum" sz="quarter" idx="12"/>
          </p:nvPr>
        </p:nvSpPr>
        <p:spPr/>
        <p:txBody>
          <a:bodyPr/>
          <a:lstStyle/>
          <a:p>
            <a:fld id="{3F3373D3-F4E0-4320-AE3B-9A16E14215D5}" type="slidenum">
              <a:rPr lang="en-US" smtClean="0"/>
              <a:t>‹#›</a:t>
            </a:fld>
            <a:endParaRPr lang="en-US" dirty="0"/>
          </a:p>
        </p:txBody>
      </p:sp>
    </p:spTree>
    <p:extLst>
      <p:ext uri="{BB962C8B-B14F-4D97-AF65-F5344CB8AC3E}">
        <p14:creationId xmlns:p14="http://schemas.microsoft.com/office/powerpoint/2010/main" val="7168379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00300F-3F66-4716-A439-7E2D19775E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C3D9C3-5C48-4C27-9CDB-C96E2C2CEF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B34AB-44D0-4EAD-951E-94AE54E74834}"/>
              </a:ext>
            </a:extLst>
          </p:cNvPr>
          <p:cNvSpPr>
            <a:spLocks noGrp="1"/>
          </p:cNvSpPr>
          <p:nvPr>
            <p:ph type="dt" sz="half" idx="10"/>
          </p:nvPr>
        </p:nvSpPr>
        <p:spPr/>
        <p:txBody>
          <a:bodyPr/>
          <a:lstStyle/>
          <a:p>
            <a:fld id="{1F7438A9-DA11-4828-A0E0-C9248A79B6D5}" type="datetimeFigureOut">
              <a:rPr lang="en-US" smtClean="0"/>
              <a:t>5/24/2023</a:t>
            </a:fld>
            <a:endParaRPr lang="en-US" dirty="0"/>
          </a:p>
        </p:txBody>
      </p:sp>
      <p:sp>
        <p:nvSpPr>
          <p:cNvPr id="5" name="Footer Placeholder 4">
            <a:extLst>
              <a:ext uri="{FF2B5EF4-FFF2-40B4-BE49-F238E27FC236}">
                <a16:creationId xmlns:a16="http://schemas.microsoft.com/office/drawing/2014/main" id="{109BF8CF-C13C-4BA7-8D41-119A1683E4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7275AD-7678-43EA-A5CB-A41AE2C4357A}"/>
              </a:ext>
            </a:extLst>
          </p:cNvPr>
          <p:cNvSpPr>
            <a:spLocks noGrp="1"/>
          </p:cNvSpPr>
          <p:nvPr>
            <p:ph type="sldNum" sz="quarter" idx="12"/>
          </p:nvPr>
        </p:nvSpPr>
        <p:spPr/>
        <p:txBody>
          <a:bodyPr/>
          <a:lstStyle/>
          <a:p>
            <a:fld id="{3F3373D3-F4E0-4320-AE3B-9A16E14215D5}" type="slidenum">
              <a:rPr lang="en-US" smtClean="0"/>
              <a:t>‹#›</a:t>
            </a:fld>
            <a:endParaRPr lang="en-US" dirty="0"/>
          </a:p>
        </p:txBody>
      </p:sp>
    </p:spTree>
    <p:extLst>
      <p:ext uri="{BB962C8B-B14F-4D97-AF65-F5344CB8AC3E}">
        <p14:creationId xmlns:p14="http://schemas.microsoft.com/office/powerpoint/2010/main" val="329094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4F55DB-B49F-4198-8AA2-F6ABAC92EF48}" type="datetimeFigureOut">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209189-FDAB-4B55-A1D2-C7EAB1D91AF2}" type="slidenum">
              <a:rPr lang="en-US" smtClean="0"/>
              <a:t>‹#›</a:t>
            </a:fld>
            <a:endParaRPr lang="en-US" dirty="0"/>
          </a:p>
        </p:txBody>
      </p:sp>
    </p:spTree>
    <p:extLst>
      <p:ext uri="{BB962C8B-B14F-4D97-AF65-F5344CB8AC3E}">
        <p14:creationId xmlns:p14="http://schemas.microsoft.com/office/powerpoint/2010/main" val="4046995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4F55DB-B49F-4198-8AA2-F6ABAC92EF48}" type="datetimeFigureOut">
              <a:rPr lang="en-US" smtClean="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209189-FDAB-4B55-A1D2-C7EAB1D91AF2}" type="slidenum">
              <a:rPr lang="en-US" smtClean="0"/>
              <a:t>‹#›</a:t>
            </a:fld>
            <a:endParaRPr lang="en-US" dirty="0"/>
          </a:p>
        </p:txBody>
      </p:sp>
    </p:spTree>
    <p:extLst>
      <p:ext uri="{BB962C8B-B14F-4D97-AF65-F5344CB8AC3E}">
        <p14:creationId xmlns:p14="http://schemas.microsoft.com/office/powerpoint/2010/main" val="3068526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4F55DB-B49F-4198-8AA2-F6ABAC92EF48}" type="datetimeFigureOut">
              <a:rPr lang="en-US" smtClean="0"/>
              <a:t>5/24/2023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209189-FDAB-4B55-A1D2-C7EAB1D91AF2}" type="slidenum">
              <a:rPr lang="en-US" smtClean="0"/>
              <a:t>‹#›</a:t>
            </a:fld>
            <a:endParaRPr lang="en-US" dirty="0"/>
          </a:p>
        </p:txBody>
      </p:sp>
    </p:spTree>
    <p:extLst>
      <p:ext uri="{BB962C8B-B14F-4D97-AF65-F5344CB8AC3E}">
        <p14:creationId xmlns:p14="http://schemas.microsoft.com/office/powerpoint/2010/main" val="303151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4F55DB-B49F-4198-8AA2-F6ABAC92EF48}" type="datetimeFigureOut">
              <a:rPr lang="en-US" smtClean="0"/>
              <a:t>5/24/2023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209189-FDAB-4B55-A1D2-C7EAB1D91AF2}" type="slidenum">
              <a:rPr lang="en-US" smtClean="0"/>
              <a:t>‹#›</a:t>
            </a:fld>
            <a:endParaRPr lang="en-US" dirty="0"/>
          </a:p>
        </p:txBody>
      </p:sp>
    </p:spTree>
    <p:extLst>
      <p:ext uri="{BB962C8B-B14F-4D97-AF65-F5344CB8AC3E}">
        <p14:creationId xmlns:p14="http://schemas.microsoft.com/office/powerpoint/2010/main" val="3633043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F55DB-B49F-4198-8AA2-F6ABAC92EF48}" type="datetimeFigureOut">
              <a:rPr lang="en-US" smtClean="0"/>
              <a:t>5/24/2023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209189-FDAB-4B55-A1D2-C7EAB1D91AF2}" type="slidenum">
              <a:rPr lang="en-US" smtClean="0"/>
              <a:t>‹#›</a:t>
            </a:fld>
            <a:endParaRPr lang="en-US" dirty="0"/>
          </a:p>
        </p:txBody>
      </p:sp>
    </p:spTree>
    <p:extLst>
      <p:ext uri="{BB962C8B-B14F-4D97-AF65-F5344CB8AC3E}">
        <p14:creationId xmlns:p14="http://schemas.microsoft.com/office/powerpoint/2010/main" val="1150852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4F55DB-B49F-4198-8AA2-F6ABAC92EF48}" type="datetimeFigureOut">
              <a:rPr lang="en-US" smtClean="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209189-FDAB-4B55-A1D2-C7EAB1D91AF2}" type="slidenum">
              <a:rPr lang="en-US" smtClean="0"/>
              <a:t>‹#›</a:t>
            </a:fld>
            <a:endParaRPr lang="en-US" dirty="0"/>
          </a:p>
        </p:txBody>
      </p:sp>
    </p:spTree>
    <p:extLst>
      <p:ext uri="{BB962C8B-B14F-4D97-AF65-F5344CB8AC3E}">
        <p14:creationId xmlns:p14="http://schemas.microsoft.com/office/powerpoint/2010/main" val="462324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4F55DB-B49F-4198-8AA2-F6ABAC92EF48}" type="datetimeFigureOut">
              <a:rPr lang="en-US" smtClean="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209189-FDAB-4B55-A1D2-C7EAB1D91AF2}" type="slidenum">
              <a:rPr lang="en-US" smtClean="0"/>
              <a:t>‹#›</a:t>
            </a:fld>
            <a:endParaRPr lang="en-US" dirty="0"/>
          </a:p>
        </p:txBody>
      </p:sp>
    </p:spTree>
    <p:extLst>
      <p:ext uri="{BB962C8B-B14F-4D97-AF65-F5344CB8AC3E}">
        <p14:creationId xmlns:p14="http://schemas.microsoft.com/office/powerpoint/2010/main" val="3527922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jp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14F55DB-B49F-4198-8AA2-F6ABAC92EF48}" type="datetimeFigureOut">
              <a:rPr lang="en-US" smtClean="0"/>
              <a:t>5/24/2023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B209189-FDAB-4B55-A1D2-C7EAB1D91AF2}" type="slidenum">
              <a:rPr lang="en-US" smtClean="0"/>
              <a:t>‹#›</a:t>
            </a:fld>
            <a:endParaRPr lang="en-US" dirty="0"/>
          </a:p>
        </p:txBody>
      </p:sp>
    </p:spTree>
    <p:extLst>
      <p:ext uri="{BB962C8B-B14F-4D97-AF65-F5344CB8AC3E}">
        <p14:creationId xmlns:p14="http://schemas.microsoft.com/office/powerpoint/2010/main" val="384613876"/>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D45A2C-E2B8-400E-BC06-D6F51AC8F5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C4D5E4-E5C2-4876-B91F-D66E2019BC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205D0E-FD93-4956-9708-8DB941588F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438A9-DA11-4828-A0E0-C9248A79B6D5}" type="datetimeFigureOut">
              <a:rPr lang="en-US" smtClean="0"/>
              <a:t>5/24/2023</a:t>
            </a:fld>
            <a:endParaRPr lang="en-US" dirty="0"/>
          </a:p>
        </p:txBody>
      </p:sp>
      <p:sp>
        <p:nvSpPr>
          <p:cNvPr id="5" name="Footer Placeholder 4">
            <a:extLst>
              <a:ext uri="{FF2B5EF4-FFF2-40B4-BE49-F238E27FC236}">
                <a16:creationId xmlns:a16="http://schemas.microsoft.com/office/drawing/2014/main" id="{7099D89F-7DD2-4F06-A054-0FDD1AA16F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E5B6EBB-D927-49DC-B043-BED8D5517C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3373D3-F4E0-4320-AE3B-9A16E14215D5}" type="slidenum">
              <a:rPr lang="en-US" smtClean="0"/>
              <a:t>‹#›</a:t>
            </a:fld>
            <a:endParaRPr lang="en-US" dirty="0"/>
          </a:p>
        </p:txBody>
      </p:sp>
    </p:spTree>
    <p:extLst>
      <p:ext uri="{BB962C8B-B14F-4D97-AF65-F5344CB8AC3E}">
        <p14:creationId xmlns:p14="http://schemas.microsoft.com/office/powerpoint/2010/main" val="181387364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suny.edu/time" TargetMode="External"/><Relationship Id="rId1"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A99D3D5-3745-431B-BA1D-2721C8F2E391}"/>
              </a:ext>
            </a:extLst>
          </p:cNvPr>
          <p:cNvSpPr>
            <a:spLocks noGrp="1"/>
          </p:cNvSpPr>
          <p:nvPr>
            <p:ph type="body" sz="half" idx="2"/>
          </p:nvPr>
        </p:nvSpPr>
        <p:spPr>
          <a:xfrm>
            <a:off x="838994" y="529691"/>
            <a:ext cx="10514012" cy="1501826"/>
          </a:xfrm>
        </p:spPr>
        <p:txBody>
          <a:bodyPr>
            <a:normAutofit/>
          </a:bodyPr>
          <a:lstStyle/>
          <a:p>
            <a:pPr algn="ctr"/>
            <a:r>
              <a:rPr lang="en-US" sz="4400" dirty="0">
                <a:solidFill>
                  <a:schemeClr val="bg1"/>
                </a:solidFill>
              </a:rPr>
              <a:t>Time and Attendance System</a:t>
            </a:r>
          </a:p>
          <a:p>
            <a:pPr algn="ctr"/>
            <a:r>
              <a:rPr lang="en-US" sz="4400" dirty="0">
                <a:solidFill>
                  <a:schemeClr val="bg1"/>
                </a:solidFill>
              </a:rPr>
              <a:t>Supervisor Guide (Classified) </a:t>
            </a:r>
          </a:p>
        </p:txBody>
      </p:sp>
      <p:pic>
        <p:nvPicPr>
          <p:cNvPr id="1030" name="Picture 6" descr="Time Attendance | Free SVG">
            <a:extLst>
              <a:ext uri="{FF2B5EF4-FFF2-40B4-BE49-F238E27FC236}">
                <a16:creationId xmlns:a16="http://schemas.microsoft.com/office/drawing/2014/main" id="{35E137C6-C3D4-4009-A8D3-E68AE5B3F2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461" y="2263065"/>
            <a:ext cx="3251077" cy="3251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528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66FAE3-29BA-4561-BDED-9CE66358E013}"/>
              </a:ext>
            </a:extLst>
          </p:cNvPr>
          <p:cNvSpPr txBox="1"/>
          <p:nvPr/>
        </p:nvSpPr>
        <p:spPr>
          <a:xfrm>
            <a:off x="0" y="507431"/>
            <a:ext cx="12109142" cy="1200329"/>
          </a:xfrm>
          <a:prstGeom prst="rect">
            <a:avLst/>
          </a:prstGeom>
          <a:noFill/>
        </p:spPr>
        <p:txBody>
          <a:bodyPr wrap="square" rtlCol="0">
            <a:spAutoFit/>
          </a:bodyPr>
          <a:lstStyle/>
          <a:p>
            <a:pPr marL="457200" indent="-457200">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Make sure to </a:t>
            </a:r>
            <a:r>
              <a:rPr lang="en-US" sz="1400" b="1" u="sng" dirty="0">
                <a:solidFill>
                  <a:schemeClr val="bg1"/>
                </a:solidFill>
                <a:latin typeface="Arial" panose="020B0604020202020204" pitchFamily="34" charset="0"/>
                <a:cs typeface="Arial" panose="020B0604020202020204" pitchFamily="34" charset="0"/>
              </a:rPr>
              <a:t>review each day </a:t>
            </a:r>
            <a:r>
              <a:rPr lang="en-US" sz="1400" dirty="0">
                <a:solidFill>
                  <a:schemeClr val="bg1"/>
                </a:solidFill>
                <a:latin typeface="Arial" panose="020B0604020202020204" pitchFamily="34" charset="0"/>
                <a:cs typeface="Arial" panose="020B0604020202020204" pitchFamily="34" charset="0"/>
              </a:rPr>
              <a:t>on the time record to ensure accuracy of hours. </a:t>
            </a:r>
          </a:p>
          <a:p>
            <a:pPr marL="457200" indent="-457200">
              <a:buFont typeface="Arial" panose="020B0604020202020204" pitchFamily="34" charset="0"/>
              <a:buChar char="•"/>
            </a:pPr>
            <a:endParaRPr lang="en-US" sz="1400"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If time record is accurate, click on the approve button. If you disagree with the time record, enter a comment in the box stating the reason for denying the record and click </a:t>
            </a:r>
            <a:r>
              <a:rPr lang="en-US" sz="1400" b="1" dirty="0">
                <a:solidFill>
                  <a:schemeClr val="bg1"/>
                </a:solidFill>
                <a:latin typeface="Arial" panose="020B0604020202020204" pitchFamily="34" charset="0"/>
                <a:cs typeface="Arial" panose="020B0604020202020204" pitchFamily="34" charset="0"/>
              </a:rPr>
              <a:t>Deny</a:t>
            </a:r>
            <a:r>
              <a:rPr lang="en-US" sz="1400" dirty="0">
                <a:solidFill>
                  <a:schemeClr val="bg1"/>
                </a:solidFill>
                <a:latin typeface="Arial" panose="020B0604020202020204" pitchFamily="34" charset="0"/>
                <a:cs typeface="Arial" panose="020B0604020202020204" pitchFamily="34" charset="0"/>
              </a:rPr>
              <a:t>. The time record will be sent back to the employee to adjust their time record. </a:t>
            </a:r>
          </a:p>
        </p:txBody>
      </p:sp>
      <p:sp>
        <p:nvSpPr>
          <p:cNvPr id="10" name="TextBox 9">
            <a:extLst>
              <a:ext uri="{FF2B5EF4-FFF2-40B4-BE49-F238E27FC236}">
                <a16:creationId xmlns:a16="http://schemas.microsoft.com/office/drawing/2014/main" id="{5026C089-967C-441A-81C5-7746D0CC74DF}"/>
              </a:ext>
            </a:extLst>
          </p:cNvPr>
          <p:cNvSpPr txBox="1"/>
          <p:nvPr/>
        </p:nvSpPr>
        <p:spPr>
          <a:xfrm>
            <a:off x="0" y="9002"/>
            <a:ext cx="12192000"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Pending Time Records Approvals (</a:t>
            </a:r>
            <a:r>
              <a:rPr lang="en-US" sz="4000" i="1" dirty="0">
                <a:solidFill>
                  <a:schemeClr val="bg1"/>
                </a:solidFill>
                <a:latin typeface="Arial" panose="020B0604020202020204" pitchFamily="34" charset="0"/>
                <a:cs typeface="Arial" panose="020B0604020202020204" pitchFamily="34" charset="0"/>
              </a:rPr>
              <a:t>continued</a:t>
            </a:r>
            <a:r>
              <a:rPr lang="en-US" sz="4000" dirty="0">
                <a:solidFill>
                  <a:schemeClr val="bg1"/>
                </a:solidFill>
                <a:latin typeface="Arial" panose="020B0604020202020204" pitchFamily="34" charset="0"/>
                <a:cs typeface="Arial" panose="020B0604020202020204" pitchFamily="34" charset="0"/>
              </a:rPr>
              <a:t>)</a:t>
            </a:r>
            <a:endParaRPr lang="en-US" sz="4000" i="1" dirty="0">
              <a:solidFill>
                <a:schemeClr val="bg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A613CA3-E77A-4F0E-A0C6-18196EBE0626}"/>
              </a:ext>
            </a:extLst>
          </p:cNvPr>
          <p:cNvPicPr>
            <a:picLocks noChangeAspect="1"/>
          </p:cNvPicPr>
          <p:nvPr/>
        </p:nvPicPr>
        <p:blipFill>
          <a:blip r:embed="rId2"/>
          <a:stretch>
            <a:fillRect/>
          </a:stretch>
        </p:blipFill>
        <p:spPr>
          <a:xfrm>
            <a:off x="0" y="1707759"/>
            <a:ext cx="6274968" cy="3107521"/>
          </a:xfrm>
          <a:prstGeom prst="rect">
            <a:avLst/>
          </a:prstGeom>
        </p:spPr>
      </p:pic>
      <p:pic>
        <p:nvPicPr>
          <p:cNvPr id="3" name="Picture 2">
            <a:extLst>
              <a:ext uri="{FF2B5EF4-FFF2-40B4-BE49-F238E27FC236}">
                <a16:creationId xmlns:a16="http://schemas.microsoft.com/office/drawing/2014/main" id="{B0A66887-0A86-4970-8655-45B3F33B57B0}"/>
              </a:ext>
            </a:extLst>
          </p:cNvPr>
          <p:cNvPicPr>
            <a:picLocks noChangeAspect="1"/>
          </p:cNvPicPr>
          <p:nvPr/>
        </p:nvPicPr>
        <p:blipFill>
          <a:blip r:embed="rId3"/>
          <a:stretch>
            <a:fillRect/>
          </a:stretch>
        </p:blipFill>
        <p:spPr>
          <a:xfrm>
            <a:off x="0" y="4815280"/>
            <a:ext cx="4579339" cy="1983564"/>
          </a:xfrm>
          <a:prstGeom prst="rect">
            <a:avLst/>
          </a:prstGeom>
        </p:spPr>
      </p:pic>
      <p:sp>
        <p:nvSpPr>
          <p:cNvPr id="12" name="Arrow: Down 11">
            <a:extLst>
              <a:ext uri="{FF2B5EF4-FFF2-40B4-BE49-F238E27FC236}">
                <a16:creationId xmlns:a16="http://schemas.microsoft.com/office/drawing/2014/main" id="{1387FD2C-BC49-4D9C-B34C-14AD2737281E}"/>
              </a:ext>
            </a:extLst>
          </p:cNvPr>
          <p:cNvSpPr/>
          <p:nvPr/>
        </p:nvSpPr>
        <p:spPr>
          <a:xfrm rot="5400000">
            <a:off x="3965120" y="5439558"/>
            <a:ext cx="458926" cy="535131"/>
          </a:xfrm>
          <a:prstGeom prst="downArrow">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Arrow: Down 12">
            <a:extLst>
              <a:ext uri="{FF2B5EF4-FFF2-40B4-BE49-F238E27FC236}">
                <a16:creationId xmlns:a16="http://schemas.microsoft.com/office/drawing/2014/main" id="{96D998B5-EE6B-4E0C-9D7A-38E9709D3AC3}"/>
              </a:ext>
            </a:extLst>
          </p:cNvPr>
          <p:cNvSpPr/>
          <p:nvPr/>
        </p:nvSpPr>
        <p:spPr>
          <a:xfrm>
            <a:off x="567579" y="5936587"/>
            <a:ext cx="458926" cy="405606"/>
          </a:xfrm>
          <a:prstGeom prst="downArrow">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625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66FAE3-29BA-4561-BDED-9CE66358E013}"/>
              </a:ext>
            </a:extLst>
          </p:cNvPr>
          <p:cNvSpPr txBox="1"/>
          <p:nvPr/>
        </p:nvSpPr>
        <p:spPr>
          <a:xfrm>
            <a:off x="0" y="716888"/>
            <a:ext cx="12109142" cy="4985980"/>
          </a:xfrm>
          <a:prstGeom prst="rect">
            <a:avLst/>
          </a:prstGeom>
          <a:noFill/>
        </p:spPr>
        <p:txBody>
          <a:bodyPr wrap="square" rtlCol="0">
            <a:spAutoFit/>
          </a:bodyPr>
          <a:lstStyle/>
          <a:p>
            <a:pPr marL="457200" indent="-4572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The work week runs from Thursday to Wednesday.</a:t>
            </a:r>
          </a:p>
          <a:p>
            <a:pPr marL="457200" indent="-457200">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If employee works 7.5 hours daily, their time record should equal a minimum of 37.5 hours per week and 75 hours for the pay period. </a:t>
            </a:r>
          </a:p>
          <a:p>
            <a:pPr marL="457200" indent="-457200">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Timesheets are due Thursday, the day after the time record has ended. When your employee submits a time off request / time record, a message will be sent to your campus email letting you know there are pending time off requests / time records that need your attention.</a:t>
            </a:r>
          </a:p>
          <a:p>
            <a:pPr marL="457200" indent="-457200">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Compensatory time is available to classified employees that work 7.5 hours daily. Any additional hours the employee works above 37.5 hours per week up to 40 hours per week will accrue compensatory time which can be used in the same manner as vacation time.</a:t>
            </a:r>
          </a:p>
          <a:p>
            <a:endParaRPr lang="en-US" sz="1600"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Any employee who works above 40 hours per week will earn overtime.</a:t>
            </a:r>
          </a:p>
          <a:p>
            <a:endParaRPr lang="en-US" sz="1600"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If the employee does not work and charge the required amount of hours per pay period, the employee will have to charge for lost time and payroll will deduct the appropriate amount from their pay.  </a:t>
            </a:r>
          </a:p>
          <a:p>
            <a:pPr marL="457200" indent="-457200">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All employees must record their 30-minute lunch break on their time record.</a:t>
            </a:r>
          </a:p>
          <a:p>
            <a:endParaRPr lang="en-US" sz="14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026C089-967C-441A-81C5-7746D0CC74DF}"/>
              </a:ext>
            </a:extLst>
          </p:cNvPr>
          <p:cNvSpPr txBox="1"/>
          <p:nvPr/>
        </p:nvSpPr>
        <p:spPr>
          <a:xfrm>
            <a:off x="0" y="9002"/>
            <a:ext cx="12192000"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Classified TAS Rules</a:t>
            </a:r>
          </a:p>
        </p:txBody>
      </p:sp>
    </p:spTree>
    <p:extLst>
      <p:ext uri="{BB962C8B-B14F-4D97-AF65-F5344CB8AC3E}">
        <p14:creationId xmlns:p14="http://schemas.microsoft.com/office/powerpoint/2010/main" val="3190934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484B61-CFD5-47F3-BED6-DDCBD0F39026}"/>
              </a:ext>
            </a:extLst>
          </p:cNvPr>
          <p:cNvSpPr txBox="1"/>
          <p:nvPr/>
        </p:nvSpPr>
        <p:spPr>
          <a:xfrm>
            <a:off x="0" y="358346"/>
            <a:ext cx="12192000" cy="677108"/>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chemeClr val="bg1"/>
                </a:solidFill>
                <a:latin typeface="Arial" panose="020B0604020202020204" pitchFamily="34" charset="0"/>
                <a:cs typeface="Arial" panose="020B0604020202020204" pitchFamily="34" charset="0"/>
              </a:rPr>
              <a:t>All done! For any questions or concerns, please feel free to contact Human Resources</a:t>
            </a:r>
            <a:r>
              <a:rPr lang="en-US" sz="2000" dirty="0">
                <a:solidFill>
                  <a:schemeClr val="bg1"/>
                </a:solidFill>
              </a:rPr>
              <a:t>.</a:t>
            </a:r>
          </a:p>
          <a:p>
            <a:endParaRPr lang="en-US" dirty="0"/>
          </a:p>
        </p:txBody>
      </p:sp>
      <p:pic>
        <p:nvPicPr>
          <p:cNvPr id="7" name="Picture 6">
            <a:extLst>
              <a:ext uri="{FF2B5EF4-FFF2-40B4-BE49-F238E27FC236}">
                <a16:creationId xmlns:a16="http://schemas.microsoft.com/office/drawing/2014/main" id="{725A3E79-A95B-48AF-B994-8FD179687B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4861" y="1489120"/>
            <a:ext cx="4002278" cy="3879759"/>
          </a:xfrm>
          <a:prstGeom prst="ellipse">
            <a:avLst/>
          </a:prstGeom>
          <a:ln>
            <a:noFill/>
          </a:ln>
          <a:effectLst>
            <a:softEdge rad="112500"/>
          </a:effectLst>
        </p:spPr>
      </p:pic>
    </p:spTree>
    <p:extLst>
      <p:ext uri="{BB962C8B-B14F-4D97-AF65-F5344CB8AC3E}">
        <p14:creationId xmlns:p14="http://schemas.microsoft.com/office/powerpoint/2010/main" val="3488944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7EFD42-A643-47CA-9079-3E5925EB8B58}"/>
              </a:ext>
            </a:extLst>
          </p:cNvPr>
          <p:cNvSpPr>
            <a:spLocks noGrp="1"/>
          </p:cNvSpPr>
          <p:nvPr>
            <p:ph idx="1"/>
          </p:nvPr>
        </p:nvSpPr>
        <p:spPr>
          <a:xfrm>
            <a:off x="0" y="0"/>
            <a:ext cx="12192000" cy="1926857"/>
          </a:xfrm>
        </p:spPr>
        <p:txBody>
          <a:bodyPr>
            <a:normAutofit/>
          </a:bodyPr>
          <a:lstStyle/>
          <a:p>
            <a:r>
              <a:rPr lang="en-US" dirty="0">
                <a:latin typeface="Arial" panose="020B0604020202020204" pitchFamily="34" charset="0"/>
                <a:cs typeface="Arial" panose="020B0604020202020204" pitchFamily="34" charset="0"/>
              </a:rPr>
              <a:t>Supervisors will need to sign into the Time and Attendance System (TAS) by using the link below and entering their existing Farmingdale credentials. </a:t>
            </a:r>
          </a:p>
          <a:p>
            <a:pPr marL="0" indent="0">
              <a:buNone/>
            </a:pPr>
            <a:r>
              <a:rPr lang="en-US" dirty="0"/>
              <a:t> </a:t>
            </a:r>
          </a:p>
          <a:p>
            <a:r>
              <a:rPr lang="en-US" u="sng" dirty="0">
                <a:hlinkClick r:id="rId2"/>
              </a:rPr>
              <a:t>https://www.suny.edu/time</a:t>
            </a: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AB2D0416-8C1B-4923-8C90-FF84B5AA1AD9}"/>
              </a:ext>
            </a:extLst>
          </p:cNvPr>
          <p:cNvPicPr>
            <a:picLocks noChangeAspect="1"/>
          </p:cNvPicPr>
          <p:nvPr/>
        </p:nvPicPr>
        <p:blipFill rotWithShape="1">
          <a:blip r:embed="rId3">
            <a:extLst>
              <a:ext uri="{28A0092B-C50C-407E-A947-70E740481C1C}">
                <a14:useLocalDpi xmlns:a14="http://schemas.microsoft.com/office/drawing/2010/main" val="0"/>
              </a:ext>
            </a:extLst>
          </a:blip>
          <a:srcRect b="54966"/>
          <a:stretch/>
        </p:blipFill>
        <p:spPr>
          <a:xfrm>
            <a:off x="2650581" y="4407562"/>
            <a:ext cx="2267083" cy="1847915"/>
          </a:xfrm>
          <a:prstGeom prst="ellipse">
            <a:avLst/>
          </a:prstGeom>
          <a:ln>
            <a:noFill/>
          </a:ln>
          <a:effectLst>
            <a:softEdge rad="112500"/>
          </a:effectLst>
        </p:spPr>
      </p:pic>
      <p:sp>
        <p:nvSpPr>
          <p:cNvPr id="7" name="Callout: Line 6">
            <a:extLst>
              <a:ext uri="{FF2B5EF4-FFF2-40B4-BE49-F238E27FC236}">
                <a16:creationId xmlns:a16="http://schemas.microsoft.com/office/drawing/2014/main" id="{0F5E31DA-08BC-49C6-81B0-AA91F771AB01}"/>
              </a:ext>
            </a:extLst>
          </p:cNvPr>
          <p:cNvSpPr/>
          <p:nvPr/>
        </p:nvSpPr>
        <p:spPr>
          <a:xfrm>
            <a:off x="5388929" y="4643826"/>
            <a:ext cx="2901821" cy="1017037"/>
          </a:xfrm>
          <a:prstGeom prst="borderCallout1">
            <a:avLst>
              <a:gd name="adj1" fmla="val 49025"/>
              <a:gd name="adj2" fmla="val 27"/>
              <a:gd name="adj3" fmla="val 82990"/>
              <a:gd name="adj4" fmla="val -34578"/>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Please save the login link as a “favorite” for easy access</a:t>
            </a:r>
          </a:p>
        </p:txBody>
      </p:sp>
      <p:pic>
        <p:nvPicPr>
          <p:cNvPr id="4" name="Picture 3">
            <a:extLst>
              <a:ext uri="{FF2B5EF4-FFF2-40B4-BE49-F238E27FC236}">
                <a16:creationId xmlns:a16="http://schemas.microsoft.com/office/drawing/2014/main" id="{A322A609-97EA-4F7B-9101-81B9158D6C7A}"/>
              </a:ext>
            </a:extLst>
          </p:cNvPr>
          <p:cNvPicPr>
            <a:picLocks noChangeAspect="1"/>
          </p:cNvPicPr>
          <p:nvPr/>
        </p:nvPicPr>
        <p:blipFill>
          <a:blip r:embed="rId4"/>
          <a:stretch>
            <a:fillRect/>
          </a:stretch>
        </p:blipFill>
        <p:spPr>
          <a:xfrm>
            <a:off x="248389" y="2020546"/>
            <a:ext cx="4873241" cy="23303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7942DDA2-5F69-4B8B-9C5F-608216926728}"/>
              </a:ext>
            </a:extLst>
          </p:cNvPr>
          <p:cNvPicPr>
            <a:picLocks noChangeAspect="1"/>
          </p:cNvPicPr>
          <p:nvPr/>
        </p:nvPicPr>
        <p:blipFill>
          <a:blip r:embed="rId5"/>
          <a:stretch>
            <a:fillRect/>
          </a:stretch>
        </p:blipFill>
        <p:spPr>
          <a:xfrm>
            <a:off x="7981026" y="1926857"/>
            <a:ext cx="4051362" cy="25177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Arrow: Down 7">
            <a:extLst>
              <a:ext uri="{FF2B5EF4-FFF2-40B4-BE49-F238E27FC236}">
                <a16:creationId xmlns:a16="http://schemas.microsoft.com/office/drawing/2014/main" id="{048BD6E2-4A15-4179-9EFD-761678D8B0D2}"/>
              </a:ext>
            </a:extLst>
          </p:cNvPr>
          <p:cNvSpPr/>
          <p:nvPr/>
        </p:nvSpPr>
        <p:spPr>
          <a:xfrm>
            <a:off x="2330573" y="826341"/>
            <a:ext cx="480064" cy="651140"/>
          </a:xfrm>
          <a:prstGeom prst="downArrow">
            <a:avLst/>
          </a:prstGeom>
          <a:solidFill>
            <a:srgbClr val="70AD47">
              <a:alpha val="50000"/>
            </a:srgbClr>
          </a:solidFill>
          <a:ln>
            <a:solidFill>
              <a:srgbClr val="FF0000"/>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8451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452D83-AC82-4EFE-BC1E-C531FF4CFC4B}"/>
              </a:ext>
            </a:extLst>
          </p:cNvPr>
          <p:cNvSpPr>
            <a:spLocks noGrp="1"/>
          </p:cNvSpPr>
          <p:nvPr>
            <p:ph idx="1"/>
          </p:nvPr>
        </p:nvSpPr>
        <p:spPr>
          <a:xfrm>
            <a:off x="20387" y="0"/>
            <a:ext cx="12171613" cy="893023"/>
          </a:xfrm>
        </p:spPr>
        <p:txBody>
          <a:bodyPr>
            <a:normAutofit/>
          </a:bodyPr>
          <a:lstStyle/>
          <a:p>
            <a:r>
              <a:rPr lang="en-US" dirty="0">
                <a:latin typeface="Arial" panose="020B0604020202020204" pitchFamily="34" charset="0"/>
                <a:cs typeface="Arial" panose="020B0604020202020204" pitchFamily="34" charset="0"/>
              </a:rPr>
              <a:t>Once logged in, select </a:t>
            </a:r>
            <a:r>
              <a:rPr lang="en-US" dirty="0">
                <a:highlight>
                  <a:srgbClr val="00FF00"/>
                </a:highlight>
                <a:latin typeface="Arial" panose="020B0604020202020204" pitchFamily="34" charset="0"/>
                <a:cs typeface="Arial" panose="020B0604020202020204" pitchFamily="34" charset="0"/>
              </a:rPr>
              <a:t>Current</a:t>
            </a:r>
            <a:r>
              <a:rPr lang="en-US" dirty="0">
                <a:latin typeface="Arial" panose="020B0604020202020204" pitchFamily="34" charset="0"/>
                <a:cs typeface="Arial" panose="020B0604020202020204" pitchFamily="34" charset="0"/>
              </a:rPr>
              <a:t> under Employment Roles and click on </a:t>
            </a:r>
            <a:r>
              <a:rPr lang="en-US" b="1" dirty="0">
                <a:solidFill>
                  <a:schemeClr val="accent5">
                    <a:lumMod val="50000"/>
                  </a:schemeClr>
                </a:solidFill>
                <a:highlight>
                  <a:srgbClr val="C0C0C0"/>
                </a:highlight>
                <a:latin typeface="Arial" panose="020B0604020202020204" pitchFamily="34" charset="0"/>
                <a:cs typeface="Arial" panose="020B0604020202020204" pitchFamily="34" charset="0"/>
              </a:rPr>
              <a:t>Time and Attendance</a:t>
            </a:r>
            <a:r>
              <a:rPr lang="en-US" b="1" dirty="0">
                <a:solidFill>
                  <a:schemeClr val="accent3">
                    <a:lumMod val="50000"/>
                  </a:schemeClr>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 access TAS.</a:t>
            </a:r>
          </a:p>
          <a:p>
            <a:pPr>
              <a:buBlip>
                <a:blip r:embed="rId2">
                  <a:extLst>
                    <a:ext uri="{96DAC541-7B7A-43D3-8B79-37D633B846F1}">
                      <asvg:svgBlip xmlns:asvg="http://schemas.microsoft.com/office/drawing/2016/SVG/main" r:embed="rId3"/>
                    </a:ext>
                  </a:extLst>
                </a:blip>
              </a:buBlip>
            </a:pPr>
            <a:endParaRPr lang="en-US" dirty="0"/>
          </a:p>
          <a:p>
            <a:pPr>
              <a:buBlip>
                <a:blip r:embed="rId2">
                  <a:extLst>
                    <a:ext uri="{96DAC541-7B7A-43D3-8B79-37D633B846F1}">
                      <asvg:svgBlip xmlns:asvg="http://schemas.microsoft.com/office/drawing/2016/SVG/main" r:embed="rId3"/>
                    </a:ext>
                  </a:extLst>
                </a:blip>
              </a:buBlip>
            </a:pPr>
            <a:endParaRPr lang="en-US" dirty="0"/>
          </a:p>
        </p:txBody>
      </p:sp>
      <p:pic>
        <p:nvPicPr>
          <p:cNvPr id="7" name="Picture 6">
            <a:extLst>
              <a:ext uri="{FF2B5EF4-FFF2-40B4-BE49-F238E27FC236}">
                <a16:creationId xmlns:a16="http://schemas.microsoft.com/office/drawing/2014/main" id="{E7A7F605-7879-4755-B562-4B381AB4D9A3}"/>
              </a:ext>
            </a:extLst>
          </p:cNvPr>
          <p:cNvPicPr>
            <a:picLocks noChangeAspect="1"/>
          </p:cNvPicPr>
          <p:nvPr/>
        </p:nvPicPr>
        <p:blipFill>
          <a:blip r:embed="rId4"/>
          <a:stretch>
            <a:fillRect/>
          </a:stretch>
        </p:blipFill>
        <p:spPr>
          <a:xfrm>
            <a:off x="2927943" y="1051585"/>
            <a:ext cx="6336114" cy="3325106"/>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1AD8EFC7-FE8F-42CB-9C37-FEEB7AEEF231}"/>
              </a:ext>
            </a:extLst>
          </p:cNvPr>
          <p:cNvPicPr>
            <a:picLocks noChangeAspect="1"/>
          </p:cNvPicPr>
          <p:nvPr/>
        </p:nvPicPr>
        <p:blipFill>
          <a:blip r:embed="rId5"/>
          <a:stretch>
            <a:fillRect/>
          </a:stretch>
        </p:blipFill>
        <p:spPr>
          <a:xfrm>
            <a:off x="2927943" y="4376691"/>
            <a:ext cx="3168057" cy="827003"/>
          </a:xfrm>
          <a:prstGeom prst="rect">
            <a:avLst/>
          </a:prstGeom>
          <a:ln>
            <a:noFill/>
          </a:ln>
          <a:effectLst>
            <a:outerShdw blurRad="292100" dist="139700" dir="2700000" algn="tl" rotWithShape="0">
              <a:srgbClr val="333333">
                <a:alpha val="65000"/>
              </a:srgbClr>
            </a:outerShdw>
          </a:effectLst>
        </p:spPr>
      </p:pic>
      <p:sp>
        <p:nvSpPr>
          <p:cNvPr id="5" name="Arrow: Down 4">
            <a:extLst>
              <a:ext uri="{FF2B5EF4-FFF2-40B4-BE49-F238E27FC236}">
                <a16:creationId xmlns:a16="http://schemas.microsoft.com/office/drawing/2014/main" id="{6469009F-3A01-48B9-A9F3-2842656784CE}"/>
              </a:ext>
            </a:extLst>
          </p:cNvPr>
          <p:cNvSpPr/>
          <p:nvPr/>
        </p:nvSpPr>
        <p:spPr>
          <a:xfrm rot="16200000">
            <a:off x="1963411" y="4155914"/>
            <a:ext cx="743756" cy="1185309"/>
          </a:xfrm>
          <a:prstGeom prst="downArrow">
            <a:avLst/>
          </a:prstGeom>
          <a:solidFill>
            <a:schemeClr val="accent6">
              <a:alpha val="50000"/>
            </a:schemeClr>
          </a:solidFill>
          <a:ln>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3291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991B34-5AAC-4756-B946-746A5C3A25B9}"/>
              </a:ext>
            </a:extLst>
          </p:cNvPr>
          <p:cNvSpPr/>
          <p:nvPr/>
        </p:nvSpPr>
        <p:spPr>
          <a:xfrm>
            <a:off x="1" y="0"/>
            <a:ext cx="12106656" cy="954107"/>
          </a:xfrm>
          <a:prstGeom prst="rect">
            <a:avLst/>
          </a:prstGeom>
        </p:spPr>
        <p:txBody>
          <a:bodyPr wrap="square">
            <a:spAutoFit/>
          </a:bodyPr>
          <a:lstStyle/>
          <a:p>
            <a:pPr marL="457200" lvl="0" indent="-457200">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To view and approve your employees time records / time off requests, click on the </a:t>
            </a:r>
            <a:r>
              <a:rPr lang="en-US" sz="2800" b="1" dirty="0">
                <a:solidFill>
                  <a:srgbClr val="0070C0"/>
                </a:solidFill>
                <a:latin typeface="Arial" panose="020B0604020202020204" pitchFamily="34" charset="0"/>
                <a:cs typeface="Arial" panose="020B0604020202020204" pitchFamily="34" charset="0"/>
              </a:rPr>
              <a:t>Supervisor Work Roster </a:t>
            </a:r>
            <a:r>
              <a:rPr lang="en-US" sz="2800" dirty="0">
                <a:solidFill>
                  <a:schemeClr val="bg1"/>
                </a:solidFill>
                <a:latin typeface="Arial" panose="020B0604020202020204" pitchFamily="34" charset="0"/>
                <a:cs typeface="Arial" panose="020B0604020202020204" pitchFamily="34" charset="0"/>
              </a:rPr>
              <a:t>tab.</a:t>
            </a:r>
          </a:p>
        </p:txBody>
      </p:sp>
      <p:pic>
        <p:nvPicPr>
          <p:cNvPr id="2" name="Picture 1">
            <a:extLst>
              <a:ext uri="{FF2B5EF4-FFF2-40B4-BE49-F238E27FC236}">
                <a16:creationId xmlns:a16="http://schemas.microsoft.com/office/drawing/2014/main" id="{12DF5EDA-EA8A-4B54-BCA7-CCFC380F8D4C}"/>
              </a:ext>
            </a:extLst>
          </p:cNvPr>
          <p:cNvPicPr>
            <a:picLocks noChangeAspect="1"/>
          </p:cNvPicPr>
          <p:nvPr/>
        </p:nvPicPr>
        <p:blipFill rotWithShape="1">
          <a:blip r:embed="rId2"/>
          <a:srcRect t="44298"/>
          <a:stretch/>
        </p:blipFill>
        <p:spPr>
          <a:xfrm>
            <a:off x="254382" y="1982980"/>
            <a:ext cx="11597894" cy="14460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Arrow: Down 5">
            <a:extLst>
              <a:ext uri="{FF2B5EF4-FFF2-40B4-BE49-F238E27FC236}">
                <a16:creationId xmlns:a16="http://schemas.microsoft.com/office/drawing/2014/main" id="{A6CEC375-94E5-46AF-82F1-BF99ECB50A0D}"/>
              </a:ext>
            </a:extLst>
          </p:cNvPr>
          <p:cNvSpPr/>
          <p:nvPr/>
        </p:nvSpPr>
        <p:spPr>
          <a:xfrm rot="12961393">
            <a:off x="7906655" y="2615323"/>
            <a:ext cx="624048" cy="607834"/>
          </a:xfrm>
          <a:prstGeom prst="downArrow">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5689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66FAE3-29BA-4561-BDED-9CE66358E013}"/>
              </a:ext>
            </a:extLst>
          </p:cNvPr>
          <p:cNvSpPr txBox="1"/>
          <p:nvPr/>
        </p:nvSpPr>
        <p:spPr>
          <a:xfrm>
            <a:off x="41429" y="911191"/>
            <a:ext cx="12109142" cy="1323439"/>
          </a:xfrm>
          <a:prstGeom prst="rect">
            <a:avLst/>
          </a:prstGeom>
          <a:noFill/>
        </p:spPr>
        <p:txBody>
          <a:bodyPr wrap="square" rtlCol="0">
            <a:spAutoFit/>
          </a:bodyPr>
          <a:lstStyle/>
          <a:p>
            <a:pPr marL="342900" indent="-3429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Supervisors need to review pending leave requests before reviewing pending time records.</a:t>
            </a:r>
          </a:p>
          <a:p>
            <a:r>
              <a:rPr lang="en-US" sz="1600" dirty="0">
                <a:solidFill>
                  <a:schemeClr val="bg1"/>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When approving time off requests, please make sure to click on the bubble located below the approve column and click submit. </a:t>
            </a:r>
          </a:p>
          <a:p>
            <a:pPr marL="342900" indent="-342900">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Once the time off request has been approved, it will feed to the employee’s time record.</a:t>
            </a:r>
          </a:p>
        </p:txBody>
      </p:sp>
      <p:sp>
        <p:nvSpPr>
          <p:cNvPr id="13" name="TextBox 12">
            <a:extLst>
              <a:ext uri="{FF2B5EF4-FFF2-40B4-BE49-F238E27FC236}">
                <a16:creationId xmlns:a16="http://schemas.microsoft.com/office/drawing/2014/main" id="{C34A3ED4-957E-403C-B251-24A86D30B3A7}"/>
              </a:ext>
            </a:extLst>
          </p:cNvPr>
          <p:cNvSpPr txBox="1"/>
          <p:nvPr/>
        </p:nvSpPr>
        <p:spPr>
          <a:xfrm>
            <a:off x="0" y="9002"/>
            <a:ext cx="12192000"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Pending Leave Requests </a:t>
            </a:r>
          </a:p>
        </p:txBody>
      </p:sp>
      <p:pic>
        <p:nvPicPr>
          <p:cNvPr id="16" name="Picture 15">
            <a:extLst>
              <a:ext uri="{FF2B5EF4-FFF2-40B4-BE49-F238E27FC236}">
                <a16:creationId xmlns:a16="http://schemas.microsoft.com/office/drawing/2014/main" id="{754F9A47-EE4C-47E8-BD05-B051184C62CD}"/>
              </a:ext>
            </a:extLst>
          </p:cNvPr>
          <p:cNvPicPr>
            <a:picLocks noChangeAspect="1"/>
          </p:cNvPicPr>
          <p:nvPr/>
        </p:nvPicPr>
        <p:blipFill>
          <a:blip r:embed="rId2"/>
          <a:stretch>
            <a:fillRect/>
          </a:stretch>
        </p:blipFill>
        <p:spPr>
          <a:xfrm>
            <a:off x="1005368" y="2610994"/>
            <a:ext cx="10181264" cy="23190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Arrow: Down 16">
            <a:extLst>
              <a:ext uri="{FF2B5EF4-FFF2-40B4-BE49-F238E27FC236}">
                <a16:creationId xmlns:a16="http://schemas.microsoft.com/office/drawing/2014/main" id="{85DE8FC7-C1E7-498D-821E-D4079160759B}"/>
              </a:ext>
            </a:extLst>
          </p:cNvPr>
          <p:cNvSpPr/>
          <p:nvPr/>
        </p:nvSpPr>
        <p:spPr>
          <a:xfrm rot="12961393">
            <a:off x="549510" y="4687403"/>
            <a:ext cx="624048" cy="607834"/>
          </a:xfrm>
          <a:prstGeom prst="downArrow">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 name="Arrow: Down 17">
            <a:extLst>
              <a:ext uri="{FF2B5EF4-FFF2-40B4-BE49-F238E27FC236}">
                <a16:creationId xmlns:a16="http://schemas.microsoft.com/office/drawing/2014/main" id="{2EBA4180-CD05-4E2F-B22B-494128392205}"/>
              </a:ext>
            </a:extLst>
          </p:cNvPr>
          <p:cNvSpPr/>
          <p:nvPr/>
        </p:nvSpPr>
        <p:spPr>
          <a:xfrm rot="12961393">
            <a:off x="9373966" y="3306881"/>
            <a:ext cx="265497" cy="244238"/>
          </a:xfrm>
          <a:prstGeom prst="downArrow">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Arrow: Down 6">
            <a:extLst>
              <a:ext uri="{FF2B5EF4-FFF2-40B4-BE49-F238E27FC236}">
                <a16:creationId xmlns:a16="http://schemas.microsoft.com/office/drawing/2014/main" id="{0C49B473-134B-4200-87ED-1B223F3FA493}"/>
              </a:ext>
            </a:extLst>
          </p:cNvPr>
          <p:cNvSpPr/>
          <p:nvPr/>
        </p:nvSpPr>
        <p:spPr>
          <a:xfrm rot="16200000">
            <a:off x="529721" y="2447820"/>
            <a:ext cx="376364" cy="702712"/>
          </a:xfrm>
          <a:prstGeom prst="downArrow">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9934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66FAE3-29BA-4561-BDED-9CE66358E013}"/>
              </a:ext>
            </a:extLst>
          </p:cNvPr>
          <p:cNvSpPr txBox="1"/>
          <p:nvPr/>
        </p:nvSpPr>
        <p:spPr>
          <a:xfrm>
            <a:off x="0" y="1040235"/>
            <a:ext cx="12109142" cy="1569660"/>
          </a:xfrm>
          <a:prstGeom prst="rect">
            <a:avLst/>
          </a:prstGeom>
          <a:noFill/>
        </p:spPr>
        <p:txBody>
          <a:bodyPr wrap="square" rtlCol="0">
            <a:spAutoFit/>
          </a:bodyPr>
          <a:lstStyle/>
          <a:p>
            <a:pPr marL="457200" indent="-4572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If you are denying the request, click on the bubble located below the deny column. </a:t>
            </a:r>
          </a:p>
          <a:p>
            <a:pPr marL="457200" indent="-457200">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A comment box will appear when </a:t>
            </a:r>
            <a:r>
              <a:rPr lang="en-US" sz="1600" b="1" dirty="0">
                <a:solidFill>
                  <a:schemeClr val="bg1"/>
                </a:solidFill>
                <a:latin typeface="Arial" panose="020B0604020202020204" pitchFamily="34" charset="0"/>
                <a:cs typeface="Arial" panose="020B0604020202020204" pitchFamily="34" charset="0"/>
              </a:rPr>
              <a:t>Deny</a:t>
            </a:r>
            <a:r>
              <a:rPr lang="en-US" sz="1600" dirty="0">
                <a:solidFill>
                  <a:schemeClr val="bg1"/>
                </a:solidFill>
                <a:latin typeface="Arial" panose="020B0604020202020204" pitchFamily="34" charset="0"/>
                <a:cs typeface="Arial" panose="020B0604020202020204" pitchFamily="34" charset="0"/>
              </a:rPr>
              <a:t> is selected, as a reason must be provided to the employee on why the time off request is being denied, click submit when finished.  </a:t>
            </a:r>
          </a:p>
          <a:p>
            <a:pPr marL="457200" indent="-457200">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The request / comment will be sent back to the employee to adjust their time record.</a:t>
            </a:r>
          </a:p>
        </p:txBody>
      </p:sp>
      <p:pic>
        <p:nvPicPr>
          <p:cNvPr id="13" name="Picture 12">
            <a:extLst>
              <a:ext uri="{FF2B5EF4-FFF2-40B4-BE49-F238E27FC236}">
                <a16:creationId xmlns:a16="http://schemas.microsoft.com/office/drawing/2014/main" id="{5F4AB519-88F8-42F4-8ECD-980EC0C7F42B}"/>
              </a:ext>
            </a:extLst>
          </p:cNvPr>
          <p:cNvPicPr>
            <a:picLocks noChangeAspect="1"/>
          </p:cNvPicPr>
          <p:nvPr/>
        </p:nvPicPr>
        <p:blipFill>
          <a:blip r:embed="rId2"/>
          <a:stretch>
            <a:fillRect/>
          </a:stretch>
        </p:blipFill>
        <p:spPr>
          <a:xfrm>
            <a:off x="963939" y="2803940"/>
            <a:ext cx="10181264" cy="23190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a:extLst>
              <a:ext uri="{FF2B5EF4-FFF2-40B4-BE49-F238E27FC236}">
                <a16:creationId xmlns:a16="http://schemas.microsoft.com/office/drawing/2014/main" id="{453CD87D-2525-440A-8B3C-2633F7227563}"/>
              </a:ext>
            </a:extLst>
          </p:cNvPr>
          <p:cNvSpPr txBox="1"/>
          <p:nvPr/>
        </p:nvSpPr>
        <p:spPr>
          <a:xfrm>
            <a:off x="0" y="9002"/>
            <a:ext cx="12192000"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Pending Leave Requests </a:t>
            </a:r>
            <a:r>
              <a:rPr lang="en-US" sz="4000" i="1" dirty="0">
                <a:solidFill>
                  <a:schemeClr val="bg1"/>
                </a:solidFill>
                <a:latin typeface="Arial" panose="020B0604020202020204" pitchFamily="34" charset="0"/>
                <a:cs typeface="Arial" panose="020B0604020202020204" pitchFamily="34" charset="0"/>
              </a:rPr>
              <a:t>(continued) </a:t>
            </a:r>
          </a:p>
        </p:txBody>
      </p:sp>
      <p:pic>
        <p:nvPicPr>
          <p:cNvPr id="2" name="Picture 1">
            <a:extLst>
              <a:ext uri="{FF2B5EF4-FFF2-40B4-BE49-F238E27FC236}">
                <a16:creationId xmlns:a16="http://schemas.microsoft.com/office/drawing/2014/main" id="{7B004FAA-44A1-44FA-9AF3-E76078ACEF9E}"/>
              </a:ext>
            </a:extLst>
          </p:cNvPr>
          <p:cNvPicPr>
            <a:picLocks noChangeAspect="1"/>
          </p:cNvPicPr>
          <p:nvPr/>
        </p:nvPicPr>
        <p:blipFill>
          <a:blip r:embed="rId3"/>
          <a:stretch>
            <a:fillRect/>
          </a:stretch>
        </p:blipFill>
        <p:spPr>
          <a:xfrm>
            <a:off x="6916278" y="3687151"/>
            <a:ext cx="4148801" cy="233217"/>
          </a:xfrm>
          <a:prstGeom prst="rect">
            <a:avLst/>
          </a:prstGeom>
        </p:spPr>
      </p:pic>
      <p:sp>
        <p:nvSpPr>
          <p:cNvPr id="15" name="Arrow: Down 14">
            <a:extLst>
              <a:ext uri="{FF2B5EF4-FFF2-40B4-BE49-F238E27FC236}">
                <a16:creationId xmlns:a16="http://schemas.microsoft.com/office/drawing/2014/main" id="{EC2993B2-1415-4A45-98AF-AAD4C8AE41B9}"/>
              </a:ext>
            </a:extLst>
          </p:cNvPr>
          <p:cNvSpPr/>
          <p:nvPr/>
        </p:nvSpPr>
        <p:spPr>
          <a:xfrm rot="12961393">
            <a:off x="9919250" y="3499470"/>
            <a:ext cx="265497" cy="244238"/>
          </a:xfrm>
          <a:prstGeom prst="downArrow">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 name="Arrow: Down 15">
            <a:extLst>
              <a:ext uri="{FF2B5EF4-FFF2-40B4-BE49-F238E27FC236}">
                <a16:creationId xmlns:a16="http://schemas.microsoft.com/office/drawing/2014/main" id="{C3A7C3AF-7E77-42F0-8749-ABA3B89C9B18}"/>
              </a:ext>
            </a:extLst>
          </p:cNvPr>
          <p:cNvSpPr/>
          <p:nvPr/>
        </p:nvSpPr>
        <p:spPr>
          <a:xfrm rot="16200000">
            <a:off x="6481590" y="3462745"/>
            <a:ext cx="265497" cy="649749"/>
          </a:xfrm>
          <a:prstGeom prst="downArrow">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Arrow: Down 16">
            <a:extLst>
              <a:ext uri="{FF2B5EF4-FFF2-40B4-BE49-F238E27FC236}">
                <a16:creationId xmlns:a16="http://schemas.microsoft.com/office/drawing/2014/main" id="{3F7ADF25-6649-42F5-9213-6D4B78432B04}"/>
              </a:ext>
            </a:extLst>
          </p:cNvPr>
          <p:cNvSpPr/>
          <p:nvPr/>
        </p:nvSpPr>
        <p:spPr>
          <a:xfrm rot="12961393">
            <a:off x="601192" y="4876869"/>
            <a:ext cx="504358" cy="492273"/>
          </a:xfrm>
          <a:prstGeom prst="downArrow">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102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66FAE3-29BA-4561-BDED-9CE66358E013}"/>
              </a:ext>
            </a:extLst>
          </p:cNvPr>
          <p:cNvSpPr txBox="1"/>
          <p:nvPr/>
        </p:nvSpPr>
        <p:spPr>
          <a:xfrm>
            <a:off x="0" y="1040235"/>
            <a:ext cx="12109142" cy="830997"/>
          </a:xfrm>
          <a:prstGeom prst="rect">
            <a:avLst/>
          </a:prstGeom>
          <a:noFill/>
        </p:spPr>
        <p:txBody>
          <a:bodyPr wrap="square" rtlCol="0">
            <a:spAutoFit/>
          </a:bodyPr>
          <a:lstStyle/>
          <a:p>
            <a:pPr marL="457200" indent="-4572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If you are not ready to approve a time off request, click on the bubble located below the postpone column.</a:t>
            </a:r>
          </a:p>
          <a:p>
            <a:r>
              <a:rPr lang="en-US" sz="1600" dirty="0">
                <a:solidFill>
                  <a:schemeClr val="bg1"/>
                </a:solidFill>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The time off request will remain on your roster for approval until you are ready to review or take action.</a:t>
            </a:r>
          </a:p>
        </p:txBody>
      </p:sp>
      <p:pic>
        <p:nvPicPr>
          <p:cNvPr id="13" name="Picture 12">
            <a:extLst>
              <a:ext uri="{FF2B5EF4-FFF2-40B4-BE49-F238E27FC236}">
                <a16:creationId xmlns:a16="http://schemas.microsoft.com/office/drawing/2014/main" id="{5F4AB519-88F8-42F4-8ECD-980EC0C7F42B}"/>
              </a:ext>
            </a:extLst>
          </p:cNvPr>
          <p:cNvPicPr>
            <a:picLocks noChangeAspect="1"/>
          </p:cNvPicPr>
          <p:nvPr/>
        </p:nvPicPr>
        <p:blipFill>
          <a:blip r:embed="rId2"/>
          <a:stretch>
            <a:fillRect/>
          </a:stretch>
        </p:blipFill>
        <p:spPr>
          <a:xfrm>
            <a:off x="963939" y="2461748"/>
            <a:ext cx="10181264" cy="23190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a:extLst>
              <a:ext uri="{FF2B5EF4-FFF2-40B4-BE49-F238E27FC236}">
                <a16:creationId xmlns:a16="http://schemas.microsoft.com/office/drawing/2014/main" id="{453CD87D-2525-440A-8B3C-2633F7227563}"/>
              </a:ext>
            </a:extLst>
          </p:cNvPr>
          <p:cNvSpPr txBox="1"/>
          <p:nvPr/>
        </p:nvSpPr>
        <p:spPr>
          <a:xfrm>
            <a:off x="0" y="9002"/>
            <a:ext cx="12192000"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Pending Leave Requests </a:t>
            </a:r>
            <a:r>
              <a:rPr lang="en-US" sz="4000" i="1" dirty="0">
                <a:solidFill>
                  <a:schemeClr val="bg1"/>
                </a:solidFill>
                <a:latin typeface="Arial" panose="020B0604020202020204" pitchFamily="34" charset="0"/>
                <a:cs typeface="Arial" panose="020B0604020202020204" pitchFamily="34" charset="0"/>
              </a:rPr>
              <a:t>(continued) </a:t>
            </a:r>
          </a:p>
        </p:txBody>
      </p:sp>
      <p:sp>
        <p:nvSpPr>
          <p:cNvPr id="15" name="Arrow: Down 14">
            <a:extLst>
              <a:ext uri="{FF2B5EF4-FFF2-40B4-BE49-F238E27FC236}">
                <a16:creationId xmlns:a16="http://schemas.microsoft.com/office/drawing/2014/main" id="{EC2993B2-1415-4A45-98AF-AAD4C8AE41B9}"/>
              </a:ext>
            </a:extLst>
          </p:cNvPr>
          <p:cNvSpPr/>
          <p:nvPr/>
        </p:nvSpPr>
        <p:spPr>
          <a:xfrm rot="12961393">
            <a:off x="10523258" y="3211170"/>
            <a:ext cx="265497" cy="244238"/>
          </a:xfrm>
          <a:prstGeom prst="downArrow">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Arrow: Down 16">
            <a:extLst>
              <a:ext uri="{FF2B5EF4-FFF2-40B4-BE49-F238E27FC236}">
                <a16:creationId xmlns:a16="http://schemas.microsoft.com/office/drawing/2014/main" id="{3F7ADF25-6649-42F5-9213-6D4B78432B04}"/>
              </a:ext>
            </a:extLst>
          </p:cNvPr>
          <p:cNvSpPr/>
          <p:nvPr/>
        </p:nvSpPr>
        <p:spPr>
          <a:xfrm rot="12961393">
            <a:off x="609581" y="4534676"/>
            <a:ext cx="504358" cy="492273"/>
          </a:xfrm>
          <a:prstGeom prst="downArrow">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406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3F617A7-7C46-4DA6-B72A-DCB6C07F86AD}"/>
              </a:ext>
            </a:extLst>
          </p:cNvPr>
          <p:cNvPicPr>
            <a:picLocks noChangeAspect="1"/>
          </p:cNvPicPr>
          <p:nvPr/>
        </p:nvPicPr>
        <p:blipFill>
          <a:blip r:embed="rId2"/>
          <a:stretch>
            <a:fillRect/>
          </a:stretch>
        </p:blipFill>
        <p:spPr>
          <a:xfrm>
            <a:off x="963939" y="2847728"/>
            <a:ext cx="10181264" cy="23190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8D66FAE3-29BA-4561-BDED-9CE66358E013}"/>
              </a:ext>
            </a:extLst>
          </p:cNvPr>
          <p:cNvSpPr txBox="1"/>
          <p:nvPr/>
        </p:nvSpPr>
        <p:spPr>
          <a:xfrm>
            <a:off x="0" y="815644"/>
            <a:ext cx="12109142" cy="1815882"/>
          </a:xfrm>
          <a:prstGeom prst="rect">
            <a:avLst/>
          </a:prstGeom>
          <a:noFill/>
        </p:spPr>
        <p:txBody>
          <a:bodyPr wrap="square" rtlCol="0">
            <a:spAutoFit/>
          </a:bodyPr>
          <a:lstStyle/>
          <a:p>
            <a:pPr marL="457200" indent="-4572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If the employee is charging sick time, supervisors must indicate if the sick time being charged was scheduled (yes) or (no). </a:t>
            </a:r>
          </a:p>
          <a:p>
            <a:pPr marL="457200" indent="-457200">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1600" u="sng" dirty="0">
                <a:solidFill>
                  <a:schemeClr val="bg1"/>
                </a:solidFill>
                <a:latin typeface="Arial" panose="020B0604020202020204" pitchFamily="34" charset="0"/>
                <a:cs typeface="Arial" panose="020B0604020202020204" pitchFamily="34" charset="0"/>
              </a:rPr>
              <a:t>Scheduled sick time</a:t>
            </a:r>
            <a:r>
              <a:rPr lang="en-US" sz="1600" dirty="0">
                <a:solidFill>
                  <a:schemeClr val="bg1"/>
                </a:solidFill>
                <a:latin typeface="Arial" panose="020B0604020202020204" pitchFamily="34" charset="0"/>
                <a:cs typeface="Arial" panose="020B0604020202020204" pitchFamily="34" charset="0"/>
              </a:rPr>
              <a:t> is when the employee has asked for the time off in advance (example = doctor’s appointment). </a:t>
            </a:r>
            <a:r>
              <a:rPr lang="en-US" sz="1600" u="sng" dirty="0">
                <a:solidFill>
                  <a:schemeClr val="bg1"/>
                </a:solidFill>
                <a:latin typeface="Arial" panose="020B0604020202020204" pitchFamily="34" charset="0"/>
                <a:cs typeface="Arial" panose="020B0604020202020204" pitchFamily="34" charset="0"/>
              </a:rPr>
              <a:t>Unscheduled sick time</a:t>
            </a:r>
            <a:r>
              <a:rPr lang="en-US" sz="1600" dirty="0">
                <a:solidFill>
                  <a:schemeClr val="bg1"/>
                </a:solidFill>
                <a:latin typeface="Arial" panose="020B0604020202020204" pitchFamily="34" charset="0"/>
                <a:cs typeface="Arial" panose="020B0604020202020204" pitchFamily="34" charset="0"/>
              </a:rPr>
              <a:t> is when the employee calls in sick, whether it be for themselves or a family member. </a:t>
            </a:r>
          </a:p>
          <a:p>
            <a:pPr marL="457200" indent="-457200">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When approving the time off request, make sure to click (Yes) or (No) and also click on the bubble located below the approve column, click submit when finished. </a:t>
            </a:r>
          </a:p>
        </p:txBody>
      </p:sp>
      <p:sp>
        <p:nvSpPr>
          <p:cNvPr id="13" name="TextBox 12">
            <a:extLst>
              <a:ext uri="{FF2B5EF4-FFF2-40B4-BE49-F238E27FC236}">
                <a16:creationId xmlns:a16="http://schemas.microsoft.com/office/drawing/2014/main" id="{EFFDCDA7-30BE-4A64-8DEF-7CEE46786E3C}"/>
              </a:ext>
            </a:extLst>
          </p:cNvPr>
          <p:cNvSpPr txBox="1"/>
          <p:nvPr/>
        </p:nvSpPr>
        <p:spPr>
          <a:xfrm>
            <a:off x="0" y="9002"/>
            <a:ext cx="12192000"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Pending Leave Requests </a:t>
            </a:r>
            <a:r>
              <a:rPr lang="en-US" sz="4000" i="1" dirty="0">
                <a:solidFill>
                  <a:schemeClr val="bg1"/>
                </a:solidFill>
                <a:latin typeface="Arial" panose="020B0604020202020204" pitchFamily="34" charset="0"/>
                <a:cs typeface="Arial" panose="020B0604020202020204" pitchFamily="34" charset="0"/>
              </a:rPr>
              <a:t>(continued) </a:t>
            </a:r>
          </a:p>
        </p:txBody>
      </p:sp>
      <p:sp>
        <p:nvSpPr>
          <p:cNvPr id="5" name="Arrow: Down 4">
            <a:extLst>
              <a:ext uri="{FF2B5EF4-FFF2-40B4-BE49-F238E27FC236}">
                <a16:creationId xmlns:a16="http://schemas.microsoft.com/office/drawing/2014/main" id="{C16D7C7B-6144-4877-9BEF-AEFB272154CC}"/>
              </a:ext>
            </a:extLst>
          </p:cNvPr>
          <p:cNvSpPr/>
          <p:nvPr/>
        </p:nvSpPr>
        <p:spPr>
          <a:xfrm rot="15225530">
            <a:off x="8073646" y="4208031"/>
            <a:ext cx="311030" cy="492273"/>
          </a:xfrm>
          <a:prstGeom prst="downArrow">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Arrow: Down 5">
            <a:extLst>
              <a:ext uri="{FF2B5EF4-FFF2-40B4-BE49-F238E27FC236}">
                <a16:creationId xmlns:a16="http://schemas.microsoft.com/office/drawing/2014/main" id="{F360B4EC-FD06-4B2E-A732-9E701C68E770}"/>
              </a:ext>
            </a:extLst>
          </p:cNvPr>
          <p:cNvSpPr/>
          <p:nvPr/>
        </p:nvSpPr>
        <p:spPr>
          <a:xfrm rot="14889501">
            <a:off x="9162288" y="4225806"/>
            <a:ext cx="311030" cy="492273"/>
          </a:xfrm>
          <a:prstGeom prst="downArrow">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Arrow: Down 6">
            <a:extLst>
              <a:ext uri="{FF2B5EF4-FFF2-40B4-BE49-F238E27FC236}">
                <a16:creationId xmlns:a16="http://schemas.microsoft.com/office/drawing/2014/main" id="{56227352-6A62-4639-AF63-A2F0ACF61737}"/>
              </a:ext>
            </a:extLst>
          </p:cNvPr>
          <p:cNvSpPr/>
          <p:nvPr/>
        </p:nvSpPr>
        <p:spPr>
          <a:xfrm rot="16200000">
            <a:off x="466911" y="4634214"/>
            <a:ext cx="458926" cy="535131"/>
          </a:xfrm>
          <a:prstGeom prst="downArrow">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2989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66FAE3-29BA-4561-BDED-9CE66358E013}"/>
              </a:ext>
            </a:extLst>
          </p:cNvPr>
          <p:cNvSpPr txBox="1"/>
          <p:nvPr/>
        </p:nvSpPr>
        <p:spPr>
          <a:xfrm>
            <a:off x="0" y="1074562"/>
            <a:ext cx="12109142" cy="584775"/>
          </a:xfrm>
          <a:prstGeom prst="rect">
            <a:avLst/>
          </a:prstGeom>
          <a:noFill/>
        </p:spPr>
        <p:txBody>
          <a:bodyPr wrap="square" rtlCol="0">
            <a:spAutoFit/>
          </a:bodyPr>
          <a:lstStyle/>
          <a:p>
            <a:pPr marL="457200" indent="-4572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When you are ready to approve your employees time record, click on </a:t>
            </a:r>
            <a:r>
              <a:rPr lang="en-US" sz="1600" dirty="0">
                <a:solidFill>
                  <a:srgbClr val="0070C0"/>
                </a:solidFill>
                <a:latin typeface="Arial" panose="020B0604020202020204" pitchFamily="34" charset="0"/>
                <a:cs typeface="Arial" panose="020B0604020202020204" pitchFamily="34" charset="0"/>
              </a:rPr>
              <a:t>Details</a:t>
            </a:r>
            <a:r>
              <a:rPr lang="en-US" sz="1600" dirty="0">
                <a:solidFill>
                  <a:schemeClr val="bg1"/>
                </a:solidFill>
                <a:latin typeface="Arial" panose="020B0604020202020204" pitchFamily="34" charset="0"/>
                <a:cs typeface="Arial" panose="020B0604020202020204" pitchFamily="34" charset="0"/>
              </a:rPr>
              <a:t> to view your employees time record to verify all daily in/out hours are accurate.</a:t>
            </a:r>
          </a:p>
        </p:txBody>
      </p:sp>
      <p:sp>
        <p:nvSpPr>
          <p:cNvPr id="10" name="TextBox 9">
            <a:extLst>
              <a:ext uri="{FF2B5EF4-FFF2-40B4-BE49-F238E27FC236}">
                <a16:creationId xmlns:a16="http://schemas.microsoft.com/office/drawing/2014/main" id="{5026C089-967C-441A-81C5-7746D0CC74DF}"/>
              </a:ext>
            </a:extLst>
          </p:cNvPr>
          <p:cNvSpPr txBox="1"/>
          <p:nvPr/>
        </p:nvSpPr>
        <p:spPr>
          <a:xfrm>
            <a:off x="0" y="9002"/>
            <a:ext cx="12192000"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Pending Time Records Approvals</a:t>
            </a:r>
            <a:endParaRPr lang="en-US" sz="4000" i="1"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FF4027B-5944-41BC-87E5-51D13DCCE4B5}"/>
              </a:ext>
            </a:extLst>
          </p:cNvPr>
          <p:cNvPicPr>
            <a:picLocks noChangeAspect="1"/>
          </p:cNvPicPr>
          <p:nvPr/>
        </p:nvPicPr>
        <p:blipFill>
          <a:blip r:embed="rId2"/>
          <a:stretch>
            <a:fillRect/>
          </a:stretch>
        </p:blipFill>
        <p:spPr>
          <a:xfrm>
            <a:off x="689077" y="2083675"/>
            <a:ext cx="10813846" cy="26906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Arrow: Down 14">
            <a:extLst>
              <a:ext uri="{FF2B5EF4-FFF2-40B4-BE49-F238E27FC236}">
                <a16:creationId xmlns:a16="http://schemas.microsoft.com/office/drawing/2014/main" id="{245F697D-A284-48E0-B6BF-217875435A9A}"/>
              </a:ext>
            </a:extLst>
          </p:cNvPr>
          <p:cNvSpPr/>
          <p:nvPr/>
        </p:nvSpPr>
        <p:spPr>
          <a:xfrm rot="10800000">
            <a:off x="1003807" y="3778537"/>
            <a:ext cx="458926" cy="535131"/>
          </a:xfrm>
          <a:prstGeom prst="downArrow">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20770"/>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B4B4B"/>
      </a:dk2>
      <a:lt2>
        <a:srgbClr val="8ED5C1"/>
      </a:lt2>
      <a:accent1>
        <a:srgbClr val="73CBB2"/>
      </a:accent1>
      <a:accent2>
        <a:srgbClr val="AACD5B"/>
      </a:accent2>
      <a:accent3>
        <a:srgbClr val="65A9E1"/>
      </a:accent3>
      <a:accent4>
        <a:srgbClr val="6274D8"/>
      </a:accent4>
      <a:accent5>
        <a:srgbClr val="AB54D7"/>
      </a:accent5>
      <a:accent6>
        <a:srgbClr val="D15B37"/>
      </a:accent6>
      <a:hlink>
        <a:srgbClr val="BFE962"/>
      </a:hlink>
      <a:folHlink>
        <a:srgbClr val="C0D591"/>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47428100-C732-4B2E-A30A-5273F581A0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2940</TotalTime>
  <Words>717</Words>
  <Application>Microsoft Office PowerPoint</Application>
  <PresentationFormat>Widescreen</PresentationFormat>
  <Paragraphs>57</Paragraphs>
  <Slides>12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Calibri Light</vt:lpstr>
      <vt:lpstr>Corbel</vt:lpstr>
      <vt:lpstr>Wingdings</vt:lpstr>
      <vt:lpstr>Depth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Interview Exchange</dc:title>
  <dc:creator>Jorge</dc:creator>
  <cp:lastModifiedBy>Jorge Osorio</cp:lastModifiedBy>
  <cp:revision>181</cp:revision>
  <dcterms:created xsi:type="dcterms:W3CDTF">2020-04-24T22:09:57Z</dcterms:created>
  <dcterms:modified xsi:type="dcterms:W3CDTF">2023-05-24T15:14:06Z</dcterms:modified>
</cp:coreProperties>
</file>