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C23D2-75C1-4855-936F-3645BC529C8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3D18A0-D2B3-4FE7-905C-85456B98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r>
              <a:rPr lang="en-US" altLang="en-US"/>
              <a:t>Notes:</a:t>
            </a:r>
          </a:p>
          <a:p>
            <a:r>
              <a:rPr lang="en-US" altLang="en-US"/>
              <a:t>Paychecks are distributed to your departments </a:t>
            </a:r>
          </a:p>
        </p:txBody>
      </p:sp>
    </p:spTree>
    <p:extLst>
      <p:ext uri="{BB962C8B-B14F-4D97-AF65-F5344CB8AC3E}">
        <p14:creationId xmlns:p14="http://schemas.microsoft.com/office/powerpoint/2010/main" val="153800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r>
              <a:rPr lang="en-US" altLang="en-US"/>
              <a:t>Notes</a:t>
            </a:r>
          </a:p>
          <a:p>
            <a:r>
              <a:rPr lang="en-US" altLang="en-US"/>
              <a:t>Paychecks and direct deposit statements are distributed to departments.</a:t>
            </a:r>
          </a:p>
          <a:p>
            <a:r>
              <a:rPr lang="en-US" altLang="en-US"/>
              <a:t>Strongly encourage direct deposit.</a:t>
            </a:r>
          </a:p>
          <a:p>
            <a:r>
              <a:rPr lang="en-US" altLang="en-US"/>
              <a:t>Your money is deposited &amp; available beginning of business Wednesday paydays.</a:t>
            </a:r>
          </a:p>
          <a:p>
            <a:r>
              <a:rPr lang="en-US" altLang="en-US"/>
              <a:t>Lost checks (i.e., the employee who leaned over the manhole) can take 6-8 weeks to be replaced.</a:t>
            </a:r>
          </a:p>
          <a:p>
            <a:r>
              <a:rPr lang="en-US" altLang="en-US"/>
              <a:t>If on vacation or otherwise not at work on payday, immediate access to your money.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13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*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07/16/96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*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##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221" y="4367965"/>
            <a:ext cx="5200463" cy="4138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2" tIns="46586" rIns="93172" bIns="4658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9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2DB-EA5F-AA46-AF17-45A7C786EE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524486"/>
            <a:ext cx="9144000" cy="1051168"/>
          </a:xfrm>
        </p:spPr>
        <p:txBody>
          <a:bodyPr anchor="b"/>
          <a:lstStyle>
            <a:lvl1pPr algn="r">
              <a:defRPr sz="6000">
                <a:effectLst>
                  <a:glow rad="127000">
                    <a:schemeClr val="bg1">
                      <a:alpha val="70000"/>
                    </a:schemeClr>
                  </a:glow>
                </a:effectLst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97F0-9AB4-284D-B03B-76EDEE95B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166773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effectLst>
                  <a:glow rad="101600">
                    <a:schemeClr val="bg1">
                      <a:alpha val="7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E5215-AF3C-2A49-BB7B-950368DA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0DED5D-27B1-674F-9883-D7FB46DC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F920D-0BA2-9E40-BF9A-B88F48E8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0432-A4E1-ED4A-9F45-A1698520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4598E-4F6A-A44B-96BB-CF815B6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F14E3-F434-354C-9D4A-D1C808DF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3647-84EA-EC49-9B6E-68E58E2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611-9A47-0B4C-A277-27B18FBE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F3213-5F37-224A-980C-A8430DBE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B0C5F9-417C-094F-8BC7-010EB82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55CF63-8AE7-EF40-A782-9C0E7AB4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790528-936E-E040-A459-F48ABB5B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368E-EA73-6B46-B0FF-A88E6B8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9" y="1189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E83-9E0F-064F-ADCD-C9C1436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19" y="14349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C7A94-8F8D-E94F-A07D-B21C166A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819" y="225889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394A-4CEB-E043-A847-AF02FBDF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31" y="14584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04177-104A-3146-9662-33F1C589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31" y="22588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8B580E-8CE5-534D-AEC2-E1D5F785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BF01A5-3968-0444-83E6-59AF0D1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0C9163-48E8-734A-A9CD-1ABD863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B62-EF65-CB43-86CD-FCE550C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DD226D-3621-0D4F-9D8E-954B8D11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6F1EB4-ED76-7B4F-8C7A-3F1F9FFA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67168-B905-8843-9D77-A2BE6BE4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3DB8F-4FD6-7947-A811-97884E20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8FA46-AC87-BE41-98EB-17224906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2694-0084-B749-989E-62D5682F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90AF-1461-A245-85BA-FFA3C19C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558-AE89-5940-B6B2-FFAFCA0F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F0184-0900-5443-9BDD-B1800EB3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697B23-4D70-0A4E-9415-D38C28D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D4879B-57C6-D743-B485-CDE9A88B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4E606D-7A93-D54B-982F-9A42899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9D19-5D5B-2E47-BAF5-C04266A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7D72-5963-DA4F-9EF1-CFB8DFB3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49D4-E6D4-C940-A47E-63CCFAEB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9E9A70-6DB2-C042-9EB1-8305F76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AB9A59-7D4D-B243-A333-79B647B7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F55B1-E2D7-E447-B7F8-956C1066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62FF7-0752-BF48-A8E6-9E1339D2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1EFFE-FE47-F74A-9BC5-875E516C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AF099-F5CB-5D40-9BCD-568CE54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23B3A-7364-644F-BA28-8D1F35F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1528-CADD-1340-8C99-C3240E0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12" y="1487243"/>
            <a:ext cx="11191895" cy="38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B4-42BA-D44A-9DAE-5C0431AE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8187-8291-0F48-A84D-4B0B3C1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0EBD-067A-7E46-9F60-CF9BAD6D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827F"/>
        </a:buClr>
        <a:buFont typeface="Wingdings" pitchFamily="2" charset="2"/>
        <a:buChar char="§"/>
        <a:defRPr sz="2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4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0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farmingdale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r@farmingdal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theendfund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ngall.com/start-button-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uny.edu/hrportal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0" y="0"/>
            <a:ext cx="11304973" cy="89207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New Employee Info Session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152825"/>
            <a:ext cx="9144000" cy="1655762"/>
          </a:xfrm>
        </p:spPr>
        <p:txBody>
          <a:bodyPr/>
          <a:lstStyle/>
          <a:p>
            <a:r>
              <a:rPr lang="en-US" dirty="0"/>
              <a:t>Payroll / Time &amp;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7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2687-454E-4531-B022-CC309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2"/>
            <a:ext cx="10725362" cy="875358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4239CA-6BD2-4D76-86F6-F98C705D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987" y="900140"/>
            <a:ext cx="4528807" cy="5057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3B0530-CE96-45C4-82AA-0DE8967D9575}"/>
              </a:ext>
            </a:extLst>
          </p:cNvPr>
          <p:cNvSpPr txBox="1">
            <a:spLocks/>
          </p:cNvSpPr>
          <p:nvPr/>
        </p:nvSpPr>
        <p:spPr>
          <a:xfrm>
            <a:off x="337406" y="2791370"/>
            <a:ext cx="3490061" cy="208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Benefits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benefits@farmingdale.edu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50A0E-A338-4E01-8916-731640379D71}"/>
              </a:ext>
            </a:extLst>
          </p:cNvPr>
          <p:cNvSpPr txBox="1">
            <a:spLocks/>
          </p:cNvSpPr>
          <p:nvPr/>
        </p:nvSpPr>
        <p:spPr>
          <a:xfrm>
            <a:off x="8043794" y="2929191"/>
            <a:ext cx="3604280" cy="18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Human Resources 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4"/>
              </a:rPr>
              <a:t>hr@farmingdale.edu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5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49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Pay Cycle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06D772-429C-4186-8215-8F1C6DEC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349406"/>
            <a:ext cx="11191895" cy="4021350"/>
          </a:xfrm>
        </p:spPr>
        <p:txBody>
          <a:bodyPr>
            <a:normAutofit fontScale="92500"/>
          </a:bodyPr>
          <a:lstStyle/>
          <a:p>
            <a:r>
              <a:rPr lang="en-US" dirty="0"/>
              <a:t>NYS employees are paid on a two-week lag basis: a two-week delay between the time the work is performed and when the salary for that work is received.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 period starts on Thursday and ends two weeks later on Wednesday.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full-time employees are processed on an annual salary basis, paid over a period of 12 months (normally 26 pay periods)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49193-3F6B-4A6C-8178-9800F79E7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9"/>
          <a:stretch/>
        </p:blipFill>
        <p:spPr>
          <a:xfrm>
            <a:off x="2630117" y="1545107"/>
            <a:ext cx="6923683" cy="3915423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97414" y="1874839"/>
            <a:ext cx="15875" cy="33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97414" y="2465388"/>
            <a:ext cx="15875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97414" y="3455988"/>
            <a:ext cx="15875" cy="93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110538" y="2212976"/>
            <a:ext cx="1270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110538" y="2159001"/>
            <a:ext cx="127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786688" y="3081339"/>
            <a:ext cx="11112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786688" y="3030539"/>
            <a:ext cx="11112" cy="26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Lag Payroll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7903AC-C1C6-4634-BD04-0EB8708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5451272"/>
            <a:ext cx="11191895" cy="1019625"/>
          </a:xfrm>
        </p:spPr>
        <p:txBody>
          <a:bodyPr/>
          <a:lstStyle/>
          <a:p>
            <a:r>
              <a:rPr lang="en-US" altLang="en-US" b="1" i="1" dirty="0"/>
              <a:t>Example:</a:t>
            </a:r>
            <a:r>
              <a:rPr lang="en-US" altLang="en-US" dirty="0"/>
              <a:t>  If the pay period begins on the 2</a:t>
            </a:r>
            <a:r>
              <a:rPr lang="en-US" altLang="en-US" baseline="30000" dirty="0"/>
              <a:t>nd</a:t>
            </a:r>
            <a:r>
              <a:rPr lang="en-US" altLang="en-US" dirty="0"/>
              <a:t> and ends on the 15</a:t>
            </a:r>
            <a:r>
              <a:rPr lang="en-US" altLang="en-US" baseline="30000" dirty="0"/>
              <a:t>th</a:t>
            </a:r>
            <a:r>
              <a:rPr lang="en-US" altLang="en-US" dirty="0"/>
              <a:t>, first check would be issued on the 29</a:t>
            </a:r>
            <a:r>
              <a:rPr lang="en-US" altLang="en-US" baseline="30000" dirty="0"/>
              <a:t>th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9" name="Picture 8" descr="Your Guide to the American Economic Recess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69" y="4831894"/>
            <a:ext cx="486578" cy="465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128F5-7675-4675-BE33-BE76AF283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96655" y="2005566"/>
            <a:ext cx="882058" cy="716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F3678-24E8-4330-A5DA-2BB98CB51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70221" y="3429000"/>
            <a:ext cx="653712" cy="6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3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0500"/>
            <a:ext cx="7543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The fast, convenient, and reliable way to receive your pay!</a:t>
            </a: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DC22A70B-3211-4593-94BD-47ED0C8B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487243"/>
            <a:ext cx="11191895" cy="3883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 deposit is available and can be split between multiple banks.</a:t>
            </a:r>
          </a:p>
          <a:p>
            <a:pPr lvl="1"/>
            <a:r>
              <a:rPr lang="en-US" dirty="0"/>
              <a:t>Direct deposit advice is mailed to you to show the paycheck details (salary and deductions) as well as a listing of the account(s) to which the deposit(s) were made.</a:t>
            </a:r>
          </a:p>
          <a:p>
            <a:pPr lvl="1"/>
            <a:r>
              <a:rPr lang="en-US" altLang="en-US" dirty="0"/>
              <a:t>If closing accounts, notify Payroll Office </a:t>
            </a:r>
            <a:r>
              <a:rPr lang="en-US" altLang="en-US" i="1" dirty="0"/>
              <a:t>at least 3 weeks before check is due</a:t>
            </a:r>
            <a:r>
              <a:rPr lang="en-US" altLang="en-US" dirty="0"/>
              <a:t>, or delays in receiving funds could occur.</a:t>
            </a:r>
          </a:p>
          <a:p>
            <a:pPr lvl="1"/>
            <a:endParaRPr lang="en-US" dirty="0"/>
          </a:p>
          <a:p>
            <a:r>
              <a:rPr lang="en-US" dirty="0"/>
              <a:t>Strongly recommend use of direct deposit, replacing lost/stolen check can take 6-8 weeks or more, especially if check was cashed.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SUNY Self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Self Service is currently available through the SUNY portal.  Features currently include:</a:t>
            </a:r>
          </a:p>
          <a:p>
            <a:pPr marL="0" indent="0">
              <a:buNone/>
            </a:pPr>
            <a:endParaRPr lang="en-US" sz="800" dirty="0"/>
          </a:p>
          <a:p>
            <a:pPr marL="400050" lvl="1" indent="0"/>
            <a:r>
              <a:rPr lang="en-US" sz="3200" dirty="0"/>
              <a:t> Time &amp; Attendance</a:t>
            </a:r>
          </a:p>
          <a:p>
            <a:pPr marL="400050" lvl="1" indent="0"/>
            <a:r>
              <a:rPr lang="en-US" sz="3200" dirty="0"/>
              <a:t> View Paycheck</a:t>
            </a:r>
          </a:p>
          <a:p>
            <a:pPr marL="400050" lvl="1" indent="0"/>
            <a:r>
              <a:rPr lang="en-US" sz="3200" dirty="0"/>
              <a:t> Update Address</a:t>
            </a:r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r>
              <a:rPr lang="en-US" dirty="0"/>
              <a:t>Employees can access these functions from this website:  </a:t>
            </a:r>
            <a:r>
              <a:rPr lang="en-US" b="1" u="sng" dirty="0">
                <a:hlinkClick r:id="rId2"/>
              </a:rPr>
              <a:t>https://www.suny.edu/hrportal</a:t>
            </a:r>
            <a:endParaRPr lang="en-US" sz="3200" dirty="0"/>
          </a:p>
          <a:p>
            <a:pPr marL="400050" lvl="1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41" y="2380325"/>
            <a:ext cx="4723473" cy="3381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520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i="1">
                <a:solidFill>
                  <a:schemeClr val="accent6">
                    <a:lumMod val="50000"/>
                  </a:schemeClr>
                </a:solidFill>
              </a:rPr>
              <a:t>Leave Accruals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4D26C-503E-40CC-8598-1025F910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487243"/>
            <a:ext cx="11191895" cy="3883513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See “Benefits at a Glance” or visit the Human Resources/Benefits webpage for the accrual schedule.</a:t>
            </a:r>
          </a:p>
          <a:p>
            <a:r>
              <a:rPr lang="en-US"/>
              <a:t>Accrual balances are maintained in the Time &amp; Attendance System</a:t>
            </a:r>
          </a:p>
          <a:p>
            <a:r>
              <a:rPr lang="en-US"/>
              <a:t>Faculty accrue </a:t>
            </a:r>
            <a:r>
              <a:rPr lang="en-US" u="sng"/>
              <a:t>sick</a:t>
            </a:r>
            <a:r>
              <a:rPr lang="en-US"/>
              <a:t> leave only. </a:t>
            </a:r>
          </a:p>
          <a:p>
            <a:r>
              <a:rPr lang="en-US"/>
              <a:t>Professionals accrue </a:t>
            </a:r>
            <a:r>
              <a:rPr lang="en-US" u="sng"/>
              <a:t>sick</a:t>
            </a:r>
            <a:r>
              <a:rPr lang="en-US"/>
              <a:t> and </a:t>
            </a:r>
            <a:r>
              <a:rPr lang="en-US" u="sng"/>
              <a:t>vacation</a:t>
            </a:r>
            <a:r>
              <a:rPr lang="en-US"/>
              <a:t> leave.</a:t>
            </a:r>
          </a:p>
          <a:p>
            <a:r>
              <a:rPr lang="en-US"/>
              <a:t>Classified Service accrue </a:t>
            </a:r>
            <a:r>
              <a:rPr lang="en-US" u="sng"/>
              <a:t>sick</a:t>
            </a:r>
            <a:r>
              <a:rPr lang="en-US"/>
              <a:t>, </a:t>
            </a:r>
            <a:r>
              <a:rPr lang="en-US" u="sng"/>
              <a:t>vacation,</a:t>
            </a:r>
            <a:r>
              <a:rPr lang="en-US"/>
              <a:t> and </a:t>
            </a:r>
            <a:r>
              <a:rPr lang="en-US" u="sng"/>
              <a:t>personal </a:t>
            </a:r>
            <a:r>
              <a:rPr lang="en-US"/>
              <a:t>leave.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Good news:  </a:t>
            </a:r>
          </a:p>
          <a:p>
            <a:pPr marL="0" indent="0">
              <a:buNone/>
            </a:pPr>
            <a:r>
              <a:rPr lang="en-US"/>
              <a:t>If you retire from state service, accrued sick leave </a:t>
            </a:r>
          </a:p>
          <a:p>
            <a:pPr marL="0" indent="0">
              <a:buNone/>
            </a:pPr>
            <a:r>
              <a:rPr lang="en-US"/>
              <a:t>helps pay for your health insurance throughout </a:t>
            </a:r>
          </a:p>
          <a:p>
            <a:pPr marL="0" indent="0">
              <a:buNone/>
            </a:pPr>
            <a:r>
              <a:rPr lang="en-US"/>
              <a:t>retirement!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CBF85-FA90-4ACB-AA35-A6389CC2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65" y="3215936"/>
            <a:ext cx="6572435" cy="32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9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617CF-B992-4826-B1AA-9BFCAF86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238668"/>
            <a:ext cx="11191895" cy="3883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Faculty, most Professional Staff, and Administrative Classified Staff are required to submit an electronic time card through the SUNY Portal.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Professional and Faculty time cards should be submitted on a monthly basis by the 10th of each month.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Classified Administrative Staff must complete their timesheet at the end of each pay period.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 Month Faculty are required to submit monthly time cards during their ten months of obligation (generally, August through May).</a:t>
            </a:r>
          </a:p>
        </p:txBody>
      </p:sp>
    </p:spTree>
    <p:extLst>
      <p:ext uri="{BB962C8B-B14F-4D97-AF65-F5344CB8AC3E}">
        <p14:creationId xmlns:p14="http://schemas.microsoft.com/office/powerpoint/2010/main" val="164367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83470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87537-EE31-4994-89FC-CF99C860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1" y="5972961"/>
            <a:ext cx="11191895" cy="49914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Example of monthly time record.</a:t>
            </a:r>
          </a:p>
        </p:txBody>
      </p:sp>
      <p:pic>
        <p:nvPicPr>
          <p:cNvPr id="6" name="Picture 5" descr="C:\Users\vumbacti\AppData\Local\Temp\SNAGHTML227aa2d8.PNG"/>
          <p:cNvPicPr/>
          <p:nvPr/>
        </p:nvPicPr>
        <p:blipFill rotWithShape="1">
          <a:blip r:embed="rId2" cstate="print"/>
          <a:srcRect t="12805" b="21109"/>
          <a:stretch/>
        </p:blipFill>
        <p:spPr bwMode="auto">
          <a:xfrm>
            <a:off x="2415379" y="972822"/>
            <a:ext cx="7361241" cy="50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73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73CFFD-DD9E-43BA-BED1-F1A5560E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2" y="76000"/>
            <a:ext cx="11191894" cy="105441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pic>
        <p:nvPicPr>
          <p:cNvPr id="4" name="Content Placeholder 3" descr="C:\Users\vumbacti\AppData\Local\Temp\SNAGHTML239be51b.PNG">
            <a:extLst>
              <a:ext uri="{FF2B5EF4-FFF2-40B4-BE49-F238E27FC236}">
                <a16:creationId xmlns:a16="http://schemas.microsoft.com/office/drawing/2014/main" id="{E719E0E1-163E-4262-8617-3C3B1E2FA23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605" b="6306"/>
          <a:stretch/>
        </p:blipFill>
        <p:spPr bwMode="auto">
          <a:xfrm>
            <a:off x="3018302" y="945858"/>
            <a:ext cx="6147314" cy="49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3B50FE-CE4C-41AE-AF1B-94A828C8C2F0}"/>
              </a:ext>
            </a:extLst>
          </p:cNvPr>
          <p:cNvSpPr txBox="1">
            <a:spLocks/>
          </p:cNvSpPr>
          <p:nvPr/>
        </p:nvSpPr>
        <p:spPr>
          <a:xfrm>
            <a:off x="496012" y="5912141"/>
            <a:ext cx="11191895" cy="5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27F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Example of hourly time record.</a:t>
            </a:r>
          </a:p>
        </p:txBody>
      </p:sp>
    </p:spTree>
    <p:extLst>
      <p:ext uri="{BB962C8B-B14F-4D97-AF65-F5344CB8AC3E}">
        <p14:creationId xmlns:p14="http://schemas.microsoft.com/office/powerpoint/2010/main" val="156209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loyee Benefits Orientation" id="{39871DD8-8AB6-4A7C-A1AF-1385CB2FE549}" vid="{FA1359C8-2F0F-432C-956F-C3A36D66D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Benefits Orientation</Template>
  <TotalTime>697</TotalTime>
  <Words>561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Office Theme</vt:lpstr>
      <vt:lpstr>New Employee Info Session</vt:lpstr>
      <vt:lpstr>Pay Cycle</vt:lpstr>
      <vt:lpstr>Lag Payroll</vt:lpstr>
      <vt:lpstr>The fast, convenient, and reliable way to receive your pay!</vt:lpstr>
      <vt:lpstr>SUNY Self Service</vt:lpstr>
      <vt:lpstr>Leave Accruals</vt:lpstr>
      <vt:lpstr>Time &amp; Attendance </vt:lpstr>
      <vt:lpstr>Time &amp; Attendance </vt:lpstr>
      <vt:lpstr>Time &amp; Attendance </vt:lpstr>
      <vt:lpstr>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Benefits Orientation</dc:title>
  <dc:subject/>
  <dc:creator>Jorge Osorio</dc:creator>
  <cp:keywords/>
  <dc:description/>
  <cp:lastModifiedBy>Melissa Merkel</cp:lastModifiedBy>
  <cp:revision>62</cp:revision>
  <cp:lastPrinted>2022-02-18T20:36:10Z</cp:lastPrinted>
  <dcterms:created xsi:type="dcterms:W3CDTF">2022-02-17T16:53:56Z</dcterms:created>
  <dcterms:modified xsi:type="dcterms:W3CDTF">2023-06-27T13:42:08Z</dcterms:modified>
  <cp:category/>
</cp:coreProperties>
</file>