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6" r:id="rId1"/>
    <p:sldMasterId id="2147483804" r:id="rId2"/>
  </p:sldMasterIdLst>
  <p:sldIdLst>
    <p:sldId id="268" r:id="rId3"/>
    <p:sldId id="257" r:id="rId4"/>
    <p:sldId id="271" r:id="rId5"/>
    <p:sldId id="284" r:id="rId6"/>
    <p:sldId id="295" r:id="rId7"/>
    <p:sldId id="285" r:id="rId8"/>
    <p:sldId id="287" r:id="rId9"/>
    <p:sldId id="288" r:id="rId10"/>
    <p:sldId id="293" r:id="rId11"/>
    <p:sldId id="286" r:id="rId12"/>
    <p:sldId id="294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0">
                      <a:schemeClr val="tx1"/>
                    </a:gs>
                    <a:gs pos="68000">
                      <a:srgbClr val="F1F1F1"/>
                    </a:gs>
                    <a:gs pos="100000">
                      <a:schemeClr val="bg1">
                        <a:lumMod val="11000"/>
                        <a:lumOff val="89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</a:defRPr>
            </a:lvl1pPr>
          </a:lstStyle>
          <a:p>
            <a:pPr lvl="0" algn="r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vert="horz" lIns="91440" tIns="45720" rIns="91440" bIns="45720" rtlCol="0"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</a:lstStyle>
          <a:p>
            <a:pPr marL="0" lvl="0" indent="0" algn="r">
              <a:buNone/>
            </a:pPr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F55DB-B49F-4198-8AA2-F6ABAC92EF48}" type="datetimeFigureOut">
              <a:rPr lang="en-US" smtClean="0"/>
              <a:t>9/7/2024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09189-FDAB-4B55-A1D2-C7EAB1D91AF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53310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F55DB-B49F-4198-8AA2-F6ABAC92EF48}" type="datetimeFigureOut">
              <a:rPr lang="en-US" smtClean="0"/>
              <a:t>9/7/2024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09189-FDAB-4B55-A1D2-C7EAB1D91AF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57239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F55DB-B49F-4198-8AA2-F6ABAC92EF48}" type="datetimeFigureOut">
              <a:rPr lang="en-US" smtClean="0"/>
              <a:t>9/7/2024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09189-FDAB-4B55-A1D2-C7EAB1D91AF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5216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F55DB-B49F-4198-8AA2-F6ABAC92EF48}" type="datetimeFigureOut">
              <a:rPr lang="en-US" smtClean="0"/>
              <a:t>9/7/2024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09189-FDAB-4B55-A1D2-C7EAB1D91AF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351022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F55DB-B49F-4198-8AA2-F6ABAC92EF48}" type="datetimeFigureOut">
              <a:rPr lang="en-US" smtClean="0"/>
              <a:t>9/7/2024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09189-FDAB-4B55-A1D2-C7EAB1D91AF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21141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F55DB-B49F-4198-8AA2-F6ABAC92EF48}" type="datetimeFigureOut">
              <a:rPr lang="en-US" smtClean="0"/>
              <a:t>9/7/2024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09189-FDAB-4B55-A1D2-C7EAB1D91AF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8564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F55DB-B49F-4198-8AA2-F6ABAC92EF48}" type="datetimeFigureOut">
              <a:rPr lang="en-US" smtClean="0"/>
              <a:t>9/7/2024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09189-FDAB-4B55-A1D2-C7EAB1D91AF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62583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F55DB-B49F-4198-8AA2-F6ABAC92EF48}" type="datetimeFigureOut">
              <a:rPr lang="en-US" smtClean="0"/>
              <a:t>9/7/2024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09189-FDAB-4B55-A1D2-C7EAB1D91AF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87128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F55DB-B49F-4198-8AA2-F6ABAC92EF48}" type="datetimeFigureOut">
              <a:rPr lang="en-US" smtClean="0"/>
              <a:t>9/7/2024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09189-FDAB-4B55-A1D2-C7EAB1D91AF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22471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8DCBE4-1D52-465D-ACE8-D890897DF3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6948E37-9B9F-4592-A210-D481B86524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5D54C2-A80B-4122-865D-136409A74D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438A9-DA11-4828-A0E0-C9248A79B6D5}" type="datetimeFigureOut">
              <a:rPr lang="en-US" smtClean="0"/>
              <a:t>9/7/2024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34632B-A677-49D4-86C6-2A5F782CF0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CB9CF7-F95D-40FB-989E-E620A85473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373D3-F4E0-4320-AE3B-9A16E14215D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41864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147A01-68E7-474E-9927-A67A23EDBC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968B94-BB6E-4EDB-AAA0-2B459806E0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DA657F-5D49-45BF-A554-E28CAA03F1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438A9-DA11-4828-A0E0-C9248A79B6D5}" type="datetimeFigureOut">
              <a:rPr lang="en-US" smtClean="0"/>
              <a:t>9/7/2024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CC7271-5FEE-4524-B126-DDD787A2F7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61D989-0DFE-4DC9-BAE2-EC3BF4266B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373D3-F4E0-4320-AE3B-9A16E14215D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70598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F55DB-B49F-4198-8AA2-F6ABAC92EF48}" type="datetimeFigureOut">
              <a:rPr lang="en-US" smtClean="0"/>
              <a:t>9/7/2024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09189-FDAB-4B55-A1D2-C7EAB1D91AF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282989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457248-B174-4AE3-898E-FECAAA3293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6A1E2C-4852-40B6-A28B-F0AE29BF84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9AAA7B-D32C-4F0F-8185-CF28312AF5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438A9-DA11-4828-A0E0-C9248A79B6D5}" type="datetimeFigureOut">
              <a:rPr lang="en-US" smtClean="0"/>
              <a:t>9/7/2024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33B17B-4E4B-4AED-AAF0-97F3A839A4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608906-46CE-425F-8E8B-6AA19889AD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373D3-F4E0-4320-AE3B-9A16E14215D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7088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018C9B-ED1E-4795-9E0B-4CF909164C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9C0AC8-A9F1-4769-B838-445BB4CF139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523BFF9-F599-471E-BA6A-1E0F5CD1FE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1DD8CD-8C6F-4C78-918D-D7FD7B7D96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438A9-DA11-4828-A0E0-C9248A79B6D5}" type="datetimeFigureOut">
              <a:rPr lang="en-US" smtClean="0"/>
              <a:t>9/7/2024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676184-FFD0-43CD-BBFE-4FA2D5F225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EAEE8F-9C77-4AB3-A8C2-0D8CBE2355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373D3-F4E0-4320-AE3B-9A16E14215D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68068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0AC524-D352-4A1E-9B1F-D78628B908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00893D-80E1-4740-8BC8-FE8B2D7357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E46A159-6CAD-4965-AE5D-1D6BB49279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F267985-6ADA-4800-9F77-391ED0A4FF6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3FAED18-AED0-4812-9B21-AFC41B3CED7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BDF57AC-B20B-45E0-B686-12411CBD7C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438A9-DA11-4828-A0E0-C9248A79B6D5}" type="datetimeFigureOut">
              <a:rPr lang="en-US" smtClean="0"/>
              <a:t>9/7/2024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055B90A-C1D2-4875-AB09-57DA01E5F2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1361A60-B0EC-4818-8B45-BAE5E8FDFF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373D3-F4E0-4320-AE3B-9A16E14215D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007974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16E9F2-E4BA-473E-B102-AC2B6202B1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2C99C7E-CE0C-4735-A083-9F4DAB6B63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438A9-DA11-4828-A0E0-C9248A79B6D5}" type="datetimeFigureOut">
              <a:rPr lang="en-US" smtClean="0"/>
              <a:t>9/7/2024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45FC611-DEED-406D-8906-C740B3080B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480EFE0-0BB7-420D-BA04-9728892136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373D3-F4E0-4320-AE3B-9A16E14215D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603914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F890AA0-328F-4D2D-A761-21CFEFEC70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438A9-DA11-4828-A0E0-C9248A79B6D5}" type="datetimeFigureOut">
              <a:rPr lang="en-US" smtClean="0"/>
              <a:t>9/7/2024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45F597C-49AE-46B8-8638-2168D15F15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9F7995-FF09-4454-B774-D60257D7C5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373D3-F4E0-4320-AE3B-9A16E14215D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116405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04AE7D-BCAC-4F67-9733-5880C6F8A5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FAAF1E-2554-4F82-8C85-038BE2B7FC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0C97CA6-65B5-44BC-9F43-36C8633BF0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F736D6-EB6F-4C7E-AA5F-5371951F3C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438A9-DA11-4828-A0E0-C9248A79B6D5}" type="datetimeFigureOut">
              <a:rPr lang="en-US" smtClean="0"/>
              <a:t>9/7/2024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50694C-EBFE-4DB8-B8FF-379CCEF420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E2DDD3-2E50-4069-8827-0261B4E52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373D3-F4E0-4320-AE3B-9A16E14215D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063576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0719D0-1937-42FE-BB1F-EFCE4F6485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CD3D65D-AFFE-4655-AA3D-9752A96529F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09D715-5DAE-4206-BD7D-B80686D717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64C5F6-E6B1-41E0-9975-ACCF1F3A1D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438A9-DA11-4828-A0E0-C9248A79B6D5}" type="datetimeFigureOut">
              <a:rPr lang="en-US" smtClean="0"/>
              <a:t>9/7/2024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4FEEAE-AF3F-474A-B2DD-F26E765E7A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3863C8-41DD-418F-B368-79D85A92F5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373D3-F4E0-4320-AE3B-9A16E14215D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720394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9E5F21-ADA7-463A-B3D7-1CFFC68F36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2C694D7-CA07-48F7-886F-26218FDED5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80EBB6-9156-44EC-91AD-CB0156A15E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438A9-DA11-4828-A0E0-C9248A79B6D5}" type="datetimeFigureOut">
              <a:rPr lang="en-US" smtClean="0"/>
              <a:t>9/7/2024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CFB0F7-6069-43D9-B880-4DE19EE6F0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4A576E-3D1B-4D1B-BECC-5C395B687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373D3-F4E0-4320-AE3B-9A16E14215D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683794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B00300F-3F66-4716-A439-7E2D19775EE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EC3D9C3-5C48-4C27-9CDB-C96E2C2CEF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EB34AB-44D0-4EAD-951E-94AE54E748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438A9-DA11-4828-A0E0-C9248A79B6D5}" type="datetimeFigureOut">
              <a:rPr lang="en-US" smtClean="0"/>
              <a:t>9/7/2024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9BF8CF-C13C-4BA7-8D41-119A1683E4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7275AD-7678-43EA-A5CB-A41AE2C435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373D3-F4E0-4320-AE3B-9A16E14215D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09490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32000"/>
                        <a:lumOff val="68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F55DB-B49F-4198-8AA2-F6ABAC92EF48}" type="datetimeFigureOut">
              <a:rPr lang="en-US" smtClean="0"/>
              <a:t>9/7/2024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09189-FDAB-4B55-A1D2-C7EAB1D91AF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69958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F55DB-B49F-4198-8AA2-F6ABAC92EF48}" type="datetimeFigureOut">
              <a:rPr lang="en-US" smtClean="0"/>
              <a:t>9/7/2024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09189-FDAB-4B55-A1D2-C7EAB1D91AF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85267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F55DB-B49F-4198-8AA2-F6ABAC92EF48}" type="datetimeFigureOut">
              <a:rPr lang="en-US" smtClean="0"/>
              <a:t>9/7/2024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09189-FDAB-4B55-A1D2-C7EAB1D91AF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15133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F55DB-B49F-4198-8AA2-F6ABAC92EF48}" type="datetimeFigureOut">
              <a:rPr lang="en-US" smtClean="0"/>
              <a:t>9/7/2024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09189-FDAB-4B55-A1D2-C7EAB1D91AF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30434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F55DB-B49F-4198-8AA2-F6ABAC92EF48}" type="datetimeFigureOut">
              <a:rPr lang="en-US" smtClean="0"/>
              <a:t>9/7/2024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09189-FDAB-4B55-A1D2-C7EAB1D91AF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08529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F55DB-B49F-4198-8AA2-F6ABAC92EF48}" type="datetimeFigureOut">
              <a:rPr lang="en-US" smtClean="0"/>
              <a:t>9/7/2024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09189-FDAB-4B55-A1D2-C7EAB1D91AF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23245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F55DB-B49F-4198-8AA2-F6ABAC92EF48}" type="datetimeFigureOut">
              <a:rPr lang="en-US" smtClean="0"/>
              <a:t>9/7/2024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09189-FDAB-4B55-A1D2-C7EAB1D91AF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79226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214F55DB-B49F-4198-8AA2-F6ABAC92EF48}" type="datetimeFigureOut">
              <a:rPr lang="en-US" smtClean="0"/>
              <a:t>9/7/2024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DB209189-FDAB-4B55-A1D2-C7EAB1D91AF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61387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  <p:sldLayoutId id="2147483798" r:id="rId12"/>
    <p:sldLayoutId id="2147483799" r:id="rId13"/>
    <p:sldLayoutId id="2147483800" r:id="rId14"/>
    <p:sldLayoutId id="2147483801" r:id="rId15"/>
    <p:sldLayoutId id="2147483802" r:id="rId16"/>
    <p:sldLayoutId id="2147483803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7D45A2C-E2B8-400E-BC06-D6F51AC8F5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C4D5E4-E5C2-4876-B91F-D66E2019BC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205D0E-FD93-4956-9708-8DB941588F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7438A9-DA11-4828-A0E0-C9248A79B6D5}" type="datetimeFigureOut">
              <a:rPr lang="en-US" smtClean="0"/>
              <a:t>9/7/2024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99D89F-7DD2-4F06-A054-0FDD1AA16F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5B6EBB-D927-49DC-B043-BED8D5517C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3373D3-F4E0-4320-AE3B-9A16E14215D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3873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5.svg"/><Relationship Id="rId7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9.xml"/><Relationship Id="rId6" Type="http://schemas.openxmlformats.org/officeDocument/2006/relationships/hyperlink" Target="https://www.suny.edu/time" TargetMode="External"/><Relationship Id="rId5" Type="http://schemas.openxmlformats.org/officeDocument/2006/relationships/image" Target="../media/image7.svg"/><Relationship Id="rId4" Type="http://schemas.openxmlformats.org/officeDocument/2006/relationships/image" Target="../media/image6.pn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Time Attendance | Free SVG">
            <a:extLst>
              <a:ext uri="{FF2B5EF4-FFF2-40B4-BE49-F238E27FC236}">
                <a16:creationId xmlns:a16="http://schemas.microsoft.com/office/drawing/2014/main" id="{35E137C6-C3D4-4009-A8D3-E68AE5B3F2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32514" cy="1132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ropped-uup-logo-red-black.png | UUP Stony Brook Center Campus Chapter">
            <a:extLst>
              <a:ext uri="{FF2B5EF4-FFF2-40B4-BE49-F238E27FC236}">
                <a16:creationId xmlns:a16="http://schemas.microsoft.com/office/drawing/2014/main" id="{A078E149-9846-47C9-BB1F-CFBCBCE2F0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7350" y="1409477"/>
            <a:ext cx="5097297" cy="2641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1DE33B35-777E-4CD0-ADAC-30D1E5D98348}"/>
              </a:ext>
            </a:extLst>
          </p:cNvPr>
          <p:cNvSpPr/>
          <p:nvPr/>
        </p:nvSpPr>
        <p:spPr>
          <a:xfrm>
            <a:off x="0" y="209184"/>
            <a:ext cx="1219200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i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Time and Attendance System</a:t>
            </a:r>
            <a:endParaRPr lang="en-US" sz="60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pic>
        <p:nvPicPr>
          <p:cNvPr id="12" name="Picture 6" descr="Time Attendance | Free SVG">
            <a:extLst>
              <a:ext uri="{FF2B5EF4-FFF2-40B4-BE49-F238E27FC236}">
                <a16:creationId xmlns:a16="http://schemas.microsoft.com/office/drawing/2014/main" id="{A3DDE225-4D19-42EE-A0EF-7280C5AF4B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059486" y="0"/>
            <a:ext cx="1132514" cy="1132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3390770-FBC8-4942-B485-28609AFA31E3}"/>
              </a:ext>
            </a:extLst>
          </p:cNvPr>
          <p:cNvSpPr/>
          <p:nvPr/>
        </p:nvSpPr>
        <p:spPr>
          <a:xfrm>
            <a:off x="-1" y="4328134"/>
            <a:ext cx="121920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UUP 10 Month Faculty </a:t>
            </a:r>
            <a:r>
              <a:rPr lang="en-US" sz="48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&amp; Adjunct Faculty</a:t>
            </a:r>
            <a:endParaRPr lang="en-US" sz="48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215286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3991B34-5AAC-4756-B946-746A5C3A25B9}"/>
              </a:ext>
            </a:extLst>
          </p:cNvPr>
          <p:cNvSpPr/>
          <p:nvPr/>
        </p:nvSpPr>
        <p:spPr>
          <a:xfrm>
            <a:off x="0" y="788936"/>
            <a:ext cx="12106656" cy="9679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 a reminder, time records are due at the </a:t>
            </a:r>
            <a:r>
              <a:rPr lang="en-US" sz="2000" b="1" u="sng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end</a:t>
            </a:r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of each month. </a:t>
            </a:r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When you’re ready to submit, please click </a:t>
            </a:r>
            <a:r>
              <a:rPr lang="en-US" sz="20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certify </a:t>
            </a:r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then click </a:t>
            </a:r>
            <a:r>
              <a:rPr lang="en-US" sz="2000" dirty="0">
                <a:solidFill>
                  <a:schemeClr val="accent4">
                    <a:lumMod val="75000"/>
                  </a:schemeClr>
                </a:solidFill>
                <a:highlight>
                  <a:srgbClr val="C0C0C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Submit To Supervisor </a:t>
            </a:r>
            <a:endParaRPr lang="en-US" sz="2000" i="1" dirty="0">
              <a:solidFill>
                <a:schemeClr val="accent4">
                  <a:lumMod val="75000"/>
                </a:schemeClr>
              </a:solidFill>
              <a:highlight>
                <a:srgbClr val="C0C0C0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2454FF7-973C-4754-A4B6-36D89293D168}"/>
              </a:ext>
            </a:extLst>
          </p:cNvPr>
          <p:cNvSpPr/>
          <p:nvPr/>
        </p:nvSpPr>
        <p:spPr>
          <a:xfrm>
            <a:off x="0" y="19495"/>
            <a:ext cx="12192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400" b="1" dirty="0">
                <a:ln w="12700">
                  <a:solidFill>
                    <a:srgbClr val="65A9E1">
                      <a:lumMod val="50000"/>
                    </a:srgbClr>
                  </a:solidFill>
                  <a:prstDash val="solid"/>
                </a:ln>
                <a:pattFill prst="narHorz">
                  <a:fgClr>
                    <a:srgbClr val="65A9E1"/>
                  </a:fgClr>
                  <a:bgClr>
                    <a:srgbClr val="65A9E1">
                      <a:lumMod val="40000"/>
                      <a:lumOff val="60000"/>
                    </a:srgbClr>
                  </a:bgClr>
                </a:pattFill>
                <a:effectLst>
                  <a:innerShdw blurRad="177800">
                    <a:srgbClr val="65A9E1">
                      <a:lumMod val="50000"/>
                    </a:srgbClr>
                  </a:inn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Time Record</a:t>
            </a:r>
            <a:endParaRPr lang="en-US" sz="4400" b="1" dirty="0">
              <a:ln w="12700">
                <a:solidFill>
                  <a:srgbClr val="65A9E1">
                    <a:lumMod val="50000"/>
                  </a:srgbClr>
                </a:solidFill>
                <a:prstDash val="solid"/>
              </a:ln>
              <a:pattFill prst="narHorz">
                <a:fgClr>
                  <a:srgbClr val="65A9E1"/>
                </a:fgClr>
                <a:bgClr>
                  <a:srgbClr val="65A9E1">
                    <a:lumMod val="40000"/>
                    <a:lumOff val="60000"/>
                  </a:srgbClr>
                </a:bgClr>
              </a:pattFill>
              <a:effectLst>
                <a:innerShdw blurRad="177800">
                  <a:srgbClr val="65A9E1">
                    <a:lumMod val="50000"/>
                  </a:srgbClr>
                </a:innerShdw>
              </a:effectLst>
              <a:latin typeface="Corbel" panose="020B0503020204020204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E8F98AA-65BF-44B2-84B8-4FA3B8A965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450" y="1741576"/>
            <a:ext cx="7017376" cy="4771536"/>
          </a:xfrm>
          <a:prstGeom prst="rect">
            <a:avLst/>
          </a:prstGeom>
        </p:spPr>
      </p:pic>
      <p:sp>
        <p:nvSpPr>
          <p:cNvPr id="8" name="Arrow: Down 7">
            <a:extLst>
              <a:ext uri="{FF2B5EF4-FFF2-40B4-BE49-F238E27FC236}">
                <a16:creationId xmlns:a16="http://schemas.microsoft.com/office/drawing/2014/main" id="{00D1E521-B253-4E6B-8E60-ED62C2290564}"/>
              </a:ext>
            </a:extLst>
          </p:cNvPr>
          <p:cNvSpPr/>
          <p:nvPr/>
        </p:nvSpPr>
        <p:spPr>
          <a:xfrm rot="16200000">
            <a:off x="109023" y="5612203"/>
            <a:ext cx="271060" cy="349795"/>
          </a:xfrm>
          <a:prstGeom prst="downArrow">
            <a:avLst/>
          </a:prstGeom>
          <a:solidFill>
            <a:srgbClr val="70AD47">
              <a:alpha val="50000"/>
            </a:srgbClr>
          </a:solidFill>
          <a:ln>
            <a:solidFill>
              <a:schemeClr val="bg1"/>
            </a:solidFill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Arrow: Down 8">
            <a:extLst>
              <a:ext uri="{FF2B5EF4-FFF2-40B4-BE49-F238E27FC236}">
                <a16:creationId xmlns:a16="http://schemas.microsoft.com/office/drawing/2014/main" id="{79CF19B9-0EBB-4205-9E08-8E8B85229496}"/>
              </a:ext>
            </a:extLst>
          </p:cNvPr>
          <p:cNvSpPr/>
          <p:nvPr/>
        </p:nvSpPr>
        <p:spPr>
          <a:xfrm rot="16200000">
            <a:off x="109024" y="5883263"/>
            <a:ext cx="271060" cy="349795"/>
          </a:xfrm>
          <a:prstGeom prst="downArrow">
            <a:avLst/>
          </a:prstGeom>
          <a:solidFill>
            <a:srgbClr val="70AD47">
              <a:alpha val="50000"/>
            </a:srgbClr>
          </a:solidFill>
          <a:ln>
            <a:solidFill>
              <a:schemeClr val="bg1"/>
            </a:solidFill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27DFD81-4052-43E1-A446-5625B7BE96D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101"/>
          <a:stretch/>
        </p:blipFill>
        <p:spPr>
          <a:xfrm>
            <a:off x="4625931" y="4386884"/>
            <a:ext cx="2791227" cy="714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30771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2454FF7-973C-4754-A4B6-36D89293D168}"/>
              </a:ext>
            </a:extLst>
          </p:cNvPr>
          <p:cNvSpPr/>
          <p:nvPr/>
        </p:nvSpPr>
        <p:spPr>
          <a:xfrm>
            <a:off x="0" y="19495"/>
            <a:ext cx="12192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400" b="1" dirty="0">
                <a:ln w="12700">
                  <a:solidFill>
                    <a:srgbClr val="65A9E1">
                      <a:lumMod val="50000"/>
                    </a:srgbClr>
                  </a:solidFill>
                  <a:prstDash val="solid"/>
                </a:ln>
                <a:pattFill prst="narHorz">
                  <a:fgClr>
                    <a:srgbClr val="65A9E1"/>
                  </a:fgClr>
                  <a:bgClr>
                    <a:srgbClr val="65A9E1">
                      <a:lumMod val="40000"/>
                      <a:lumOff val="60000"/>
                    </a:srgbClr>
                  </a:bgClr>
                </a:pattFill>
                <a:effectLst>
                  <a:innerShdw blurRad="177800">
                    <a:srgbClr val="65A9E1">
                      <a:lumMod val="50000"/>
                    </a:srgbClr>
                  </a:inn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Conclusion</a:t>
            </a:r>
            <a:endParaRPr lang="en-US" sz="4400" b="1" dirty="0">
              <a:ln w="12700">
                <a:solidFill>
                  <a:srgbClr val="65A9E1">
                    <a:lumMod val="50000"/>
                  </a:srgbClr>
                </a:solidFill>
                <a:prstDash val="solid"/>
              </a:ln>
              <a:pattFill prst="narHorz">
                <a:fgClr>
                  <a:srgbClr val="65A9E1"/>
                </a:fgClr>
                <a:bgClr>
                  <a:srgbClr val="65A9E1">
                    <a:lumMod val="40000"/>
                    <a:lumOff val="60000"/>
                  </a:srgbClr>
                </a:bgClr>
              </a:pattFill>
              <a:effectLst>
                <a:innerShdw blurRad="177800">
                  <a:srgbClr val="65A9E1">
                    <a:lumMod val="50000"/>
                  </a:srgbClr>
                </a:innerShdw>
              </a:effectLst>
              <a:latin typeface="Corbel" panose="020B0503020204020204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9E1EE74-5F1F-4BC5-9E24-D98FF4558F33}"/>
              </a:ext>
            </a:extLst>
          </p:cNvPr>
          <p:cNvSpPr/>
          <p:nvPr/>
        </p:nvSpPr>
        <p:spPr>
          <a:xfrm>
            <a:off x="-2" y="1053616"/>
            <a:ext cx="12191999" cy="15221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 you run into any issues, please feel free to email HR@farmingdale.edu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en-US" sz="2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"/>
            </a:pPr>
            <a:endParaRPr lang="en-US" sz="2000" dirty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1AE387E-1094-4F02-AB7E-AF6A63539B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5800" y="2240203"/>
            <a:ext cx="3780399" cy="29388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hought Bubble: Cloud 7">
            <a:extLst>
              <a:ext uri="{FF2B5EF4-FFF2-40B4-BE49-F238E27FC236}">
                <a16:creationId xmlns:a16="http://schemas.microsoft.com/office/drawing/2014/main" id="{750A6C28-044B-43A1-84D2-4FDE0EA48587}"/>
              </a:ext>
            </a:extLst>
          </p:cNvPr>
          <p:cNvSpPr/>
          <p:nvPr/>
        </p:nvSpPr>
        <p:spPr>
          <a:xfrm>
            <a:off x="8514306" y="2575764"/>
            <a:ext cx="3324508" cy="1456895"/>
          </a:xfrm>
          <a:prstGeom prst="cloudCallout">
            <a:avLst>
              <a:gd name="adj1" fmla="val -91928"/>
              <a:gd name="adj2" fmla="val 15051"/>
            </a:avLst>
          </a:prstGeom>
          <a:gradFill rotWithShape="1">
            <a:gsLst>
              <a:gs pos="0">
                <a:srgbClr val="70AD47">
                  <a:lumMod val="110000"/>
                  <a:satMod val="105000"/>
                  <a:tint val="67000"/>
                </a:srgbClr>
              </a:gs>
              <a:gs pos="50000">
                <a:srgbClr val="70AD47">
                  <a:lumMod val="105000"/>
                  <a:satMod val="103000"/>
                  <a:tint val="73000"/>
                </a:srgbClr>
              </a:gs>
              <a:gs pos="100000">
                <a:srgbClr val="70AD47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kern="0" dirty="0">
                <a:solidFill>
                  <a:prstClr val="black"/>
                </a:solidFill>
                <a:latin typeface="Calibri" panose="020F0502020204030204"/>
              </a:rPr>
              <a:t>Remember to submit your time records at the end of each month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60669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AF4D3098-8ED7-477C-9B26-9FAA8057A2DF}"/>
              </a:ext>
            </a:extLst>
          </p:cNvPr>
          <p:cNvSpPr txBox="1">
            <a:spLocks/>
          </p:cNvSpPr>
          <p:nvPr/>
        </p:nvSpPr>
        <p:spPr>
          <a:xfrm>
            <a:off x="0" y="3770302"/>
            <a:ext cx="12192000" cy="681253"/>
          </a:xfrm>
          <a:prstGeom prst="rect">
            <a:avLst/>
          </a:prstGeom>
        </p:spPr>
        <p:txBody>
          <a:bodyPr vert="horz" lIns="91440" tIns="45720" rIns="91440" bIns="45720" rtlCol="0">
            <a:normAutofit fontScale="3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en-US" sz="6500" dirty="0"/>
              <a:t>Login information will be the same as your Farmingdale email credentials.</a:t>
            </a:r>
            <a:r>
              <a:rPr lang="en-US" sz="9600" dirty="0"/>
              <a:t>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7EFD42-A643-47CA-9079-3E5925EB8B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139922"/>
            <a:ext cx="12192000" cy="681253"/>
          </a:xfrm>
        </p:spPr>
        <p:txBody>
          <a:bodyPr>
            <a:normAutofit fontScale="25000" lnSpcReduction="20000"/>
          </a:bodyPr>
          <a:lstStyle/>
          <a:p>
            <a:pPr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</a:pPr>
            <a:r>
              <a:rPr lang="en-US" sz="8400" dirty="0"/>
              <a:t>To access the Time &amp; Attendance System (TAS), please use the following link: </a:t>
            </a:r>
            <a:r>
              <a:rPr lang="en-US" sz="8400" u="sng" dirty="0">
                <a:hlinkClick r:id="rId6"/>
              </a:rPr>
              <a:t>https://www.suny.edu/time</a:t>
            </a:r>
            <a:endParaRPr lang="en-US" sz="8400" dirty="0"/>
          </a:p>
          <a:p>
            <a:pPr marL="0" indent="0">
              <a:buNone/>
            </a:pPr>
            <a:endParaRPr lang="en-US" sz="9600" dirty="0"/>
          </a:p>
          <a:p>
            <a:pPr marL="0" indent="0">
              <a:buNone/>
            </a:pPr>
            <a:r>
              <a:rPr lang="en-US" dirty="0"/>
              <a:t>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322A609-97EA-4F7B-9101-81B9158D6C7A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529"/>
          <a:stretch/>
        </p:blipFill>
        <p:spPr>
          <a:xfrm>
            <a:off x="307648" y="4451555"/>
            <a:ext cx="4119073" cy="20417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942DDA2-5F69-4B8B-9C5F-60821692672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70424" y="4451556"/>
            <a:ext cx="3285463" cy="20417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6334FBD-E301-43FC-AC09-7248673D3E5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70424" y="1634056"/>
            <a:ext cx="2451152" cy="19055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hought Bubble: Cloud 1">
            <a:extLst>
              <a:ext uri="{FF2B5EF4-FFF2-40B4-BE49-F238E27FC236}">
                <a16:creationId xmlns:a16="http://schemas.microsoft.com/office/drawing/2014/main" id="{32640D70-F876-4145-AB9B-60A616CB1ADD}"/>
              </a:ext>
            </a:extLst>
          </p:cNvPr>
          <p:cNvSpPr/>
          <p:nvPr/>
        </p:nvSpPr>
        <p:spPr>
          <a:xfrm>
            <a:off x="8463972" y="1605853"/>
            <a:ext cx="3324508" cy="1456895"/>
          </a:xfrm>
          <a:prstGeom prst="cloudCallout">
            <a:avLst>
              <a:gd name="adj1" fmla="val -91928"/>
              <a:gd name="adj2" fmla="val 15051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defTabSz="914400">
              <a:defRPr/>
            </a:pPr>
            <a:r>
              <a:rPr lang="en-US" dirty="0">
                <a:solidFill>
                  <a:prstClr val="black"/>
                </a:solidFill>
              </a:rPr>
              <a:t>Please save the login link as a “favorite” for easy access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EB38C5B-6566-49F0-A840-DA68D00F455B}"/>
              </a:ext>
            </a:extLst>
          </p:cNvPr>
          <p:cNvSpPr/>
          <p:nvPr/>
        </p:nvSpPr>
        <p:spPr>
          <a:xfrm>
            <a:off x="0" y="19495"/>
            <a:ext cx="12192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6000" b="1" dirty="0">
                <a:ln w="12700">
                  <a:solidFill>
                    <a:srgbClr val="65A9E1">
                      <a:lumMod val="50000"/>
                    </a:srgbClr>
                  </a:solidFill>
                  <a:prstDash val="solid"/>
                </a:ln>
                <a:pattFill prst="narHorz">
                  <a:fgClr>
                    <a:srgbClr val="65A9E1"/>
                  </a:fgClr>
                  <a:bgClr>
                    <a:srgbClr val="65A9E1">
                      <a:lumMod val="40000"/>
                      <a:lumOff val="60000"/>
                    </a:srgbClr>
                  </a:bgClr>
                </a:pattFill>
                <a:effectLst>
                  <a:innerShdw blurRad="177800">
                    <a:srgbClr val="65A9E1">
                      <a:lumMod val="50000"/>
                    </a:srgbClr>
                  </a:inn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Access</a:t>
            </a:r>
            <a:endParaRPr lang="en-US" sz="6000" b="1" dirty="0">
              <a:ln w="12700">
                <a:solidFill>
                  <a:srgbClr val="65A9E1">
                    <a:lumMod val="50000"/>
                  </a:srgbClr>
                </a:solidFill>
                <a:prstDash val="solid"/>
              </a:ln>
              <a:pattFill prst="narHorz">
                <a:fgClr>
                  <a:srgbClr val="65A9E1"/>
                </a:fgClr>
                <a:bgClr>
                  <a:srgbClr val="65A9E1">
                    <a:lumMod val="40000"/>
                    <a:lumOff val="60000"/>
                  </a:srgbClr>
                </a:bgClr>
              </a:pattFill>
              <a:effectLst>
                <a:innerShdw blurRad="177800">
                  <a:srgbClr val="65A9E1">
                    <a:lumMod val="50000"/>
                  </a:srgbClr>
                </a:innerShdw>
              </a:effectLst>
              <a:latin typeface="Corbel" panose="020B0503020204020204"/>
            </a:endParaRPr>
          </a:p>
        </p:txBody>
      </p:sp>
    </p:spTree>
    <p:extLst>
      <p:ext uri="{BB962C8B-B14F-4D97-AF65-F5344CB8AC3E}">
        <p14:creationId xmlns:p14="http://schemas.microsoft.com/office/powerpoint/2010/main" val="30384514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7A7F605-7879-4755-B562-4B381AB4D9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9115" y="2050821"/>
            <a:ext cx="5393382" cy="283037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AD8EFC7-FE8F-42CB-9C37-FEEB7AEEF2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9115" y="4947825"/>
            <a:ext cx="2676451" cy="69867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Arrow: Down 4">
            <a:extLst>
              <a:ext uri="{FF2B5EF4-FFF2-40B4-BE49-F238E27FC236}">
                <a16:creationId xmlns:a16="http://schemas.microsoft.com/office/drawing/2014/main" id="{6469009F-3A01-48B9-A9F3-2842656784CE}"/>
              </a:ext>
            </a:extLst>
          </p:cNvPr>
          <p:cNvSpPr/>
          <p:nvPr/>
        </p:nvSpPr>
        <p:spPr>
          <a:xfrm rot="16200000">
            <a:off x="2769156" y="3687842"/>
            <a:ext cx="517755" cy="1643288"/>
          </a:xfrm>
          <a:prstGeom prst="downArrow">
            <a:avLst/>
          </a:prstGeom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16A0877-74F8-4850-9CCD-F32B5A0D1B39}"/>
              </a:ext>
            </a:extLst>
          </p:cNvPr>
          <p:cNvSpPr/>
          <p:nvPr/>
        </p:nvSpPr>
        <p:spPr>
          <a:xfrm>
            <a:off x="0" y="19495"/>
            <a:ext cx="12192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6000" b="1" dirty="0">
                <a:ln w="12700">
                  <a:solidFill>
                    <a:srgbClr val="65A9E1">
                      <a:lumMod val="50000"/>
                    </a:srgbClr>
                  </a:solidFill>
                  <a:prstDash val="solid"/>
                </a:ln>
                <a:pattFill prst="narHorz">
                  <a:fgClr>
                    <a:srgbClr val="65A9E1"/>
                  </a:fgClr>
                  <a:bgClr>
                    <a:srgbClr val="65A9E1">
                      <a:lumMod val="40000"/>
                      <a:lumOff val="60000"/>
                    </a:srgbClr>
                  </a:bgClr>
                </a:pattFill>
                <a:effectLst>
                  <a:innerShdw blurRad="177800">
                    <a:srgbClr val="65A9E1">
                      <a:lumMod val="50000"/>
                    </a:srgbClr>
                  </a:inn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Time Record</a:t>
            </a:r>
            <a:endParaRPr lang="en-US" sz="6000" b="1" dirty="0">
              <a:ln w="12700">
                <a:solidFill>
                  <a:srgbClr val="65A9E1">
                    <a:lumMod val="50000"/>
                  </a:srgbClr>
                </a:solidFill>
                <a:prstDash val="solid"/>
              </a:ln>
              <a:pattFill prst="narHorz">
                <a:fgClr>
                  <a:srgbClr val="65A9E1"/>
                </a:fgClr>
                <a:bgClr>
                  <a:srgbClr val="65A9E1">
                    <a:lumMod val="40000"/>
                    <a:lumOff val="60000"/>
                  </a:srgbClr>
                </a:bgClr>
              </a:pattFill>
              <a:effectLst>
                <a:innerShdw blurRad="177800">
                  <a:srgbClr val="65A9E1">
                    <a:lumMod val="50000"/>
                  </a:srgbClr>
                </a:innerShdw>
              </a:effectLst>
              <a:latin typeface="Corbel" panose="020B0503020204020204"/>
            </a:endParaRPr>
          </a:p>
        </p:txBody>
      </p:sp>
      <p:sp>
        <p:nvSpPr>
          <p:cNvPr id="10" name="Arrow: Down 9">
            <a:extLst>
              <a:ext uri="{FF2B5EF4-FFF2-40B4-BE49-F238E27FC236}">
                <a16:creationId xmlns:a16="http://schemas.microsoft.com/office/drawing/2014/main" id="{05DDCF2B-1956-443B-A1FF-F17042AEC3D9}"/>
              </a:ext>
            </a:extLst>
          </p:cNvPr>
          <p:cNvSpPr/>
          <p:nvPr/>
        </p:nvSpPr>
        <p:spPr>
          <a:xfrm rot="16200000">
            <a:off x="2588982" y="4587030"/>
            <a:ext cx="517755" cy="1282940"/>
          </a:xfrm>
          <a:prstGeom prst="downArrow">
            <a:avLst/>
          </a:prstGeom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9DBEAA4-A3DA-48B7-80D1-47E6D4E730A0}"/>
              </a:ext>
            </a:extLst>
          </p:cNvPr>
          <p:cNvSpPr/>
          <p:nvPr/>
        </p:nvSpPr>
        <p:spPr>
          <a:xfrm>
            <a:off x="-10194" y="1236416"/>
            <a:ext cx="12192000" cy="38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900" dirty="0"/>
              <a:t>Once logged in, select </a:t>
            </a:r>
            <a:r>
              <a:rPr lang="en-US" sz="1900" dirty="0">
                <a:highlight>
                  <a:srgbClr val="00FF00"/>
                </a:highlight>
              </a:rPr>
              <a:t>Current</a:t>
            </a:r>
            <a:r>
              <a:rPr lang="en-US" sz="1900" dirty="0"/>
              <a:t> under </a:t>
            </a:r>
            <a:r>
              <a:rPr lang="en-US" sz="1900" b="1" dirty="0"/>
              <a:t>Employment Roles </a:t>
            </a:r>
            <a:r>
              <a:rPr lang="en-US" sz="1900" dirty="0"/>
              <a:t>and click on </a:t>
            </a:r>
            <a:r>
              <a:rPr lang="en-US" sz="1900" b="1" dirty="0">
                <a:solidFill>
                  <a:schemeClr val="accent5">
                    <a:lumMod val="50000"/>
                  </a:schemeClr>
                </a:solidFill>
                <a:highlight>
                  <a:srgbClr val="C0C0C0"/>
                </a:highlight>
              </a:rPr>
              <a:t>Time and Attendance</a:t>
            </a:r>
            <a:r>
              <a:rPr lang="en-US" sz="19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1900" dirty="0"/>
              <a:t>to open your Time Record.</a:t>
            </a:r>
          </a:p>
        </p:txBody>
      </p:sp>
    </p:spTree>
    <p:extLst>
      <p:ext uri="{BB962C8B-B14F-4D97-AF65-F5344CB8AC3E}">
        <p14:creationId xmlns:p14="http://schemas.microsoft.com/office/powerpoint/2010/main" val="29832917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3991B34-5AAC-4756-B946-746A5C3A25B9}"/>
              </a:ext>
            </a:extLst>
          </p:cNvPr>
          <p:cNvSpPr/>
          <p:nvPr/>
        </p:nvSpPr>
        <p:spPr>
          <a:xfrm>
            <a:off x="42672" y="854580"/>
            <a:ext cx="121066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Your first “Working” time record should appear by default. 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 there are no days to charge at the end of the month, please </a:t>
            </a:r>
            <a:r>
              <a:rPr lang="en-US" sz="1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certify</a:t>
            </a:r>
            <a:r>
              <a:rPr lang="en-US" sz="16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en-US" sz="1600" b="1" dirty="0">
                <a:solidFill>
                  <a:srgbClr val="0070C0"/>
                </a:solidFill>
                <a:highlight>
                  <a:srgbClr val="C0C0C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Submit</a:t>
            </a:r>
            <a:r>
              <a:rPr lang="en-US" sz="16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72E4556-4F1E-49EB-9820-21DF76BDD68E}"/>
              </a:ext>
            </a:extLst>
          </p:cNvPr>
          <p:cNvSpPr/>
          <p:nvPr/>
        </p:nvSpPr>
        <p:spPr>
          <a:xfrm>
            <a:off x="0" y="0"/>
            <a:ext cx="12192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 b="1" dirty="0">
                <a:ln w="12700">
                  <a:solidFill>
                    <a:srgbClr val="65A9E1">
                      <a:lumMod val="50000"/>
                    </a:srgbClr>
                  </a:solidFill>
                  <a:prstDash val="solid"/>
                </a:ln>
                <a:pattFill prst="narHorz">
                  <a:fgClr>
                    <a:srgbClr val="65A9E1"/>
                  </a:fgClr>
                  <a:bgClr>
                    <a:srgbClr val="65A9E1">
                      <a:lumMod val="40000"/>
                      <a:lumOff val="60000"/>
                    </a:srgbClr>
                  </a:bgClr>
                </a:pattFill>
                <a:effectLst>
                  <a:innerShdw blurRad="177800">
                    <a:srgbClr val="65A9E1">
                      <a:lumMod val="50000"/>
                    </a:srgbClr>
                  </a:inn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Time Record / Accrual Period</a:t>
            </a:r>
            <a:endParaRPr lang="en-US" sz="4800" b="1" dirty="0">
              <a:ln w="12700">
                <a:solidFill>
                  <a:srgbClr val="65A9E1">
                    <a:lumMod val="50000"/>
                  </a:srgbClr>
                </a:solidFill>
                <a:prstDash val="solid"/>
              </a:ln>
              <a:pattFill prst="narHorz">
                <a:fgClr>
                  <a:srgbClr val="65A9E1"/>
                </a:fgClr>
                <a:bgClr>
                  <a:srgbClr val="65A9E1">
                    <a:lumMod val="40000"/>
                    <a:lumOff val="60000"/>
                  </a:srgbClr>
                </a:bgClr>
              </a:pattFill>
              <a:effectLst>
                <a:innerShdw blurRad="177800">
                  <a:srgbClr val="65A9E1">
                    <a:lumMod val="50000"/>
                  </a:srgbClr>
                </a:innerShdw>
              </a:effectLst>
              <a:latin typeface="Corbel" panose="020B0503020204020204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76FC956-6348-4313-9B9E-7CC77176A9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248" y="1554903"/>
            <a:ext cx="7194565" cy="1994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85C3674-81AF-4E77-A0AA-27D011D6E7CA}"/>
              </a:ext>
            </a:extLst>
          </p:cNvPr>
          <p:cNvSpPr/>
          <p:nvPr/>
        </p:nvSpPr>
        <p:spPr>
          <a:xfrm>
            <a:off x="0" y="3909571"/>
            <a:ext cx="1210665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Otherwise, to charge time, please click on </a:t>
            </a:r>
            <a:r>
              <a:rPr lang="en-US" sz="1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600" u="sng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Charge Time / View Calendar</a:t>
            </a:r>
            <a:r>
              <a:rPr lang="en-US" sz="1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A81F20E-0514-4F11-BB55-643BA64271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2757" y="4363673"/>
            <a:ext cx="7194565" cy="1994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Arrow: Down 8">
            <a:extLst>
              <a:ext uri="{FF2B5EF4-FFF2-40B4-BE49-F238E27FC236}">
                <a16:creationId xmlns:a16="http://schemas.microsoft.com/office/drawing/2014/main" id="{B4BA412A-B73F-4709-857C-D368870DA82C}"/>
              </a:ext>
            </a:extLst>
          </p:cNvPr>
          <p:cNvSpPr/>
          <p:nvPr/>
        </p:nvSpPr>
        <p:spPr>
          <a:xfrm>
            <a:off x="321971" y="2399251"/>
            <a:ext cx="290425" cy="427839"/>
          </a:xfrm>
          <a:prstGeom prst="downArrow">
            <a:avLst>
              <a:gd name="adj1" fmla="val 50000"/>
              <a:gd name="adj2" fmla="val 50001"/>
            </a:avLst>
          </a:prstGeom>
          <a:solidFill>
            <a:srgbClr val="70AD47">
              <a:alpha val="50000"/>
            </a:srgbClr>
          </a:solidFill>
          <a:ln>
            <a:solidFill>
              <a:schemeClr val="bg1"/>
            </a:solidFill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Arrow: Down 9">
            <a:extLst>
              <a:ext uri="{FF2B5EF4-FFF2-40B4-BE49-F238E27FC236}">
                <a16:creationId xmlns:a16="http://schemas.microsoft.com/office/drawing/2014/main" id="{6626AD9A-C392-4310-8637-63C4D9B138E7}"/>
              </a:ext>
            </a:extLst>
          </p:cNvPr>
          <p:cNvSpPr/>
          <p:nvPr/>
        </p:nvSpPr>
        <p:spPr>
          <a:xfrm rot="5400000">
            <a:off x="1322457" y="2808071"/>
            <a:ext cx="424743" cy="1057722"/>
          </a:xfrm>
          <a:prstGeom prst="downArrow">
            <a:avLst>
              <a:gd name="adj1" fmla="val 50000"/>
              <a:gd name="adj2" fmla="val 50001"/>
            </a:avLst>
          </a:prstGeom>
          <a:solidFill>
            <a:srgbClr val="70AD47">
              <a:alpha val="50000"/>
            </a:srgbClr>
          </a:solidFill>
          <a:ln>
            <a:solidFill>
              <a:schemeClr val="bg1"/>
            </a:solidFill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Arrow: Down 10">
            <a:extLst>
              <a:ext uri="{FF2B5EF4-FFF2-40B4-BE49-F238E27FC236}">
                <a16:creationId xmlns:a16="http://schemas.microsoft.com/office/drawing/2014/main" id="{97EA51C4-5579-48E5-8558-7DFF2E53F543}"/>
              </a:ext>
            </a:extLst>
          </p:cNvPr>
          <p:cNvSpPr/>
          <p:nvPr/>
        </p:nvSpPr>
        <p:spPr>
          <a:xfrm rot="6166889">
            <a:off x="8771429" y="4832011"/>
            <a:ext cx="424743" cy="1057722"/>
          </a:xfrm>
          <a:prstGeom prst="downArrow">
            <a:avLst>
              <a:gd name="adj1" fmla="val 50000"/>
              <a:gd name="adj2" fmla="val 50001"/>
            </a:avLst>
          </a:prstGeom>
          <a:solidFill>
            <a:srgbClr val="70AD47">
              <a:alpha val="50000"/>
            </a:srgbClr>
          </a:solidFill>
          <a:ln>
            <a:solidFill>
              <a:schemeClr val="bg1"/>
            </a:solidFill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7080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3991B34-5AAC-4756-B946-746A5C3A25B9}"/>
              </a:ext>
            </a:extLst>
          </p:cNvPr>
          <p:cNvSpPr/>
          <p:nvPr/>
        </p:nvSpPr>
        <p:spPr>
          <a:xfrm>
            <a:off x="42672" y="854580"/>
            <a:ext cx="121066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calendar view of the “Working” time record will be displayed.  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 may change the Accrual Period (month) by clicking the drop down menu, selecting a month, and clicking </a:t>
            </a:r>
            <a:r>
              <a:rPr lang="en-US" sz="1600" b="1" dirty="0">
                <a:solidFill>
                  <a:schemeClr val="accent3">
                    <a:lumMod val="50000"/>
                  </a:schemeClr>
                </a:solidFill>
                <a:highlight>
                  <a:srgbClr val="C0C0C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Change Period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474A89B-08DC-44CD-819A-13152EA6FF1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66" r="1270" b="8576"/>
          <a:stretch/>
        </p:blipFill>
        <p:spPr>
          <a:xfrm>
            <a:off x="4149045" y="1602297"/>
            <a:ext cx="8042955" cy="489917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872E4556-4F1E-49EB-9820-21DF76BDD68E}"/>
              </a:ext>
            </a:extLst>
          </p:cNvPr>
          <p:cNvSpPr/>
          <p:nvPr/>
        </p:nvSpPr>
        <p:spPr>
          <a:xfrm>
            <a:off x="0" y="0"/>
            <a:ext cx="12192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 b="1" dirty="0">
                <a:ln w="12700">
                  <a:solidFill>
                    <a:srgbClr val="65A9E1">
                      <a:lumMod val="50000"/>
                    </a:srgbClr>
                  </a:solidFill>
                  <a:prstDash val="solid"/>
                </a:ln>
                <a:pattFill prst="narHorz">
                  <a:fgClr>
                    <a:srgbClr val="65A9E1"/>
                  </a:fgClr>
                  <a:bgClr>
                    <a:srgbClr val="65A9E1">
                      <a:lumMod val="40000"/>
                      <a:lumOff val="60000"/>
                    </a:srgbClr>
                  </a:bgClr>
                </a:pattFill>
                <a:effectLst>
                  <a:innerShdw blurRad="177800">
                    <a:srgbClr val="65A9E1">
                      <a:lumMod val="50000"/>
                    </a:srgbClr>
                  </a:inn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Time Record / Accrual Period</a:t>
            </a:r>
            <a:endParaRPr lang="en-US" sz="4800" b="1" dirty="0">
              <a:ln w="12700">
                <a:solidFill>
                  <a:srgbClr val="65A9E1">
                    <a:lumMod val="50000"/>
                  </a:srgbClr>
                </a:solidFill>
                <a:prstDash val="solid"/>
              </a:ln>
              <a:pattFill prst="narHorz">
                <a:fgClr>
                  <a:srgbClr val="65A9E1"/>
                </a:fgClr>
                <a:bgClr>
                  <a:srgbClr val="65A9E1">
                    <a:lumMod val="40000"/>
                    <a:lumOff val="60000"/>
                  </a:srgbClr>
                </a:bgClr>
              </a:pattFill>
              <a:effectLst>
                <a:innerShdw blurRad="177800">
                  <a:srgbClr val="65A9E1">
                    <a:lumMod val="50000"/>
                  </a:srgbClr>
                </a:innerShdw>
              </a:effectLst>
              <a:latin typeface="Corbel" panose="020B0503020204020204"/>
            </a:endParaRPr>
          </a:p>
        </p:txBody>
      </p:sp>
    </p:spTree>
    <p:extLst>
      <p:ext uri="{BB962C8B-B14F-4D97-AF65-F5344CB8AC3E}">
        <p14:creationId xmlns:p14="http://schemas.microsoft.com/office/powerpoint/2010/main" val="34833459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3991B34-5AAC-4756-B946-746A5C3A25B9}"/>
              </a:ext>
            </a:extLst>
          </p:cNvPr>
          <p:cNvSpPr/>
          <p:nvPr/>
        </p:nvSpPr>
        <p:spPr>
          <a:xfrm>
            <a:off x="42672" y="892662"/>
            <a:ext cx="12106656" cy="28146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	</a:t>
            </a:r>
            <a:r>
              <a:rPr lang="en-US" sz="2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Beginning</a:t>
            </a:r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</a:t>
            </a:r>
            <a:r>
              <a:rPr lang="en-US" sz="2000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amount of sick time available for use </a:t>
            </a:r>
            <a:r>
              <a:rPr lang="en-US" sz="1400" i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(10 Month Faculty &amp; Adjunct Faculty are eligible to accrue sick leave credits only)</a:t>
            </a:r>
          </a:p>
          <a:p>
            <a:pPr marL="457200" lvl="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Charged</a:t>
            </a:r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</a:t>
            </a:r>
            <a:r>
              <a:rPr lang="en-US" sz="2000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amount of time being charged. </a:t>
            </a:r>
          </a:p>
          <a:p>
            <a:pPr marL="457200" lvl="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Sub-Total</a:t>
            </a:r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</a:t>
            </a:r>
            <a:r>
              <a:rPr lang="en-US" sz="2000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difference between the beginning balance after charged time. </a:t>
            </a:r>
          </a:p>
          <a:p>
            <a:pPr marL="457200" lvl="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Earned</a:t>
            </a:r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</a:t>
            </a:r>
            <a:r>
              <a:rPr lang="en-US" sz="2000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Accrual earned at the end of the month </a:t>
            </a:r>
            <a:r>
              <a:rPr lang="en-US" sz="2000" i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(Accruals cannot be used in the same month they are earned)</a:t>
            </a:r>
            <a:r>
              <a:rPr lang="en-US" sz="2000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457200" lvl="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Adjustments</a:t>
            </a:r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</a:t>
            </a:r>
            <a:r>
              <a:rPr lang="en-US" sz="2000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Updates made by HR. </a:t>
            </a:r>
          </a:p>
          <a:p>
            <a:pPr marL="457200" lvl="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Ending</a:t>
            </a:r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</a:t>
            </a:r>
            <a:r>
              <a:rPr lang="en-US" sz="2000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Beginning balance available at the start of the next month. 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4580442-5A45-43EA-BDE3-A34FD83B04C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015" b="59766"/>
          <a:stretch/>
        </p:blipFill>
        <p:spPr>
          <a:xfrm>
            <a:off x="42672" y="4043494"/>
            <a:ext cx="8599995" cy="243182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2454FF7-973C-4754-A4B6-36D89293D168}"/>
              </a:ext>
            </a:extLst>
          </p:cNvPr>
          <p:cNvSpPr/>
          <p:nvPr/>
        </p:nvSpPr>
        <p:spPr>
          <a:xfrm>
            <a:off x="0" y="19495"/>
            <a:ext cx="12192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 b="1" dirty="0">
                <a:ln w="12700">
                  <a:solidFill>
                    <a:srgbClr val="65A9E1">
                      <a:lumMod val="50000"/>
                    </a:srgbClr>
                  </a:solidFill>
                  <a:prstDash val="solid"/>
                </a:ln>
                <a:pattFill prst="narHorz">
                  <a:fgClr>
                    <a:srgbClr val="65A9E1"/>
                  </a:fgClr>
                  <a:bgClr>
                    <a:srgbClr val="65A9E1">
                      <a:lumMod val="40000"/>
                      <a:lumOff val="60000"/>
                    </a:srgbClr>
                  </a:bgClr>
                </a:pattFill>
                <a:effectLst>
                  <a:innerShdw blurRad="177800">
                    <a:srgbClr val="65A9E1">
                      <a:lumMod val="50000"/>
                    </a:srgbClr>
                  </a:inn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Time Record / Accrual Balances</a:t>
            </a:r>
            <a:endParaRPr lang="en-US" sz="4800" b="1" dirty="0">
              <a:ln w="12700">
                <a:solidFill>
                  <a:srgbClr val="65A9E1">
                    <a:lumMod val="50000"/>
                  </a:srgbClr>
                </a:solidFill>
                <a:prstDash val="solid"/>
              </a:ln>
              <a:pattFill prst="narHorz">
                <a:fgClr>
                  <a:srgbClr val="65A9E1"/>
                </a:fgClr>
                <a:bgClr>
                  <a:srgbClr val="65A9E1">
                    <a:lumMod val="40000"/>
                    <a:lumOff val="60000"/>
                  </a:srgbClr>
                </a:bgClr>
              </a:pattFill>
              <a:effectLst>
                <a:innerShdw blurRad="177800">
                  <a:srgbClr val="65A9E1">
                    <a:lumMod val="50000"/>
                  </a:srgbClr>
                </a:innerShdw>
              </a:effectLst>
              <a:latin typeface="Corbel" panose="020B0503020204020204"/>
            </a:endParaRPr>
          </a:p>
        </p:txBody>
      </p:sp>
    </p:spTree>
    <p:extLst>
      <p:ext uri="{BB962C8B-B14F-4D97-AF65-F5344CB8AC3E}">
        <p14:creationId xmlns:p14="http://schemas.microsoft.com/office/powerpoint/2010/main" val="36490158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3991B34-5AAC-4756-B946-746A5C3A25B9}"/>
              </a:ext>
            </a:extLst>
          </p:cNvPr>
          <p:cNvSpPr/>
          <p:nvPr/>
        </p:nvSpPr>
        <p:spPr>
          <a:xfrm>
            <a:off x="0" y="788936"/>
            <a:ext cx="12106656" cy="26607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use your accruals, click on the day you wish to charge from the calendar.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pop up box will open which will allow you to enter a single day leave.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Please use quarter units only </a:t>
            </a:r>
            <a:r>
              <a:rPr lang="en-US" sz="2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(.25, .50, .75, or 1).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 using Non-Chargeable time, enter the leave amount and then select the Non-Chargeable Type from the drop down selection.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 absent with an insufficient amount of accruals to use, please charge for Lost Time</a:t>
            </a:r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Click </a:t>
            </a:r>
            <a:r>
              <a:rPr lang="en-US" sz="2000" b="1" dirty="0">
                <a:solidFill>
                  <a:srgbClr val="0070C0"/>
                </a:solidFill>
                <a:highlight>
                  <a:srgbClr val="C0C0C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Save</a:t>
            </a:r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when finished. </a:t>
            </a:r>
          </a:p>
          <a:p>
            <a:pPr marL="342900" lvl="0" indent="-342900">
              <a:lnSpc>
                <a:spcPct val="150000"/>
              </a:lnSpc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endParaRPr lang="en-US" sz="2000" i="1" dirty="0">
              <a:solidFill>
                <a:schemeClr val="accent4">
                  <a:lumMod val="75000"/>
                </a:schemeClr>
              </a:solidFill>
              <a:highlight>
                <a:srgbClr val="C0C0C0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2454FF7-973C-4754-A4B6-36D89293D168}"/>
              </a:ext>
            </a:extLst>
          </p:cNvPr>
          <p:cNvSpPr/>
          <p:nvPr/>
        </p:nvSpPr>
        <p:spPr>
          <a:xfrm>
            <a:off x="0" y="19495"/>
            <a:ext cx="12192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400" b="1" dirty="0">
                <a:ln w="12700">
                  <a:solidFill>
                    <a:srgbClr val="65A9E1">
                      <a:lumMod val="50000"/>
                    </a:srgbClr>
                  </a:solidFill>
                  <a:prstDash val="solid"/>
                </a:ln>
                <a:pattFill prst="narHorz">
                  <a:fgClr>
                    <a:srgbClr val="65A9E1"/>
                  </a:fgClr>
                  <a:bgClr>
                    <a:srgbClr val="65A9E1">
                      <a:lumMod val="40000"/>
                      <a:lumOff val="60000"/>
                    </a:srgbClr>
                  </a:bgClr>
                </a:pattFill>
                <a:effectLst>
                  <a:innerShdw blurRad="177800">
                    <a:srgbClr val="65A9E1">
                      <a:lumMod val="50000"/>
                    </a:srgbClr>
                  </a:inn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Time Record Posting</a:t>
            </a:r>
            <a:endParaRPr lang="en-US" sz="4400" b="1" dirty="0">
              <a:ln w="12700">
                <a:solidFill>
                  <a:srgbClr val="65A9E1">
                    <a:lumMod val="50000"/>
                  </a:srgbClr>
                </a:solidFill>
                <a:prstDash val="solid"/>
              </a:ln>
              <a:pattFill prst="narHorz">
                <a:fgClr>
                  <a:srgbClr val="65A9E1"/>
                </a:fgClr>
                <a:bgClr>
                  <a:srgbClr val="65A9E1">
                    <a:lumMod val="40000"/>
                    <a:lumOff val="60000"/>
                  </a:srgbClr>
                </a:bgClr>
              </a:pattFill>
              <a:effectLst>
                <a:innerShdw blurRad="177800">
                  <a:srgbClr val="65A9E1">
                    <a:lumMod val="50000"/>
                  </a:srgbClr>
                </a:innerShdw>
              </a:effectLst>
              <a:latin typeface="Corbel" panose="020B0503020204020204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1C5B4FD-570F-4FA8-A419-D945A27802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190" y="4303552"/>
            <a:ext cx="8270068" cy="216016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5C9CCB1-FB64-468B-86CB-4E50C197F8E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07153" y="2937350"/>
            <a:ext cx="3720657" cy="352636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Arrow: Right 6">
            <a:extLst>
              <a:ext uri="{FF2B5EF4-FFF2-40B4-BE49-F238E27FC236}">
                <a16:creationId xmlns:a16="http://schemas.microsoft.com/office/drawing/2014/main" id="{9BA47D74-C4B5-45B0-8293-21805DB14694}"/>
              </a:ext>
            </a:extLst>
          </p:cNvPr>
          <p:cNvSpPr/>
          <p:nvPr/>
        </p:nvSpPr>
        <p:spPr>
          <a:xfrm rot="14399009">
            <a:off x="2996906" y="5109060"/>
            <a:ext cx="154533" cy="134459"/>
          </a:xfrm>
          <a:prstGeom prst="rightArrow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Arrow: Down 7">
            <a:extLst>
              <a:ext uri="{FF2B5EF4-FFF2-40B4-BE49-F238E27FC236}">
                <a16:creationId xmlns:a16="http://schemas.microsoft.com/office/drawing/2014/main" id="{00D1E521-B253-4E6B-8E60-ED62C2290564}"/>
              </a:ext>
            </a:extLst>
          </p:cNvPr>
          <p:cNvSpPr/>
          <p:nvPr/>
        </p:nvSpPr>
        <p:spPr>
          <a:xfrm>
            <a:off x="8476945" y="5797117"/>
            <a:ext cx="374092" cy="397713"/>
          </a:xfrm>
          <a:prstGeom prst="downArrow">
            <a:avLst/>
          </a:prstGeom>
          <a:solidFill>
            <a:srgbClr val="70AD47">
              <a:alpha val="50000"/>
            </a:srgbClr>
          </a:solidFill>
          <a:ln>
            <a:solidFill>
              <a:schemeClr val="bg1"/>
            </a:solidFill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57647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3991B34-5AAC-4756-B946-746A5C3A25B9}"/>
              </a:ext>
            </a:extLst>
          </p:cNvPr>
          <p:cNvSpPr/>
          <p:nvPr/>
        </p:nvSpPr>
        <p:spPr>
          <a:xfrm>
            <a:off x="0" y="788936"/>
            <a:ext cx="121920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submit multi-day requests, click on </a:t>
            </a:r>
            <a:r>
              <a:rPr lang="en-US" sz="2000" b="1" dirty="0">
                <a:solidFill>
                  <a:srgbClr val="65A9E1">
                    <a:lumMod val="50000"/>
                  </a:srgbClr>
                </a:solidFill>
                <a:highlight>
                  <a:srgbClr val="C0C0C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Show Multi-Day </a:t>
            </a:r>
            <a:r>
              <a:rPr lang="en-US" sz="2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on the upper right hand corner of the pop up box. 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“</a:t>
            </a:r>
            <a:r>
              <a:rPr lang="en-US" sz="2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From Date</a:t>
            </a:r>
            <a:r>
              <a:rPr lang="en-US" sz="2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” will be auto-populated from the date you clicked on the calendar. 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“</a:t>
            </a:r>
            <a:r>
              <a:rPr lang="en-US" sz="2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Date</a:t>
            </a:r>
            <a:r>
              <a:rPr lang="en-US" sz="2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” field will now be available to enter a date range.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Enter the </a:t>
            </a:r>
            <a:r>
              <a:rPr lang="en-US" sz="2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Charge Per Day </a:t>
            </a:r>
            <a:r>
              <a:rPr lang="en-US" sz="2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select the accrual/leave type from the drop down.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 will automatically not include weekends in the selected date range.</a:t>
            </a:r>
            <a:endParaRPr lang="en-US" sz="20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Click </a:t>
            </a:r>
            <a:r>
              <a:rPr lang="en-US" sz="2000" b="1" dirty="0">
                <a:solidFill>
                  <a:srgbClr val="65A9E1">
                    <a:lumMod val="50000"/>
                  </a:srgbClr>
                </a:solidFill>
                <a:highlight>
                  <a:srgbClr val="C0C0C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Save</a:t>
            </a:r>
            <a:r>
              <a:rPr lang="en-US" sz="2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when finished.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000" i="1" dirty="0">
              <a:solidFill>
                <a:schemeClr val="accent4">
                  <a:lumMod val="75000"/>
                </a:schemeClr>
              </a:solidFill>
              <a:highlight>
                <a:srgbClr val="C0C0C0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2454FF7-973C-4754-A4B6-36D89293D168}"/>
              </a:ext>
            </a:extLst>
          </p:cNvPr>
          <p:cNvSpPr/>
          <p:nvPr/>
        </p:nvSpPr>
        <p:spPr>
          <a:xfrm>
            <a:off x="0" y="19495"/>
            <a:ext cx="12192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400" b="1" dirty="0">
                <a:ln w="12700">
                  <a:solidFill>
                    <a:srgbClr val="65A9E1">
                      <a:lumMod val="50000"/>
                    </a:srgbClr>
                  </a:solidFill>
                  <a:prstDash val="solid"/>
                </a:ln>
                <a:pattFill prst="narHorz">
                  <a:fgClr>
                    <a:srgbClr val="65A9E1"/>
                  </a:fgClr>
                  <a:bgClr>
                    <a:srgbClr val="65A9E1">
                      <a:lumMod val="40000"/>
                      <a:lumOff val="60000"/>
                    </a:srgbClr>
                  </a:bgClr>
                </a:pattFill>
                <a:effectLst>
                  <a:innerShdw blurRad="177800">
                    <a:srgbClr val="65A9E1">
                      <a:lumMod val="50000"/>
                    </a:srgbClr>
                  </a:inn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Time Record Posting</a:t>
            </a:r>
            <a:endParaRPr lang="en-US" sz="4400" b="1" dirty="0">
              <a:ln w="12700">
                <a:solidFill>
                  <a:srgbClr val="65A9E1">
                    <a:lumMod val="50000"/>
                  </a:srgbClr>
                </a:solidFill>
                <a:prstDash val="solid"/>
              </a:ln>
              <a:pattFill prst="narHorz">
                <a:fgClr>
                  <a:srgbClr val="65A9E1"/>
                </a:fgClr>
                <a:bgClr>
                  <a:srgbClr val="65A9E1">
                    <a:lumMod val="40000"/>
                    <a:lumOff val="60000"/>
                  </a:srgbClr>
                </a:bgClr>
              </a:pattFill>
              <a:effectLst>
                <a:innerShdw blurRad="177800">
                  <a:srgbClr val="65A9E1">
                    <a:lumMod val="50000"/>
                  </a:srgbClr>
                </a:innerShdw>
              </a:effectLst>
              <a:latin typeface="Corbel" panose="020B0503020204020204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D855E5F-BBC8-4266-AE0F-74E40DA43F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8536" y="2749240"/>
            <a:ext cx="4597841" cy="82307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5260AA2-379A-41D3-A858-A27032BC0C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8536" y="3646059"/>
            <a:ext cx="4597841" cy="281472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Arrow: Down 7">
            <a:extLst>
              <a:ext uri="{FF2B5EF4-FFF2-40B4-BE49-F238E27FC236}">
                <a16:creationId xmlns:a16="http://schemas.microsoft.com/office/drawing/2014/main" id="{00D1E521-B253-4E6B-8E60-ED62C2290564}"/>
              </a:ext>
            </a:extLst>
          </p:cNvPr>
          <p:cNvSpPr/>
          <p:nvPr/>
        </p:nvSpPr>
        <p:spPr>
          <a:xfrm rot="18434098">
            <a:off x="7052692" y="2952252"/>
            <a:ext cx="271060" cy="349795"/>
          </a:xfrm>
          <a:prstGeom prst="downArrow">
            <a:avLst/>
          </a:prstGeom>
          <a:solidFill>
            <a:srgbClr val="70AD47">
              <a:alpha val="50000"/>
            </a:srgbClr>
          </a:solidFill>
          <a:ln>
            <a:solidFill>
              <a:schemeClr val="bg1"/>
            </a:solidFill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Arrow: Down 9">
            <a:extLst>
              <a:ext uri="{FF2B5EF4-FFF2-40B4-BE49-F238E27FC236}">
                <a16:creationId xmlns:a16="http://schemas.microsoft.com/office/drawing/2014/main" id="{3D870230-6A67-480E-A9BF-B6D487353D31}"/>
              </a:ext>
            </a:extLst>
          </p:cNvPr>
          <p:cNvSpPr/>
          <p:nvPr/>
        </p:nvSpPr>
        <p:spPr>
          <a:xfrm>
            <a:off x="3876853" y="5719269"/>
            <a:ext cx="271060" cy="349795"/>
          </a:xfrm>
          <a:prstGeom prst="downArrow">
            <a:avLst/>
          </a:prstGeom>
          <a:solidFill>
            <a:srgbClr val="70AD47">
              <a:alpha val="50000"/>
            </a:srgbClr>
          </a:solidFill>
          <a:ln>
            <a:solidFill>
              <a:schemeClr val="bg1"/>
            </a:solidFill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77428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2454FF7-973C-4754-A4B6-36D89293D168}"/>
              </a:ext>
            </a:extLst>
          </p:cNvPr>
          <p:cNvSpPr/>
          <p:nvPr/>
        </p:nvSpPr>
        <p:spPr>
          <a:xfrm>
            <a:off x="0" y="19495"/>
            <a:ext cx="12192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400" b="1" dirty="0">
                <a:ln w="12700">
                  <a:solidFill>
                    <a:srgbClr val="65A9E1">
                      <a:lumMod val="50000"/>
                    </a:srgbClr>
                  </a:solidFill>
                  <a:prstDash val="solid"/>
                </a:ln>
                <a:pattFill prst="narHorz">
                  <a:fgClr>
                    <a:srgbClr val="65A9E1"/>
                  </a:fgClr>
                  <a:bgClr>
                    <a:srgbClr val="65A9E1">
                      <a:lumMod val="40000"/>
                      <a:lumOff val="60000"/>
                    </a:srgbClr>
                  </a:bgClr>
                </a:pattFill>
                <a:effectLst>
                  <a:innerShdw blurRad="177800">
                    <a:srgbClr val="65A9E1">
                      <a:lumMod val="50000"/>
                    </a:srgbClr>
                  </a:inn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Comments</a:t>
            </a:r>
            <a:endParaRPr lang="en-US" sz="4400" b="1" dirty="0">
              <a:ln w="12700">
                <a:solidFill>
                  <a:srgbClr val="65A9E1">
                    <a:lumMod val="50000"/>
                  </a:srgbClr>
                </a:solidFill>
                <a:prstDash val="solid"/>
              </a:ln>
              <a:pattFill prst="narHorz">
                <a:fgClr>
                  <a:srgbClr val="65A9E1"/>
                </a:fgClr>
                <a:bgClr>
                  <a:srgbClr val="65A9E1">
                    <a:lumMod val="40000"/>
                    <a:lumOff val="60000"/>
                  </a:srgbClr>
                </a:bgClr>
              </a:pattFill>
              <a:effectLst>
                <a:innerShdw blurRad="177800">
                  <a:srgbClr val="65A9E1">
                    <a:lumMod val="50000"/>
                  </a:srgbClr>
                </a:innerShdw>
              </a:effectLst>
              <a:latin typeface="Corbel" panose="020B0503020204020204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9E1EE74-5F1F-4BC5-9E24-D98FF4558F33}"/>
              </a:ext>
            </a:extLst>
          </p:cNvPr>
          <p:cNvSpPr/>
          <p:nvPr/>
        </p:nvSpPr>
        <p:spPr>
          <a:xfrm>
            <a:off x="-2" y="1053616"/>
            <a:ext cx="12191999" cy="1252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If needed, additional information can be attached to the time record by utilizing </a:t>
            </a:r>
            <a:r>
              <a:rPr lang="en-US" sz="2000" b="1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Time Record Comments </a:t>
            </a:r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(found at the bottom of the time record). 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Please remember to click </a:t>
            </a:r>
            <a:r>
              <a:rPr lang="en-US" sz="2000" b="1" dirty="0">
                <a:solidFill>
                  <a:schemeClr val="accent3">
                    <a:lumMod val="50000"/>
                  </a:schemeClr>
                </a:solidFill>
                <a:highlight>
                  <a:srgbClr val="C0C0C0"/>
                </a:highligh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Save Time Record</a:t>
            </a:r>
            <a:r>
              <a:rPr lang="en-US" sz="2000" b="1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if comments are entered.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1F51711-65F9-4C8E-B7F1-148FD560EDD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3342"/>
          <a:stretch/>
        </p:blipFill>
        <p:spPr>
          <a:xfrm>
            <a:off x="76579" y="3429000"/>
            <a:ext cx="8079238" cy="30660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Arrow: Down 8">
            <a:extLst>
              <a:ext uri="{FF2B5EF4-FFF2-40B4-BE49-F238E27FC236}">
                <a16:creationId xmlns:a16="http://schemas.microsoft.com/office/drawing/2014/main" id="{4AE2ADD2-DB31-4B16-AA82-E8577587DECB}"/>
              </a:ext>
            </a:extLst>
          </p:cNvPr>
          <p:cNvSpPr/>
          <p:nvPr/>
        </p:nvSpPr>
        <p:spPr>
          <a:xfrm>
            <a:off x="2763165" y="5745660"/>
            <a:ext cx="340762" cy="264665"/>
          </a:xfrm>
          <a:prstGeom prst="downArrow">
            <a:avLst>
              <a:gd name="adj1" fmla="val 50000"/>
              <a:gd name="adj2" fmla="val 50001"/>
            </a:avLst>
          </a:prstGeom>
          <a:solidFill>
            <a:srgbClr val="70AD47">
              <a:alpha val="50000"/>
            </a:srgbClr>
          </a:solidFill>
          <a:ln>
            <a:solidFill>
              <a:schemeClr val="bg1"/>
            </a:solidFill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6000053"/>
      </p:ext>
    </p:extLst>
  </p:cSld>
  <p:clrMapOvr>
    <a:masterClrMapping/>
  </p:clrMapOvr>
</p:sld>
</file>

<file path=ppt/theme/theme1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B4B4B"/>
      </a:dk2>
      <a:lt2>
        <a:srgbClr val="8ED5C1"/>
      </a:lt2>
      <a:accent1>
        <a:srgbClr val="73CBB2"/>
      </a:accent1>
      <a:accent2>
        <a:srgbClr val="AACD5B"/>
      </a:accent2>
      <a:accent3>
        <a:srgbClr val="65A9E1"/>
      </a:accent3>
      <a:accent4>
        <a:srgbClr val="6274D8"/>
      </a:accent4>
      <a:accent5>
        <a:srgbClr val="AB54D7"/>
      </a:accent5>
      <a:accent6>
        <a:srgbClr val="D15B37"/>
      </a:accent6>
      <a:hlink>
        <a:srgbClr val="BFE962"/>
      </a:hlink>
      <a:folHlink>
        <a:srgbClr val="C0D591"/>
      </a:folHlink>
    </a:clrScheme>
    <a:fontScheme name="Depth">
      <a:maj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47428100-C732-4B2E-A30A-5273F581A0F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Depth</Template>
  <TotalTime>4150</TotalTime>
  <Words>567</Words>
  <Application>Microsoft Office PowerPoint</Application>
  <PresentationFormat>Widescreen</PresentationFormat>
  <Paragraphs>58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Arial</vt:lpstr>
      <vt:lpstr>Calibri</vt:lpstr>
      <vt:lpstr>Calibri Light</vt:lpstr>
      <vt:lpstr>Corbel</vt:lpstr>
      <vt:lpstr>Symbol</vt:lpstr>
      <vt:lpstr>Times New Roman</vt:lpstr>
      <vt:lpstr>Depth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Interview Exchange</dc:title>
  <dc:creator>Jorge</dc:creator>
  <cp:lastModifiedBy>Jorge Osorio</cp:lastModifiedBy>
  <cp:revision>269</cp:revision>
  <dcterms:created xsi:type="dcterms:W3CDTF">2020-04-24T22:09:57Z</dcterms:created>
  <dcterms:modified xsi:type="dcterms:W3CDTF">2024-09-07T16:02:56Z</dcterms:modified>
</cp:coreProperties>
</file>