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2" r:id="rId4"/>
    <p:sldMasterId id="2147483654" r:id="rId5"/>
  </p:sldMasterIdLst>
  <p:notesMasterIdLst>
    <p:notesMasterId r:id="rId7"/>
  </p:notesMasterIdLst>
  <p:sldIdLst>
    <p:sldId id="349" r:id="rId6"/>
  </p:sldIdLst>
  <p:sldSz cx="12192000" cy="6858000"/>
  <p:notesSz cx="7010400" cy="9296400"/>
  <p:embeddedFontLst>
    <p:embeddedFont>
      <p:font typeface="Calibri" panose="020F0502020204030204" pitchFamily="34" charset="0"/>
      <p:regular r:id="rId8"/>
      <p:bold r:id="rId9"/>
      <p:italic r:id="rId10"/>
      <p:boldItalic r:id="rId11"/>
    </p:embeddedFont>
    <p:embeddedFont>
      <p:font typeface="Oswald" panose="020B0604020202020204" charset="0"/>
      <p:regular r:id="rId12"/>
      <p:bold r:id="rId1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68" roundtripDataSignature="AMtx7mgiEQzM15yImlSdMhu3IxpNo6DnM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DD1"/>
    <a:srgbClr val="457AA5"/>
    <a:srgbClr val="FACE00"/>
    <a:srgbClr val="62666A"/>
    <a:srgbClr val="D0D0CE"/>
    <a:srgbClr val="154973"/>
    <a:srgbClr val="EDEDED"/>
    <a:srgbClr val="475A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506"/>
    <p:restoredTop sz="92653"/>
  </p:normalViewPr>
  <p:slideViewPr>
    <p:cSldViewPr snapToGrid="0">
      <p:cViewPr varScale="1">
        <p:scale>
          <a:sx n="121" d="100"/>
          <a:sy n="121" d="100"/>
        </p:scale>
        <p:origin x="678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72" Type="http://schemas.openxmlformats.org/officeDocument/2006/relationships/tableStyles" Target="tableStyles.xml"/><Relationship Id="rId3" Type="http://schemas.openxmlformats.org/officeDocument/2006/relationships/customXml" Target="../customXml/item3.xml"/><Relationship Id="rId68" Type="http://customschemas.google.com/relationships/presentationmetadata" Target="metadata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71" Type="http://schemas.openxmlformats.org/officeDocument/2006/relationships/theme" Target="theme/theme1.xml"/><Relationship Id="rId2" Type="http://schemas.openxmlformats.org/officeDocument/2006/relationships/customXml" Target="../customXml/item2.xml"/><Relationship Id="rId7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font" Target="fonts/font4.fntdata"/><Relationship Id="rId5" Type="http://schemas.openxmlformats.org/officeDocument/2006/relationships/slideMaster" Target="slideMasters/slideMaster2.xml"/><Relationship Id="rId10" Type="http://schemas.openxmlformats.org/officeDocument/2006/relationships/font" Target="fonts/font3.fntdata"/><Relationship Id="rId73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font" Target="fonts/font2.fntdata"/><Relationship Id="rId69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auren E Pfaff" userId="78cb275b-3ec1-452b-ae02-1b05accb8ff3" providerId="ADAL" clId="{4D45C876-F77D-4011-B951-3192A7B607C4}"/>
    <pc:docChg chg="modSld">
      <pc:chgData name="Lauren E Pfaff" userId="78cb275b-3ec1-452b-ae02-1b05accb8ff3" providerId="ADAL" clId="{4D45C876-F77D-4011-B951-3192A7B607C4}" dt="2024-09-30T16:16:42.609" v="51" actId="20577"/>
      <pc:docMkLst>
        <pc:docMk/>
      </pc:docMkLst>
      <pc:sldChg chg="modSp">
        <pc:chgData name="Lauren E Pfaff" userId="78cb275b-3ec1-452b-ae02-1b05accb8ff3" providerId="ADAL" clId="{4D45C876-F77D-4011-B951-3192A7B607C4}" dt="2024-09-30T16:16:42.609" v="51" actId="20577"/>
        <pc:sldMkLst>
          <pc:docMk/>
          <pc:sldMk cId="2261733503" sldId="349"/>
        </pc:sldMkLst>
        <pc:spChg chg="mod">
          <ac:chgData name="Lauren E Pfaff" userId="78cb275b-3ec1-452b-ae02-1b05accb8ff3" providerId="ADAL" clId="{4D45C876-F77D-4011-B951-3192A7B607C4}" dt="2024-09-30T16:16:42.609" v="51" actId="20577"/>
          <ac:spMkLst>
            <pc:docMk/>
            <pc:sldMk cId="2261733503" sldId="349"/>
            <ac:spMk id="7" creationId="{E9464395-9AEA-4886-376E-0B23B74EA2B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93162" rIns="93162" bIns="93162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g11484959b13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" name="Google Shape;51;g11484959b13_0_25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 defTabSz="931774">
              <a:buNone/>
              <a:defRPr/>
            </a:pPr>
            <a:r>
              <a:rPr lang="en-US" dirty="0"/>
              <a:t>Cover Slide (option 3)</a:t>
            </a:r>
          </a:p>
          <a:p>
            <a:pPr marL="0" indent="0"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807379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Master" type="blank">
  <p:cSld name="BLANK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Master" type="blank" preserve="1">
  <p:cSld name="Section Mast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031873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53" r:id="rId1"/>
  </p:sldLayoutIdLst>
  <p:hf sldNum="0" hdr="0" ftr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lt1"/>
        </a:solidFill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011341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55" r:id="rId1"/>
  </p:sldLayoutIdLst>
  <p:hf sldNum="0" hdr="0" ftr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oer.ny.gov/public-service-loan-forgiveness" TargetMode="External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3287E3A-02FE-B966-98B1-333C34B35E0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57A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2FDA21D2-ADDB-C2D6-0304-680F249526BA}"/>
              </a:ext>
            </a:extLst>
          </p:cNvPr>
          <p:cNvSpPr/>
          <p:nvPr/>
        </p:nvSpPr>
        <p:spPr>
          <a:xfrm>
            <a:off x="184404" y="182880"/>
            <a:ext cx="11823192" cy="6492240"/>
          </a:xfrm>
          <a:prstGeom prst="roundRect">
            <a:avLst>
              <a:gd name="adj" fmla="val 3633"/>
            </a:avLst>
          </a:prstGeom>
          <a:gradFill flip="none" rotWithShape="1">
            <a:gsLst>
              <a:gs pos="0">
                <a:srgbClr val="D0D0CE"/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7EEEC95D-8EB3-0846-9B0E-185DCA083121}"/>
              </a:ext>
            </a:extLst>
          </p:cNvPr>
          <p:cNvSpPr txBox="1">
            <a:spLocks/>
          </p:cNvSpPr>
          <p:nvPr/>
        </p:nvSpPr>
        <p:spPr>
          <a:xfrm>
            <a:off x="464659" y="1725931"/>
            <a:ext cx="6267611" cy="290513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5200" b="1" spc="300" dirty="0">
                <a:solidFill>
                  <a:srgbClr val="154973"/>
                </a:solidFill>
                <a:latin typeface="Oswald" panose="02000503000000000000" pitchFamily="2" charset="0"/>
              </a:rPr>
              <a:t>PUBLIC SERVICE LOAN FORGIVENESS PROGRAM</a:t>
            </a:r>
          </a:p>
        </p:txBody>
      </p:sp>
      <p:pic>
        <p:nvPicPr>
          <p:cNvPr id="8" name="Picture 7" descr="Arrow&#10;&#10;Description automatically generated with low confidence">
            <a:extLst>
              <a:ext uri="{FF2B5EF4-FFF2-40B4-BE49-F238E27FC236}">
                <a16:creationId xmlns:a16="http://schemas.microsoft.com/office/drawing/2014/main" id="{47973A77-B60B-38D4-6DB8-B71B6C8AF0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978" y="95774"/>
            <a:ext cx="2017779" cy="2017779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AB976244-07C3-DAE8-1417-A30CF7BBFC7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8624" t="-1" r="3820" b="205"/>
          <a:stretch/>
        </p:blipFill>
        <p:spPr>
          <a:xfrm>
            <a:off x="6310472" y="942032"/>
            <a:ext cx="5881527" cy="4356799"/>
          </a:xfrm>
          <a:custGeom>
            <a:avLst/>
            <a:gdLst>
              <a:gd name="connsiteX0" fmla="*/ 2289808 w 5416868"/>
              <a:gd name="connsiteY0" fmla="*/ 0 h 4579616"/>
              <a:gd name="connsiteX1" fmla="*/ 2315144 w 5416868"/>
              <a:gd name="connsiteY1" fmla="*/ 1279 h 4579616"/>
              <a:gd name="connsiteX2" fmla="*/ 2315144 w 5416868"/>
              <a:gd name="connsiteY2" fmla="*/ 0 h 4579616"/>
              <a:gd name="connsiteX3" fmla="*/ 5416868 w 5416868"/>
              <a:gd name="connsiteY3" fmla="*/ 0 h 4579616"/>
              <a:gd name="connsiteX4" fmla="*/ 5416868 w 5416868"/>
              <a:gd name="connsiteY4" fmla="*/ 4579615 h 4579616"/>
              <a:gd name="connsiteX5" fmla="*/ 2315144 w 5416868"/>
              <a:gd name="connsiteY5" fmla="*/ 4579615 h 4579616"/>
              <a:gd name="connsiteX6" fmla="*/ 2315144 w 5416868"/>
              <a:gd name="connsiteY6" fmla="*/ 4578337 h 4579616"/>
              <a:gd name="connsiteX7" fmla="*/ 2289808 w 5416868"/>
              <a:gd name="connsiteY7" fmla="*/ 4579616 h 4579616"/>
              <a:gd name="connsiteX8" fmla="*/ 0 w 5416868"/>
              <a:gd name="connsiteY8" fmla="*/ 2289808 h 4579616"/>
              <a:gd name="connsiteX9" fmla="*/ 2289808 w 5416868"/>
              <a:gd name="connsiteY9" fmla="*/ 0 h 45796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416868" h="4579616">
                <a:moveTo>
                  <a:pt x="2289808" y="0"/>
                </a:moveTo>
                <a:lnTo>
                  <a:pt x="2315144" y="1279"/>
                </a:lnTo>
                <a:lnTo>
                  <a:pt x="2315144" y="0"/>
                </a:lnTo>
                <a:lnTo>
                  <a:pt x="5416868" y="0"/>
                </a:lnTo>
                <a:lnTo>
                  <a:pt x="5416868" y="4579615"/>
                </a:lnTo>
                <a:lnTo>
                  <a:pt x="2315144" y="4579615"/>
                </a:lnTo>
                <a:lnTo>
                  <a:pt x="2315144" y="4578337"/>
                </a:lnTo>
                <a:lnTo>
                  <a:pt x="2289808" y="4579616"/>
                </a:lnTo>
                <a:cubicBezTo>
                  <a:pt x="1025182" y="4579616"/>
                  <a:pt x="0" y="3554434"/>
                  <a:pt x="0" y="2289808"/>
                </a:cubicBezTo>
                <a:cubicBezTo>
                  <a:pt x="0" y="1025182"/>
                  <a:pt x="1025182" y="0"/>
                  <a:pt x="2289808" y="0"/>
                </a:cubicBezTo>
                <a:close/>
              </a:path>
            </a:pathLst>
          </a:custGeom>
        </p:spPr>
      </p:pic>
      <p:sp>
        <p:nvSpPr>
          <p:cNvPr id="6" name="Freeform 5">
            <a:extLst>
              <a:ext uri="{FF2B5EF4-FFF2-40B4-BE49-F238E27FC236}">
                <a16:creationId xmlns:a16="http://schemas.microsoft.com/office/drawing/2014/main" id="{9AAB9F1C-4604-5200-926E-8E1D3B68C360}"/>
              </a:ext>
            </a:extLst>
          </p:cNvPr>
          <p:cNvSpPr/>
          <p:nvPr/>
        </p:nvSpPr>
        <p:spPr>
          <a:xfrm>
            <a:off x="184404" y="4807370"/>
            <a:ext cx="9051754" cy="1108598"/>
          </a:xfrm>
          <a:custGeom>
            <a:avLst/>
            <a:gdLst>
              <a:gd name="connsiteX0" fmla="*/ 0 w 9051754"/>
              <a:gd name="connsiteY0" fmla="*/ 0 h 1108598"/>
              <a:gd name="connsiteX1" fmla="*/ 8497455 w 9051754"/>
              <a:gd name="connsiteY1" fmla="*/ 0 h 1108598"/>
              <a:gd name="connsiteX2" fmla="*/ 9051754 w 9051754"/>
              <a:gd name="connsiteY2" fmla="*/ 554299 h 1108598"/>
              <a:gd name="connsiteX3" fmla="*/ 8497455 w 9051754"/>
              <a:gd name="connsiteY3" fmla="*/ 1108598 h 1108598"/>
              <a:gd name="connsiteX4" fmla="*/ 8497445 w 9051754"/>
              <a:gd name="connsiteY4" fmla="*/ 1108597 h 1108598"/>
              <a:gd name="connsiteX5" fmla="*/ 0 w 9051754"/>
              <a:gd name="connsiteY5" fmla="*/ 1108597 h 1108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51754" h="1108598">
                <a:moveTo>
                  <a:pt x="0" y="0"/>
                </a:moveTo>
                <a:lnTo>
                  <a:pt x="8497455" y="0"/>
                </a:lnTo>
                <a:cubicBezTo>
                  <a:pt x="8803586" y="0"/>
                  <a:pt x="9051754" y="248168"/>
                  <a:pt x="9051754" y="554299"/>
                </a:cubicBezTo>
                <a:cubicBezTo>
                  <a:pt x="9051754" y="860430"/>
                  <a:pt x="8803586" y="1108598"/>
                  <a:pt x="8497455" y="1108598"/>
                </a:cubicBezTo>
                <a:lnTo>
                  <a:pt x="8497445" y="1108597"/>
                </a:lnTo>
                <a:lnTo>
                  <a:pt x="0" y="1108597"/>
                </a:lnTo>
                <a:close/>
              </a:path>
            </a:pathLst>
          </a:custGeom>
          <a:solidFill>
            <a:srgbClr val="457AA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8D457CF7-03B9-CDF2-37A3-57350A9BC557}"/>
              </a:ext>
            </a:extLst>
          </p:cNvPr>
          <p:cNvSpPr txBox="1">
            <a:spLocks/>
          </p:cNvSpPr>
          <p:nvPr/>
        </p:nvSpPr>
        <p:spPr>
          <a:xfrm>
            <a:off x="759191" y="4954826"/>
            <a:ext cx="8149584" cy="79094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 a New York State Employee, You May Be Eligible to Have Student Loans Forgiven through this Federal Program</a:t>
            </a:r>
            <a:endParaRPr lang="en-US" sz="12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9464395-9AEA-4886-376E-0B23B74EA2B0}"/>
              </a:ext>
            </a:extLst>
          </p:cNvPr>
          <p:cNvSpPr txBox="1"/>
          <p:nvPr/>
        </p:nvSpPr>
        <p:spPr>
          <a:xfrm>
            <a:off x="855785" y="6073178"/>
            <a:ext cx="108203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1200" cap="all" spc="300" dirty="0">
                <a:solidFill>
                  <a:srgbClr val="457AA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CONTACT: 	The Human Resources Department, 934-420-2107, &amp; </a:t>
            </a:r>
            <a:r>
              <a:rPr lang="en-US" sz="1200" cap="all" spc="300" dirty="0">
                <a:solidFill>
                  <a:srgbClr val="004DD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HR@farmingdale.edu</a:t>
            </a:r>
          </a:p>
          <a:p>
            <a:pPr lvl="1"/>
            <a:r>
              <a:rPr lang="en-US" sz="1200" cap="all" spc="300" dirty="0">
                <a:solidFill>
                  <a:srgbClr val="457AA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    	</a:t>
            </a:r>
            <a:r>
              <a:rPr lang="en-US" sz="1200" cap="all" spc="300" dirty="0">
                <a:solidFill>
                  <a:srgbClr val="004DD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www.farmingdale.edu</a:t>
            </a:r>
          </a:p>
          <a:p>
            <a:pPr lvl="1"/>
            <a:r>
              <a:rPr lang="en-US" sz="1200" cap="all" spc="300" dirty="0">
                <a:solidFill>
                  <a:srgbClr val="457AA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MORE INFO:	</a:t>
            </a:r>
            <a:r>
              <a:rPr lang="en-US" sz="1200" cap="all" spc="300" dirty="0">
                <a:solidFill>
                  <a:srgbClr val="004DD1"/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oer.ny.gov/public-service-loan-forgiveness</a:t>
            </a:r>
            <a:endParaRPr lang="en-US" sz="1200" cap="all" spc="300" dirty="0">
              <a:solidFill>
                <a:srgbClr val="004DD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cap="all" spc="300" dirty="0">
                <a:solidFill>
                  <a:srgbClr val="1549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</a:t>
            </a:r>
          </a:p>
        </p:txBody>
      </p:sp>
    </p:spTree>
    <p:extLst>
      <p:ext uri="{BB962C8B-B14F-4D97-AF65-F5344CB8AC3E}">
        <p14:creationId xmlns:p14="http://schemas.microsoft.com/office/powerpoint/2010/main" val="2261733503"/>
      </p:ext>
    </p:extLst>
  </p:cSld>
  <p:clrMapOvr>
    <a:masterClrMapping/>
  </p:clrMapOvr>
</p:sld>
</file>

<file path=ppt/theme/theme1.xml><?xml version="1.0" encoding="utf-8"?>
<a:theme xmlns:a="http://schemas.openxmlformats.org/drawingml/2006/main" name="Section Master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ubSection Master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4183cf1f-602f-4fb9-9638-fbea553b1ae6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E48EE21EF002F4BAFC081CB0F1E2F61" ma:contentTypeVersion="15" ma:contentTypeDescription="Create a new document." ma:contentTypeScope="" ma:versionID="f9ab6a7272f0281c6b7b40211172349b">
  <xsd:schema xmlns:xsd="http://www.w3.org/2001/XMLSchema" xmlns:xs="http://www.w3.org/2001/XMLSchema" xmlns:p="http://schemas.microsoft.com/office/2006/metadata/properties" xmlns:ns3="4183cf1f-602f-4fb9-9638-fbea553b1ae6" xmlns:ns4="098b1497-70da-48d8-a8de-a28132d8efce" targetNamespace="http://schemas.microsoft.com/office/2006/metadata/properties" ma:root="true" ma:fieldsID="6e83295515b93fdb3bec6c06882d33d9" ns3:_="" ns4:_="">
    <xsd:import namespace="4183cf1f-602f-4fb9-9638-fbea553b1ae6"/>
    <xsd:import namespace="098b1497-70da-48d8-a8de-a28132d8efc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_activity" minOccurs="0"/>
                <xsd:element ref="ns3:MediaServiceDateTaken" minOccurs="0"/>
                <xsd:element ref="ns3:MediaServiceOCR" minOccurs="0"/>
                <xsd:element ref="ns3:MediaServiceObjectDetectorVersions" minOccurs="0"/>
                <xsd:element ref="ns3:MediaServiceSystemTags" minOccurs="0"/>
                <xsd:element ref="ns3:MediaServiceSearchProperties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183cf1f-602f-4fb9-9638-fbea553b1ae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_activity" ma:index="16" nillable="true" ma:displayName="_activity" ma:hidden="true" ma:internalName="_activity">
      <xsd:simpleType>
        <xsd:restriction base="dms:Note"/>
      </xsd:simple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20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98b1497-70da-48d8-a8de-a28132d8efce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7E23138-B793-4EAB-89C2-6859E92EE573}">
  <ds:schemaRefs>
    <ds:schemaRef ds:uri="http://schemas.openxmlformats.org/package/2006/metadata/core-properties"/>
    <ds:schemaRef ds:uri="http://purl.org/dc/terms/"/>
    <ds:schemaRef ds:uri="098b1497-70da-48d8-a8de-a28132d8efce"/>
    <ds:schemaRef ds:uri="http://purl.org/dc/elements/1.1/"/>
    <ds:schemaRef ds:uri="http://schemas.microsoft.com/office/2006/documentManagement/types"/>
    <ds:schemaRef ds:uri="4183cf1f-602f-4fb9-9638-fbea553b1ae6"/>
    <ds:schemaRef ds:uri="http://purl.org/dc/dcmitype/"/>
    <ds:schemaRef ds:uri="http://schemas.microsoft.com/office/infopath/2007/PartnerControls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754DD654-5FDF-4889-894F-3CEEB86C64F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183cf1f-602f-4fb9-9638-fbea553b1ae6"/>
    <ds:schemaRef ds:uri="098b1497-70da-48d8-a8de-a28132d8efc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2380BA6-283C-4EAB-A8DE-67DACCA1030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8879</TotalTime>
  <Words>69</Words>
  <Application>Microsoft Office PowerPoint</Application>
  <PresentationFormat>Widescreen</PresentationFormat>
  <Paragraphs>7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Oswald</vt:lpstr>
      <vt:lpstr>Times New Roman</vt:lpstr>
      <vt:lpstr>Section Master</vt:lpstr>
      <vt:lpstr>SubSection Master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Statham, Sarah (OER)</dc:creator>
  <cp:lastModifiedBy>Lauren E Pfaff</cp:lastModifiedBy>
  <cp:revision>99</cp:revision>
  <cp:lastPrinted>2024-09-27T12:44:01Z</cp:lastPrinted>
  <dcterms:modified xsi:type="dcterms:W3CDTF">2024-09-30T16:16:47Z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0x0101009E48EE21EF002F4BAFC081CB0F1E2F61</vt:lpwstr>
  </property>
</Properties>
</file>