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sldIdLst>
    <p:sldId id="268" r:id="rId3"/>
    <p:sldId id="257" r:id="rId4"/>
    <p:sldId id="271" r:id="rId5"/>
    <p:sldId id="270" r:id="rId6"/>
    <p:sldId id="260" r:id="rId7"/>
    <p:sldId id="276" r:id="rId8"/>
    <p:sldId id="277" r:id="rId9"/>
    <p:sldId id="27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1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CBE4-1D52-465D-ACE8-D890897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48E37-9B9F-4592-A210-D481B865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54C2-A80B-4122-865D-136409A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632B-A677-49D4-86C6-2A5F782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CF7-F95D-40FB-989E-E620A85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7A01-68E7-474E-9927-A67A23E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B94-BB6E-4EDB-AAA0-2B459806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57F-5D49-45BF-A554-E28CAA0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271-5FEE-4524-B126-DDD787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D989-0DFE-4DC9-BAE2-EC3BF42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248-B174-4AE3-898E-FECAAA3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1E2C-4852-40B6-A28B-F0AE29BF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AA7B-D32C-4F0F-8185-CF28312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B17B-4E4B-4AED-AAF0-97F3A83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8906-46CE-425F-8E8B-6AA1988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C9B-ED1E-4795-9E0B-4CF9091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0AC8-A9F1-4769-B838-445BB4CF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FF9-F599-471E-BA6A-1E0F5CD1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D8CD-8C6F-4C78-918D-D7FD7B7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6184-FFD0-43CD-BBFE-4FA2D5F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E8F-9C77-4AB3-A8C2-0D8CBE2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524-D352-4A1E-9B1F-D78628B9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93D-80E1-4740-8BC8-FE8B2D7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A159-6CAD-4965-AE5D-1D6BB492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7985-6ADA-4800-9F77-391ED0A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AED18-AED0-4812-9B21-AFC41B3C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F57AC-B20B-45E0-B686-12411CB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5B90A-C1D2-4875-AB09-57DA01E5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61A60-B0EC-4818-8B45-BAE5E8FD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E9F2-E4BA-473E-B102-AC2B620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9C7E-CE0C-4735-A083-9F4DAB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C611-DEED-406D-8906-C740B30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EFE0-0BB7-420D-BA04-9728892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90AA0-328F-4D2D-A761-21CFEFE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597C-49AE-46B8-8638-2168D15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7995-FF09-4454-B774-D60257D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E7D-BCAC-4F67-9733-5880C6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AF1E-2554-4F82-8C85-038BE2B7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7CA6-65B5-44BC-9F43-36C8633B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36D6-EB6F-4C7E-AA5F-5371951F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0694C-EBFE-4DB8-B8FF-379CCEF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DDD3-2E50-4069-8827-0261B4E5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9D0-1937-42FE-BB1F-EFCE4F64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3D65D-AFFE-4655-AA3D-9752A965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D715-5DAE-4206-BD7D-B80686D7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4C5F6-E6B1-41E0-9975-ACCF1F3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FEEAE-AF3F-474A-B2DD-F26E765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3C8-41DD-418F-B368-79D85A9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5F21-ADA7-463A-B3D7-1CFFC68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94D7-CA07-48F7-886F-26218FDE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EBB6-9156-44EC-91AD-CB0156A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B0F7-6069-43D9-B880-4DE19EE6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76E-3D1B-4D1B-BECC-5C395B6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0300F-3F66-4716-A439-7E2D1977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3D9C3-5C48-4C27-9CDB-C96E2C2C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34AB-44D0-4EAD-951E-94AE54E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F8CF-C13C-4BA7-8D41-119A168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75AD-7678-43EA-A5CB-A41AE2C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5A2C-E2B8-400E-BC06-D6F51AC8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D5E4-E5C2-4876-B91F-D66E201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D0E-FD93-4956-9708-8DB94158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38A9-DA11-4828-A0E0-C9248A79B6D5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D89F-7DD2-4F06-A054-0FDD1AA1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6EBB-D927-49DC-B043-BED8D551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hyperlink" Target="https://www.interviewexchange.com/login.jsp" TargetMode="Externa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9D3D5-3745-431B-BA1D-2721C8F2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93" y="2678087"/>
            <a:ext cx="10514012" cy="150182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Student CWS / SA Appointment Notice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Guide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B0DB4-4555-46F2-83EC-7C11EE3A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724" y="553196"/>
            <a:ext cx="6002550" cy="7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2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96063-2B08-450B-8A95-079677C3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46" y="1219294"/>
            <a:ext cx="3324508" cy="258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D42-A643-47CA-9079-3E5925EB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620624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/>
              <a:t>To access Interview Exchange, employees should use the following link: </a:t>
            </a:r>
            <a:r>
              <a:rPr lang="en-US" dirty="0">
                <a:hlinkClick r:id="rId5"/>
              </a:rPr>
              <a:t>https://www.interviewexchange.com/login.jsp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dirty="0"/>
              <a:t>IE uses Single Sign On (SSO). The email login is your Farmingdale email address and your password will be the same as your Farmingdale network account.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highlight>
                  <a:srgbClr val="FFFF00"/>
                </a:highlight>
              </a:rPr>
              <a:t>For any errors with login, please email studentpayroll@farmingdale.edu</a:t>
            </a:r>
          </a:p>
          <a:p>
            <a:endParaRPr lang="en-US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0F5E31DA-08BC-49C6-81B0-AA91F771AB01}"/>
              </a:ext>
            </a:extLst>
          </p:cNvPr>
          <p:cNvSpPr/>
          <p:nvPr/>
        </p:nvSpPr>
        <p:spPr>
          <a:xfrm>
            <a:off x="5710106" y="1717775"/>
            <a:ext cx="2901821" cy="1017037"/>
          </a:xfrm>
          <a:prstGeom prst="borderCallout1">
            <a:avLst>
              <a:gd name="adj1" fmla="val 49025"/>
              <a:gd name="adj2" fmla="val 27"/>
              <a:gd name="adj3" fmla="val 62041"/>
              <a:gd name="adj4" fmla="val -6180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save the login link as a “favorite” for easy access</a:t>
            </a:r>
          </a:p>
        </p:txBody>
      </p:sp>
    </p:spTree>
    <p:extLst>
      <p:ext uri="{BB962C8B-B14F-4D97-AF65-F5344CB8AC3E}">
        <p14:creationId xmlns:p14="http://schemas.microsoft.com/office/powerpoint/2010/main" val="3038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2D83-AC82-4EFE-BC1E-C531FF4C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7" y="0"/>
            <a:ext cx="12171613" cy="893023"/>
          </a:xfrm>
        </p:spPr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 After login, select the “Forms” module to access the system.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050C6-E872-46A1-805A-0C8F67206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7" y="1222843"/>
            <a:ext cx="4439989" cy="359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469009F-3A01-48B9-A9F3-2842656784CE}"/>
              </a:ext>
            </a:extLst>
          </p:cNvPr>
          <p:cNvSpPr/>
          <p:nvPr/>
        </p:nvSpPr>
        <p:spPr>
          <a:xfrm rot="3506773">
            <a:off x="6669052" y="1949684"/>
            <a:ext cx="1388544" cy="1777546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1E3A27-A243-4F5E-9541-B8D72836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250979"/>
            <a:ext cx="1179195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0"/>
            <a:ext cx="1041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solidFill>
                  <a:prstClr val="black"/>
                </a:solidFill>
              </a:rPr>
              <a:t>Toward the top right corner of the page, click on “</a:t>
            </a:r>
            <a:r>
              <a:rPr lang="en-US" sz="2800" dirty="0">
                <a:highlight>
                  <a:srgbClr val="0000FF"/>
                </a:highlight>
              </a:rPr>
              <a:t>Start New Form</a:t>
            </a:r>
            <a:r>
              <a:rPr lang="en-US" sz="2800" dirty="0">
                <a:solidFill>
                  <a:prstClr val="black"/>
                </a:solidFill>
              </a:rPr>
              <a:t>”.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6CEC375-94E5-46AF-82F1-BF99ECB50A0D}"/>
              </a:ext>
            </a:extLst>
          </p:cNvPr>
          <p:cNvSpPr/>
          <p:nvPr/>
        </p:nvSpPr>
        <p:spPr>
          <a:xfrm rot="16200000">
            <a:off x="9420316" y="2187821"/>
            <a:ext cx="812344" cy="182500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8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DB4789-94B3-47D5-8569-DC20FB09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3305656"/>
            <a:ext cx="2640452" cy="2172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3652133-2682-4915-A3ED-7CECE880CB71}"/>
              </a:ext>
            </a:extLst>
          </p:cNvPr>
          <p:cNvSpPr/>
          <p:nvPr/>
        </p:nvSpPr>
        <p:spPr>
          <a:xfrm>
            <a:off x="1709342" y="2392872"/>
            <a:ext cx="3457322" cy="136666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CB3FE-1C2B-48DA-A6D3-015E22E7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100" y="1691168"/>
            <a:ext cx="5229225" cy="32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A40D9-7449-4C9D-B5FE-E803CDB2267D}"/>
              </a:ext>
            </a:extLst>
          </p:cNvPr>
          <p:cNvSpPr txBox="1"/>
          <p:nvPr/>
        </p:nvSpPr>
        <p:spPr>
          <a:xfrm>
            <a:off x="0" y="0"/>
            <a:ext cx="11942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Department</a:t>
            </a:r>
            <a:r>
              <a:rPr lang="en-US" sz="2000" dirty="0">
                <a:solidFill>
                  <a:schemeClr val="bg1"/>
                </a:solidFill>
              </a:rPr>
              <a:t> = Select your department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Category</a:t>
            </a:r>
            <a:r>
              <a:rPr lang="en-US" sz="2000" dirty="0">
                <a:solidFill>
                  <a:schemeClr val="bg1"/>
                </a:solidFill>
              </a:rPr>
              <a:t> = Recruitment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Template</a:t>
            </a:r>
            <a:r>
              <a:rPr lang="en-US" sz="2000" dirty="0">
                <a:solidFill>
                  <a:schemeClr val="bg1"/>
                </a:solidFill>
              </a:rPr>
              <a:t> = Student CWS/SA Appointment Notice </a:t>
            </a: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(Scroll down the drop-down options to find)</a:t>
            </a:r>
            <a:endParaRPr lang="en-US" sz="2000" b="1" u="sng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Title/Name </a:t>
            </a:r>
            <a:r>
              <a:rPr lang="en-US" sz="2000" dirty="0">
                <a:solidFill>
                  <a:schemeClr val="bg1"/>
                </a:solidFill>
              </a:rPr>
              <a:t>= Student Last Name, First Name – Semester/Year </a:t>
            </a: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(See screenshot below for example)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2000" dirty="0">
                <a:solidFill>
                  <a:schemeClr val="bg1"/>
                </a:solidFill>
              </a:rPr>
              <a:t>Click “</a:t>
            </a:r>
            <a:r>
              <a:rPr lang="en-US" sz="2000" dirty="0">
                <a:highlight>
                  <a:srgbClr val="808080"/>
                </a:highlight>
              </a:rPr>
              <a:t>Create Form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3D18F0C-2940-45AE-B5C3-8E66CE8A83EA}"/>
              </a:ext>
            </a:extLst>
          </p:cNvPr>
          <p:cNvSpPr/>
          <p:nvPr/>
        </p:nvSpPr>
        <p:spPr>
          <a:xfrm rot="5400000">
            <a:off x="7196934" y="3732581"/>
            <a:ext cx="592911" cy="1519449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A24D2-3370-4BF7-8917-070634B4F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289" y="2016445"/>
            <a:ext cx="2558642" cy="514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FFFB42-E768-4D37-ADAD-CFC3D15C7191}"/>
              </a:ext>
            </a:extLst>
          </p:cNvPr>
          <p:cNvSpPr txBox="1"/>
          <p:nvPr/>
        </p:nvSpPr>
        <p:spPr>
          <a:xfrm>
            <a:off x="1877147" y="2690336"/>
            <a:ext cx="3289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Fall = F           Spring = </a:t>
            </a:r>
            <a:r>
              <a:rPr lang="en-US" sz="1400" dirty="0" err="1">
                <a:solidFill>
                  <a:schemeClr val="bg1"/>
                </a:solidFill>
              </a:rPr>
              <a:t>Sp</a:t>
            </a:r>
            <a:r>
              <a:rPr lang="en-US" sz="1400" dirty="0">
                <a:solidFill>
                  <a:schemeClr val="bg1"/>
                </a:solidFill>
              </a:rPr>
              <a:t>         Summer = </a:t>
            </a:r>
            <a:r>
              <a:rPr lang="en-US" sz="1400" dirty="0" err="1">
                <a:solidFill>
                  <a:schemeClr val="bg1"/>
                </a:solidFill>
              </a:rPr>
              <a:t>Su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Followed by last 2 digits of Semester Year</a:t>
            </a:r>
          </a:p>
        </p:txBody>
      </p:sp>
    </p:spTree>
    <p:extLst>
      <p:ext uri="{BB962C8B-B14F-4D97-AF65-F5344CB8AC3E}">
        <p14:creationId xmlns:p14="http://schemas.microsoft.com/office/powerpoint/2010/main" val="83608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56BB1-87F6-4E14-8936-85BCE89A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25" y="1274161"/>
            <a:ext cx="6410150" cy="4129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66FAE3-29BA-4561-BDED-9CE66358E013}"/>
              </a:ext>
            </a:extLst>
          </p:cNvPr>
          <p:cNvSpPr txBox="1"/>
          <p:nvPr/>
        </p:nvSpPr>
        <p:spPr>
          <a:xfrm>
            <a:off x="0" y="0"/>
            <a:ext cx="1124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From this screen, click on the words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ED5C1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Student </a:t>
            </a:r>
            <a:r>
              <a:rPr lang="en-US" sz="2800" dirty="0">
                <a:solidFill>
                  <a:srgbClr val="8ED5C1">
                    <a:lumMod val="75000"/>
                  </a:srgbClr>
                </a:solidFill>
                <a:latin typeface="Corbel" panose="020B0503020204020204"/>
              </a:rPr>
              <a:t>CWS/SA  Appointment Notice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to open the form.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4BD94A4-57D6-4729-B97A-5541D8310C66}"/>
              </a:ext>
            </a:extLst>
          </p:cNvPr>
          <p:cNvSpPr/>
          <p:nvPr/>
        </p:nvSpPr>
        <p:spPr>
          <a:xfrm rot="5400000">
            <a:off x="5877886" y="1411257"/>
            <a:ext cx="436226" cy="182500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36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F1DBF-EAF8-4FCF-8883-D3CEE6C64FFB}"/>
              </a:ext>
            </a:extLst>
          </p:cNvPr>
          <p:cNvSpPr txBox="1"/>
          <p:nvPr/>
        </p:nvSpPr>
        <p:spPr>
          <a:xfrm>
            <a:off x="-1" y="0"/>
            <a:ext cx="6736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Please complete form.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All fields with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red 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are required.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orbel" panose="020B0503020204020204"/>
              </a:rPr>
              <a:t>If pay rate is higher than minimum wage, a justification must be provided.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Multiple job duties can be selected. If a job duty does not match, please select “Other” and provide description in the box below.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Save &amp; Submit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once finished.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form will refresh, click on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Continue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to proceed.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000" dirty="0">
              <a:solidFill>
                <a:prstClr val="black"/>
              </a:solidFill>
              <a:latin typeface="Corbel" panose="020B0503020204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0311B-735E-4F65-8442-648EC203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4" y="5490977"/>
            <a:ext cx="3105150" cy="50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5246D34-08FE-4521-B7C0-C65F96057B9C}"/>
              </a:ext>
            </a:extLst>
          </p:cNvPr>
          <p:cNvSpPr/>
          <p:nvPr/>
        </p:nvSpPr>
        <p:spPr>
          <a:xfrm rot="16200000">
            <a:off x="5944996" y="5399486"/>
            <a:ext cx="436226" cy="75640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83292-2C5C-476A-9EAF-0105948D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360" y="2580888"/>
            <a:ext cx="5455639" cy="2651422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7454E69-5A5D-4640-A2A0-0949620EE51B}"/>
              </a:ext>
            </a:extLst>
          </p:cNvPr>
          <p:cNvSpPr/>
          <p:nvPr/>
        </p:nvSpPr>
        <p:spPr>
          <a:xfrm rot="3981788">
            <a:off x="10358825" y="4477253"/>
            <a:ext cx="331898" cy="809626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CE005-5455-410E-9D5F-978CF9BD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60" y="7980"/>
            <a:ext cx="5455638" cy="25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0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4A718-FE25-4475-8697-7C929926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04" y="2169956"/>
            <a:ext cx="5836860" cy="424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3134D-6CAC-44AB-AE63-14A3B6F0B1A6}"/>
              </a:ext>
            </a:extLst>
          </p:cNvPr>
          <p:cNvSpPr txBox="1"/>
          <p:nvPr/>
        </p:nvSpPr>
        <p:spPr>
          <a:xfrm>
            <a:off x="-1" y="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</a:t>
            </a:r>
            <a:r>
              <a:rPr lang="en-US" sz="2800" dirty="0">
                <a:solidFill>
                  <a:srgbClr val="70AD47"/>
                </a:solidFill>
                <a:latin typeface="Calibri" panose="020F0502020204030204"/>
              </a:rPr>
              <a:t>CWS/SA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Appointment Notice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form should now appear with a green checkmark.</a:t>
            </a:r>
          </a:p>
          <a:p>
            <a:pPr marL="457200" indent="-457200" defTabSz="9144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800" dirty="0">
                <a:solidFill>
                  <a:prstClr val="black"/>
                </a:solidFill>
              </a:rPr>
              <a:t>If needed you may attach a document by clicking on “Choose File”.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now click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Send for Next Action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to send for routing!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3AEE711-5F29-41F0-895A-D2DA2D0902B5}"/>
              </a:ext>
            </a:extLst>
          </p:cNvPr>
          <p:cNvSpPr/>
          <p:nvPr/>
        </p:nvSpPr>
        <p:spPr>
          <a:xfrm rot="16200000">
            <a:off x="6717137" y="5393928"/>
            <a:ext cx="390900" cy="1254502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F0D6B66-0FA5-495C-A90D-A8A217C20692}"/>
              </a:ext>
            </a:extLst>
          </p:cNvPr>
          <p:cNvSpPr/>
          <p:nvPr/>
        </p:nvSpPr>
        <p:spPr>
          <a:xfrm rot="16200000">
            <a:off x="3267175" y="3236383"/>
            <a:ext cx="327577" cy="385232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9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84B61-CFD5-47F3-BED6-DDCBD0F39026}"/>
              </a:ext>
            </a:extLst>
          </p:cNvPr>
          <p:cNvSpPr txBox="1"/>
          <p:nvPr/>
        </p:nvSpPr>
        <p:spPr>
          <a:xfrm>
            <a:off x="0" y="358346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All done! If you run into any issues, please feel free to email Student Payroll at studentpayroll@farmingdale.edu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A3E79-A95B-48AF-B994-8FD17968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61" y="1489120"/>
            <a:ext cx="4002278" cy="3879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94498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1051</TotalTime>
  <Words>353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Wingdings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Exchange</dc:title>
  <dc:creator>Jorge</dc:creator>
  <cp:lastModifiedBy>Jorge Osorio</cp:lastModifiedBy>
  <cp:revision>119</cp:revision>
  <dcterms:created xsi:type="dcterms:W3CDTF">2020-04-24T22:09:57Z</dcterms:created>
  <dcterms:modified xsi:type="dcterms:W3CDTF">2024-04-08T17:01:58Z</dcterms:modified>
</cp:coreProperties>
</file>