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CA9647-DFD1-41BB-89DF-F970421046D9}" type="datetimeFigureOut">
              <a:rPr lang="en-US" smtClean="0"/>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9FA614-5139-4109-980F-099D6B464D4C}" type="slidenum">
              <a:rPr lang="en-US" smtClean="0"/>
              <a:t>‹#›</a:t>
            </a:fld>
            <a:endParaRPr lang="en-US"/>
          </a:p>
        </p:txBody>
      </p:sp>
    </p:spTree>
    <p:extLst>
      <p:ext uri="{BB962C8B-B14F-4D97-AF65-F5344CB8AC3E}">
        <p14:creationId xmlns:p14="http://schemas.microsoft.com/office/powerpoint/2010/main" val="3979961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CA9647-DFD1-41BB-89DF-F970421046D9}" type="datetimeFigureOut">
              <a:rPr lang="en-US" smtClean="0"/>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9FA614-5139-4109-980F-099D6B464D4C}" type="slidenum">
              <a:rPr lang="en-US" smtClean="0"/>
              <a:t>‹#›</a:t>
            </a:fld>
            <a:endParaRPr lang="en-US"/>
          </a:p>
        </p:txBody>
      </p:sp>
    </p:spTree>
    <p:extLst>
      <p:ext uri="{BB962C8B-B14F-4D97-AF65-F5344CB8AC3E}">
        <p14:creationId xmlns:p14="http://schemas.microsoft.com/office/powerpoint/2010/main" val="749526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CA9647-DFD1-41BB-89DF-F970421046D9}" type="datetimeFigureOut">
              <a:rPr lang="en-US" smtClean="0"/>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9FA614-5139-4109-980F-099D6B464D4C}" type="slidenum">
              <a:rPr lang="en-US" smtClean="0"/>
              <a:t>‹#›</a:t>
            </a:fld>
            <a:endParaRPr lang="en-US"/>
          </a:p>
        </p:txBody>
      </p:sp>
    </p:spTree>
    <p:extLst>
      <p:ext uri="{BB962C8B-B14F-4D97-AF65-F5344CB8AC3E}">
        <p14:creationId xmlns:p14="http://schemas.microsoft.com/office/powerpoint/2010/main" val="4235290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CA9647-DFD1-41BB-89DF-F970421046D9}" type="datetimeFigureOut">
              <a:rPr lang="en-US" smtClean="0"/>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9FA614-5139-4109-980F-099D6B464D4C}" type="slidenum">
              <a:rPr lang="en-US" smtClean="0"/>
              <a:t>‹#›</a:t>
            </a:fld>
            <a:endParaRPr lang="en-US"/>
          </a:p>
        </p:txBody>
      </p:sp>
    </p:spTree>
    <p:extLst>
      <p:ext uri="{BB962C8B-B14F-4D97-AF65-F5344CB8AC3E}">
        <p14:creationId xmlns:p14="http://schemas.microsoft.com/office/powerpoint/2010/main" val="1531214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CA9647-DFD1-41BB-89DF-F970421046D9}" type="datetimeFigureOut">
              <a:rPr lang="en-US" smtClean="0"/>
              <a:t>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9FA614-5139-4109-980F-099D6B464D4C}" type="slidenum">
              <a:rPr lang="en-US" smtClean="0"/>
              <a:t>‹#›</a:t>
            </a:fld>
            <a:endParaRPr lang="en-US"/>
          </a:p>
        </p:txBody>
      </p:sp>
    </p:spTree>
    <p:extLst>
      <p:ext uri="{BB962C8B-B14F-4D97-AF65-F5344CB8AC3E}">
        <p14:creationId xmlns:p14="http://schemas.microsoft.com/office/powerpoint/2010/main" val="3714900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CA9647-DFD1-41BB-89DF-F970421046D9}" type="datetimeFigureOut">
              <a:rPr lang="en-US" smtClean="0"/>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9FA614-5139-4109-980F-099D6B464D4C}" type="slidenum">
              <a:rPr lang="en-US" smtClean="0"/>
              <a:t>‹#›</a:t>
            </a:fld>
            <a:endParaRPr lang="en-US"/>
          </a:p>
        </p:txBody>
      </p:sp>
    </p:spTree>
    <p:extLst>
      <p:ext uri="{BB962C8B-B14F-4D97-AF65-F5344CB8AC3E}">
        <p14:creationId xmlns:p14="http://schemas.microsoft.com/office/powerpoint/2010/main" val="1225249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CA9647-DFD1-41BB-89DF-F970421046D9}" type="datetimeFigureOut">
              <a:rPr lang="en-US" smtClean="0"/>
              <a:t>2/15/2016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9FA614-5139-4109-980F-099D6B464D4C}" type="slidenum">
              <a:rPr lang="en-US" smtClean="0"/>
              <a:t>‹#›</a:t>
            </a:fld>
            <a:endParaRPr lang="en-US"/>
          </a:p>
        </p:txBody>
      </p:sp>
    </p:spTree>
    <p:extLst>
      <p:ext uri="{BB962C8B-B14F-4D97-AF65-F5344CB8AC3E}">
        <p14:creationId xmlns:p14="http://schemas.microsoft.com/office/powerpoint/2010/main" val="3086272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CA9647-DFD1-41BB-89DF-F970421046D9}" type="datetimeFigureOut">
              <a:rPr lang="en-US" smtClean="0"/>
              <a:t>2/15/2016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9FA614-5139-4109-980F-099D6B464D4C}" type="slidenum">
              <a:rPr lang="en-US" smtClean="0"/>
              <a:t>‹#›</a:t>
            </a:fld>
            <a:endParaRPr lang="en-US"/>
          </a:p>
        </p:txBody>
      </p:sp>
    </p:spTree>
    <p:extLst>
      <p:ext uri="{BB962C8B-B14F-4D97-AF65-F5344CB8AC3E}">
        <p14:creationId xmlns:p14="http://schemas.microsoft.com/office/powerpoint/2010/main" val="186933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CA9647-DFD1-41BB-89DF-F970421046D9}" type="datetimeFigureOut">
              <a:rPr lang="en-US" smtClean="0"/>
              <a:t>2/15/2016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9FA614-5139-4109-980F-099D6B464D4C}" type="slidenum">
              <a:rPr lang="en-US" smtClean="0"/>
              <a:t>‹#›</a:t>
            </a:fld>
            <a:endParaRPr lang="en-US"/>
          </a:p>
        </p:txBody>
      </p:sp>
    </p:spTree>
    <p:extLst>
      <p:ext uri="{BB962C8B-B14F-4D97-AF65-F5344CB8AC3E}">
        <p14:creationId xmlns:p14="http://schemas.microsoft.com/office/powerpoint/2010/main" val="1662068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CA9647-DFD1-41BB-89DF-F970421046D9}" type="datetimeFigureOut">
              <a:rPr lang="en-US" smtClean="0"/>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9FA614-5139-4109-980F-099D6B464D4C}" type="slidenum">
              <a:rPr lang="en-US" smtClean="0"/>
              <a:t>‹#›</a:t>
            </a:fld>
            <a:endParaRPr lang="en-US"/>
          </a:p>
        </p:txBody>
      </p:sp>
    </p:spTree>
    <p:extLst>
      <p:ext uri="{BB962C8B-B14F-4D97-AF65-F5344CB8AC3E}">
        <p14:creationId xmlns:p14="http://schemas.microsoft.com/office/powerpoint/2010/main" val="287089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CA9647-DFD1-41BB-89DF-F970421046D9}" type="datetimeFigureOut">
              <a:rPr lang="en-US" smtClean="0"/>
              <a:t>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9FA614-5139-4109-980F-099D6B464D4C}" type="slidenum">
              <a:rPr lang="en-US" smtClean="0"/>
              <a:t>‹#›</a:t>
            </a:fld>
            <a:endParaRPr lang="en-US"/>
          </a:p>
        </p:txBody>
      </p:sp>
    </p:spTree>
    <p:extLst>
      <p:ext uri="{BB962C8B-B14F-4D97-AF65-F5344CB8AC3E}">
        <p14:creationId xmlns:p14="http://schemas.microsoft.com/office/powerpoint/2010/main" val="4034068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CA9647-DFD1-41BB-89DF-F970421046D9}" type="datetimeFigureOut">
              <a:rPr lang="en-US" smtClean="0"/>
              <a:t>2/15/2016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9FA614-5139-4109-980F-099D6B464D4C}" type="slidenum">
              <a:rPr lang="en-US" smtClean="0"/>
              <a:t>‹#›</a:t>
            </a:fld>
            <a:endParaRPr lang="en-US"/>
          </a:p>
        </p:txBody>
      </p:sp>
    </p:spTree>
    <p:extLst>
      <p:ext uri="{BB962C8B-B14F-4D97-AF65-F5344CB8AC3E}">
        <p14:creationId xmlns:p14="http://schemas.microsoft.com/office/powerpoint/2010/main" val="1305488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uny.edu/tim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4135437"/>
          </a:xfrm>
        </p:spPr>
        <p:txBody>
          <a:bodyPr>
            <a:normAutofit fontScale="90000"/>
          </a:bodyPr>
          <a:lstStyle/>
          <a:p>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SUNY HR Time &amp; Attendance System Training For</a:t>
            </a:r>
            <a:br>
              <a:rPr lang="en-US" dirty="0" smtClean="0"/>
            </a:br>
            <a:r>
              <a:rPr lang="en-US" dirty="0" smtClean="0"/>
              <a:t>Faculty</a:t>
            </a:r>
            <a:br>
              <a:rPr lang="en-US" dirty="0" smtClean="0"/>
            </a:br>
            <a:endParaRPr lang="en-US" dirty="0"/>
          </a:p>
        </p:txBody>
      </p:sp>
      <p:sp>
        <p:nvSpPr>
          <p:cNvPr id="3" name="Subtitle 2"/>
          <p:cNvSpPr>
            <a:spLocks noGrp="1"/>
          </p:cNvSpPr>
          <p:nvPr>
            <p:ph type="subTitle" idx="1"/>
          </p:nvPr>
        </p:nvSpPr>
        <p:spPr>
          <a:xfrm>
            <a:off x="1524000" y="3602037"/>
            <a:ext cx="9144000" cy="2732859"/>
          </a:xfrm>
        </p:spPr>
        <p:txBody>
          <a:bodyPr>
            <a:normAutofit fontScale="85000" lnSpcReduction="20000"/>
          </a:bodyPr>
          <a:lstStyle/>
          <a:p>
            <a:endParaRPr lang="en-US" sz="6000" dirty="0" smtClean="0">
              <a:solidFill>
                <a:schemeClr val="accent6">
                  <a:lumMod val="75000"/>
                </a:schemeClr>
              </a:solidFill>
              <a:latin typeface="Berlin Sans FB" panose="020E0602020502020306" pitchFamily="34" charset="0"/>
            </a:endParaRPr>
          </a:p>
          <a:p>
            <a:endParaRPr lang="en-US" sz="6000" dirty="0">
              <a:solidFill>
                <a:schemeClr val="accent6">
                  <a:lumMod val="75000"/>
                </a:schemeClr>
              </a:solidFill>
              <a:latin typeface="Berlin Sans FB" panose="020E0602020502020306" pitchFamily="34" charset="0"/>
            </a:endParaRPr>
          </a:p>
          <a:p>
            <a:r>
              <a:rPr lang="en-US" sz="12800" dirty="0" smtClean="0">
                <a:solidFill>
                  <a:schemeClr val="accent6">
                    <a:lumMod val="75000"/>
                  </a:schemeClr>
                </a:solidFill>
                <a:latin typeface="Berlin Sans FB" panose="020E0602020502020306" pitchFamily="34" charset="0"/>
              </a:rPr>
              <a:t>WELCOME</a:t>
            </a:r>
          </a:p>
          <a:p>
            <a:endParaRPr lang="en-US" sz="6000" dirty="0">
              <a:solidFill>
                <a:schemeClr val="accent6">
                  <a:lumMod val="75000"/>
                </a:schemeClr>
              </a:solidFill>
              <a:latin typeface="Berlin Sans FB" panose="020E0602020502020306"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6926" y="238898"/>
            <a:ext cx="5139896" cy="1326292"/>
          </a:xfrm>
          <a:prstGeom prst="rect">
            <a:avLst/>
          </a:prstGeom>
        </p:spPr>
      </p:pic>
    </p:spTree>
    <p:extLst>
      <p:ext uri="{BB962C8B-B14F-4D97-AF65-F5344CB8AC3E}">
        <p14:creationId xmlns:p14="http://schemas.microsoft.com/office/powerpoint/2010/main" val="39310569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379"/>
            <a:ext cx="10515600" cy="930875"/>
          </a:xfrm>
        </p:spPr>
        <p:txBody>
          <a:bodyPr/>
          <a:lstStyle/>
          <a:p>
            <a:pPr algn="ctr"/>
            <a:r>
              <a:rPr lang="en-US" dirty="0" smtClean="0"/>
              <a:t>Marking Non-Chargeable Time</a:t>
            </a:r>
            <a:endParaRPr lang="en-US" dirty="0"/>
          </a:p>
        </p:txBody>
      </p:sp>
      <p:pic>
        <p:nvPicPr>
          <p:cNvPr id="8" name="Content Placeholder 7"/>
          <p:cNvPicPr>
            <a:picLocks noGrp="1" noChangeAspect="1"/>
          </p:cNvPicPr>
          <p:nvPr>
            <p:ph idx="1"/>
          </p:nvPr>
        </p:nvPicPr>
        <p:blipFill>
          <a:blip r:embed="rId2"/>
          <a:stretch>
            <a:fillRect/>
          </a:stretch>
        </p:blipFill>
        <p:spPr>
          <a:xfrm>
            <a:off x="1318054" y="2083493"/>
            <a:ext cx="8040130" cy="4040823"/>
          </a:xfrm>
          <a:prstGeom prst="rect">
            <a:avLst/>
          </a:prstGeom>
        </p:spPr>
      </p:pic>
      <p:sp>
        <p:nvSpPr>
          <p:cNvPr id="9" name="TextBox 8"/>
          <p:cNvSpPr txBox="1"/>
          <p:nvPr/>
        </p:nvSpPr>
        <p:spPr>
          <a:xfrm>
            <a:off x="1375720" y="1252151"/>
            <a:ext cx="7405816" cy="646331"/>
          </a:xfrm>
          <a:prstGeom prst="rect">
            <a:avLst/>
          </a:prstGeom>
          <a:noFill/>
        </p:spPr>
        <p:txBody>
          <a:bodyPr wrap="square" rtlCol="0">
            <a:spAutoFit/>
          </a:bodyPr>
          <a:lstStyle/>
          <a:p>
            <a:r>
              <a:rPr lang="en-US" dirty="0" smtClean="0"/>
              <a:t>The system has the ability to track non-chargeable time such as conference days</a:t>
            </a:r>
            <a:endParaRPr lang="en-US" dirty="0"/>
          </a:p>
        </p:txBody>
      </p:sp>
      <p:sp>
        <p:nvSpPr>
          <p:cNvPr id="11" name="Right Arrow 10"/>
          <p:cNvSpPr/>
          <p:nvPr/>
        </p:nvSpPr>
        <p:spPr>
          <a:xfrm>
            <a:off x="2693774" y="3789405"/>
            <a:ext cx="3328087" cy="914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Mark a “1” in the box</a:t>
            </a:r>
          </a:p>
          <a:p>
            <a:pPr algn="ctr"/>
            <a:r>
              <a:rPr lang="en-US" sz="1200" dirty="0"/>
              <a:t> non-chargeable </a:t>
            </a:r>
          </a:p>
        </p:txBody>
      </p:sp>
      <p:sp>
        <p:nvSpPr>
          <p:cNvPr id="12" name="Left Arrow 11"/>
          <p:cNvSpPr/>
          <p:nvPr/>
        </p:nvSpPr>
        <p:spPr>
          <a:xfrm>
            <a:off x="9176951" y="4012215"/>
            <a:ext cx="2529016" cy="94735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Select the type of non-chargeable time from the drop down box</a:t>
            </a:r>
            <a:endParaRPr lang="en-US" sz="1200" dirty="0"/>
          </a:p>
        </p:txBody>
      </p:sp>
      <p:sp>
        <p:nvSpPr>
          <p:cNvPr id="13" name="TextBox 12"/>
          <p:cNvSpPr txBox="1"/>
          <p:nvPr/>
        </p:nvSpPr>
        <p:spPr>
          <a:xfrm>
            <a:off x="127687" y="5041944"/>
            <a:ext cx="930875" cy="923330"/>
          </a:xfrm>
          <a:prstGeom prst="rect">
            <a:avLst/>
          </a:prstGeom>
          <a:solidFill>
            <a:schemeClr val="accent6">
              <a:lumMod val="40000"/>
              <a:lumOff val="60000"/>
            </a:schemeClr>
          </a:solidFill>
        </p:spPr>
        <p:txBody>
          <a:bodyPr wrap="square" rtlCol="0">
            <a:spAutoFit/>
          </a:bodyPr>
          <a:lstStyle/>
          <a:p>
            <a:pPr algn="ctr"/>
            <a:r>
              <a:rPr lang="en-US" dirty="0" smtClean="0"/>
              <a:t>ALWAYS click Save</a:t>
            </a:r>
            <a:endParaRPr lang="en-US" dirty="0"/>
          </a:p>
        </p:txBody>
      </p:sp>
      <p:sp>
        <p:nvSpPr>
          <p:cNvPr id="14" name="TextBox 13"/>
          <p:cNvSpPr txBox="1"/>
          <p:nvPr/>
        </p:nvSpPr>
        <p:spPr>
          <a:xfrm>
            <a:off x="1235675" y="5986196"/>
            <a:ext cx="8872151" cy="646331"/>
          </a:xfrm>
          <a:prstGeom prst="rect">
            <a:avLst/>
          </a:prstGeom>
          <a:noFill/>
        </p:spPr>
        <p:txBody>
          <a:bodyPr wrap="square" rtlCol="0">
            <a:spAutoFit/>
          </a:bodyPr>
          <a:lstStyle/>
          <a:p>
            <a:r>
              <a:rPr lang="en-US" dirty="0" smtClean="0"/>
              <a:t>Non-chargeable time would include things such as jury duty, conference days, off campus meeting, presidential sick leave, etc.</a:t>
            </a:r>
            <a:endParaRPr lang="en-US" dirty="0"/>
          </a:p>
        </p:txBody>
      </p:sp>
    </p:spTree>
    <p:extLst>
      <p:ext uri="{BB962C8B-B14F-4D97-AF65-F5344CB8AC3E}">
        <p14:creationId xmlns:p14="http://schemas.microsoft.com/office/powerpoint/2010/main" val="14153295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74356"/>
          </a:xfrm>
        </p:spPr>
        <p:txBody>
          <a:bodyPr/>
          <a:lstStyle/>
          <a:p>
            <a:pPr algn="ctr"/>
            <a:r>
              <a:rPr lang="en-US" dirty="0" smtClean="0"/>
              <a:t>Submitting The Time Record</a:t>
            </a:r>
            <a:endParaRPr lang="en-US" dirty="0"/>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a:stretch>
            <a:fillRect/>
          </a:stretch>
        </p:blipFill>
        <p:spPr>
          <a:xfrm>
            <a:off x="354227" y="1630033"/>
            <a:ext cx="10074876" cy="4742521"/>
          </a:xfrm>
          <a:prstGeom prst="rect">
            <a:avLst/>
          </a:prstGeom>
        </p:spPr>
      </p:pic>
      <p:sp>
        <p:nvSpPr>
          <p:cNvPr id="5" name="TextBox 4"/>
          <p:cNvSpPr txBox="1"/>
          <p:nvPr/>
        </p:nvSpPr>
        <p:spPr>
          <a:xfrm>
            <a:off x="838200" y="735067"/>
            <a:ext cx="10249929" cy="646331"/>
          </a:xfrm>
          <a:prstGeom prst="rect">
            <a:avLst/>
          </a:prstGeom>
          <a:noFill/>
        </p:spPr>
        <p:txBody>
          <a:bodyPr wrap="square" rtlCol="0">
            <a:spAutoFit/>
          </a:bodyPr>
          <a:lstStyle/>
          <a:p>
            <a:r>
              <a:rPr lang="en-US" dirty="0" smtClean="0"/>
              <a:t>When the time record is completed, it must be submitted to your supervisor.  Click on the</a:t>
            </a:r>
            <a:r>
              <a:rPr lang="en-US" dirty="0"/>
              <a:t> attestation box then the submit box.  This will send your time record to your supervisor electronically.</a:t>
            </a:r>
            <a:r>
              <a:rPr lang="en-US" dirty="0" smtClean="0"/>
              <a:t> </a:t>
            </a:r>
            <a:endParaRPr lang="en-US" dirty="0"/>
          </a:p>
        </p:txBody>
      </p:sp>
    </p:spTree>
    <p:extLst>
      <p:ext uri="{BB962C8B-B14F-4D97-AF65-F5344CB8AC3E}">
        <p14:creationId xmlns:p14="http://schemas.microsoft.com/office/powerpoint/2010/main" val="18040163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1805"/>
            <a:ext cx="10515600" cy="1062681"/>
          </a:xfrm>
        </p:spPr>
        <p:txBody>
          <a:bodyPr/>
          <a:lstStyle/>
          <a:p>
            <a:pPr algn="ctr"/>
            <a:r>
              <a:rPr lang="en-US" dirty="0" smtClean="0"/>
              <a:t>After Submitting Your Time Record</a:t>
            </a:r>
            <a:endParaRPr lang="en-US" dirty="0"/>
          </a:p>
        </p:txBody>
      </p:sp>
      <p:pic>
        <p:nvPicPr>
          <p:cNvPr id="4" name="Content Placeholder 3"/>
          <p:cNvPicPr>
            <a:picLocks noGrp="1" noChangeAspect="1"/>
          </p:cNvPicPr>
          <p:nvPr>
            <p:ph idx="1"/>
          </p:nvPr>
        </p:nvPicPr>
        <p:blipFill>
          <a:blip r:embed="rId2"/>
          <a:stretch>
            <a:fillRect/>
          </a:stretch>
        </p:blipFill>
        <p:spPr>
          <a:xfrm>
            <a:off x="607541" y="1803991"/>
            <a:ext cx="10515600" cy="3982714"/>
          </a:xfrm>
          <a:prstGeom prst="rect">
            <a:avLst/>
          </a:prstGeom>
        </p:spPr>
      </p:pic>
      <p:sp>
        <p:nvSpPr>
          <p:cNvPr id="6" name="TextBox 5"/>
          <p:cNvSpPr txBox="1"/>
          <p:nvPr/>
        </p:nvSpPr>
        <p:spPr>
          <a:xfrm>
            <a:off x="6483178" y="1878227"/>
            <a:ext cx="4308390" cy="1323439"/>
          </a:xfrm>
          <a:prstGeom prst="rect">
            <a:avLst/>
          </a:prstGeom>
          <a:solidFill>
            <a:schemeClr val="accent1">
              <a:lumMod val="20000"/>
              <a:lumOff val="80000"/>
            </a:schemeClr>
          </a:solidFill>
        </p:spPr>
        <p:txBody>
          <a:bodyPr wrap="square" rtlCol="0">
            <a:spAutoFit/>
          </a:bodyPr>
          <a:lstStyle/>
          <a:p>
            <a:r>
              <a:rPr lang="en-US" sz="2000" dirty="0"/>
              <a:t>If you submitted your time record successfully, you will see </a:t>
            </a:r>
            <a:r>
              <a:rPr lang="en-US" sz="2000" dirty="0" smtClean="0"/>
              <a:t> </a:t>
            </a:r>
            <a:r>
              <a:rPr lang="en-US" sz="2000" dirty="0"/>
              <a:t>a confirmation at the bottom of your screen.</a:t>
            </a:r>
          </a:p>
        </p:txBody>
      </p:sp>
    </p:spTree>
    <p:extLst>
      <p:ext uri="{BB962C8B-B14F-4D97-AF65-F5344CB8AC3E}">
        <p14:creationId xmlns:p14="http://schemas.microsoft.com/office/powerpoint/2010/main" val="38935124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0043"/>
            <a:ext cx="10515600" cy="897925"/>
          </a:xfrm>
        </p:spPr>
        <p:txBody>
          <a:bodyPr/>
          <a:lstStyle/>
          <a:p>
            <a:pPr algn="ctr"/>
            <a:r>
              <a:rPr lang="en-US" dirty="0" smtClean="0"/>
              <a:t>Approval Of The Time Record</a:t>
            </a:r>
            <a:endParaRPr lang="en-US" dirty="0"/>
          </a:p>
        </p:txBody>
      </p:sp>
      <p:pic>
        <p:nvPicPr>
          <p:cNvPr id="4" name="Content Placeholder 3"/>
          <p:cNvPicPr>
            <a:picLocks noGrp="1" noChangeAspect="1"/>
          </p:cNvPicPr>
          <p:nvPr>
            <p:ph idx="1"/>
          </p:nvPr>
        </p:nvPicPr>
        <p:blipFill>
          <a:blip r:embed="rId2"/>
          <a:stretch>
            <a:fillRect/>
          </a:stretch>
        </p:blipFill>
        <p:spPr>
          <a:xfrm>
            <a:off x="838200" y="1894703"/>
            <a:ext cx="10515600" cy="3756244"/>
          </a:xfrm>
          <a:prstGeom prst="rect">
            <a:avLst/>
          </a:prstGeom>
        </p:spPr>
      </p:pic>
      <p:sp>
        <p:nvSpPr>
          <p:cNvPr id="7" name="TextBox 6"/>
          <p:cNvSpPr txBox="1"/>
          <p:nvPr/>
        </p:nvSpPr>
        <p:spPr>
          <a:xfrm>
            <a:off x="6738550" y="1791391"/>
            <a:ext cx="4160109" cy="1323439"/>
          </a:xfrm>
          <a:prstGeom prst="rect">
            <a:avLst/>
          </a:prstGeom>
          <a:solidFill>
            <a:schemeClr val="accent1">
              <a:lumMod val="20000"/>
              <a:lumOff val="80000"/>
            </a:schemeClr>
          </a:solidFill>
        </p:spPr>
        <p:txBody>
          <a:bodyPr wrap="square" rtlCol="0">
            <a:spAutoFit/>
          </a:bodyPr>
          <a:lstStyle/>
          <a:p>
            <a:r>
              <a:rPr lang="en-US" sz="2000" dirty="0"/>
              <a:t>Once your supervisor approves the time card, you will see a record of the approval listed at the bottom of the screen</a:t>
            </a:r>
          </a:p>
        </p:txBody>
      </p:sp>
    </p:spTree>
    <p:extLst>
      <p:ext uri="{BB962C8B-B14F-4D97-AF65-F5344CB8AC3E}">
        <p14:creationId xmlns:p14="http://schemas.microsoft.com/office/powerpoint/2010/main" val="33880181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accent6">
                    <a:lumMod val="75000"/>
                  </a:schemeClr>
                </a:solidFill>
              </a:rPr>
              <a:t>ANY QUESTIONS?</a:t>
            </a:r>
            <a:endParaRPr lang="en-US" b="1" dirty="0">
              <a:solidFill>
                <a:schemeClr val="accent6">
                  <a:lumMod val="75000"/>
                </a:schemeClr>
              </a:solidFill>
            </a:endParaRPr>
          </a:p>
        </p:txBody>
      </p:sp>
      <p:sp>
        <p:nvSpPr>
          <p:cNvPr id="3" name="Content Placeholder 2"/>
          <p:cNvSpPr>
            <a:spLocks noGrp="1"/>
          </p:cNvSpPr>
          <p:nvPr>
            <p:ph idx="1"/>
          </p:nvPr>
        </p:nvSpPr>
        <p:spPr/>
        <p:txBody>
          <a:bodyPr/>
          <a:lstStyle/>
          <a:p>
            <a:r>
              <a:rPr lang="en-US" dirty="0" smtClean="0"/>
              <a:t>Instructions for Faculty can be found online in the Time &amp; Attendance section of the Farmingdale State College Internet</a:t>
            </a:r>
          </a:p>
          <a:p>
            <a:r>
              <a:rPr lang="en-US" dirty="0" smtClean="0"/>
              <a:t>Users can also call Human Resources at X 2107</a:t>
            </a:r>
          </a:p>
          <a:p>
            <a:r>
              <a:rPr lang="en-US" dirty="0" smtClean="0"/>
              <a:t>Supervisors should contact HR for direction on approving electronic time cards</a:t>
            </a:r>
          </a:p>
        </p:txBody>
      </p:sp>
    </p:spTree>
    <p:extLst>
      <p:ext uri="{BB962C8B-B14F-4D97-AF65-F5344CB8AC3E}">
        <p14:creationId xmlns:p14="http://schemas.microsoft.com/office/powerpoint/2010/main" val="28254038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t>
            </a:r>
            <a:r>
              <a:rPr lang="en-US" dirty="0"/>
              <a:t>n</a:t>
            </a:r>
            <a:r>
              <a:rPr lang="en-US" dirty="0" smtClean="0"/>
              <a:t>ew electronic Time &amp; Attendance System </a:t>
            </a:r>
            <a:r>
              <a:rPr lang="en-US" b="1" dirty="0" smtClean="0">
                <a:solidFill>
                  <a:schemeClr val="accent6">
                    <a:lumMod val="75000"/>
                  </a:schemeClr>
                </a:solidFill>
              </a:rPr>
              <a:t>(TAS) </a:t>
            </a:r>
            <a:r>
              <a:rPr lang="en-US" dirty="0" smtClean="0"/>
              <a:t>will replace the paper Attendance Vouchers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No more paper!</a:t>
            </a:r>
          </a:p>
          <a:p>
            <a:r>
              <a:rPr lang="en-US" dirty="0" smtClean="0"/>
              <a:t>More accurate record keeping </a:t>
            </a:r>
          </a:p>
          <a:p>
            <a:r>
              <a:rPr lang="en-US" dirty="0" smtClean="0"/>
              <a:t>The ability for employees to view their sick time balances</a:t>
            </a:r>
          </a:p>
          <a:p>
            <a:r>
              <a:rPr lang="en-US" dirty="0" smtClean="0"/>
              <a:t>Quick and easy to use</a:t>
            </a:r>
          </a:p>
          <a:p>
            <a:r>
              <a:rPr lang="en-US" dirty="0" smtClean="0"/>
              <a:t>Have I mentioned…..No more paper!!!!</a:t>
            </a:r>
          </a:p>
          <a:p>
            <a:endParaRPr lang="en-US" dirty="0"/>
          </a:p>
          <a:p>
            <a:endParaRPr lang="en-US" dirty="0" smtClean="0"/>
          </a:p>
          <a:p>
            <a:endParaRPr lang="en-US" dirty="0"/>
          </a:p>
          <a:p>
            <a:r>
              <a:rPr lang="en-US" dirty="0" smtClean="0"/>
              <a:t>All </a:t>
            </a:r>
            <a:r>
              <a:rPr lang="en-US" dirty="0" smtClean="0"/>
              <a:t>Faculty will be responsible for recording their time electronically as of February 2016</a:t>
            </a:r>
          </a:p>
          <a:p>
            <a:pPr marL="0" indent="0">
              <a:buNone/>
            </a:pPr>
            <a:endParaRPr lang="en-US" dirty="0"/>
          </a:p>
        </p:txBody>
      </p:sp>
      <p:sp>
        <p:nvSpPr>
          <p:cNvPr id="4" name="TextBox 3"/>
          <p:cNvSpPr txBox="1"/>
          <p:nvPr/>
        </p:nvSpPr>
        <p:spPr>
          <a:xfrm>
            <a:off x="681318" y="4374776"/>
            <a:ext cx="10148047" cy="376518"/>
          </a:xfrm>
          <a:prstGeom prst="rect">
            <a:avLst/>
          </a:prstGeom>
          <a:noFill/>
        </p:spPr>
        <p:txBody>
          <a:bodyPr wrap="square" rtlCol="0">
            <a:spAutoFit/>
          </a:bodyPr>
          <a:lstStyle/>
          <a:p>
            <a:endParaRPr lang="en-US" dirty="0"/>
          </a:p>
        </p:txBody>
      </p:sp>
      <p:pic>
        <p:nvPicPr>
          <p:cNvPr id="6"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85324" y="3130615"/>
            <a:ext cx="4059171" cy="2050986"/>
          </a:xfrm>
          <a:prstGeom prst="rect">
            <a:avLst/>
          </a:prstGeom>
        </p:spPr>
      </p:pic>
    </p:spTree>
    <p:extLst>
      <p:ext uri="{BB962C8B-B14F-4D97-AF65-F5344CB8AC3E}">
        <p14:creationId xmlns:p14="http://schemas.microsoft.com/office/powerpoint/2010/main" val="5067863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p:cTn id="3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5" presetClass="entr" presetSubtype="0"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2000"/>
                                        <p:tgtEl>
                                          <p:spTgt spid="6"/>
                                        </p:tgtEl>
                                      </p:cBhvr>
                                    </p:animEffect>
                                    <p:anim calcmode="lin" valueType="num">
                                      <p:cBhvr>
                                        <p:cTn id="38" dur="2000" fill="hold"/>
                                        <p:tgtEl>
                                          <p:spTgt spid="6"/>
                                        </p:tgtEl>
                                        <p:attrNameLst>
                                          <p:attrName>ppt_w</p:attrName>
                                        </p:attrNameLst>
                                      </p:cBhvr>
                                      <p:tavLst>
                                        <p:tav tm="0" fmla="#ppt_w*sin(2.5*pi*$)">
                                          <p:val>
                                            <p:fltVal val="0"/>
                                          </p:val>
                                        </p:tav>
                                        <p:tav tm="100000">
                                          <p:val>
                                            <p:fltVal val="1"/>
                                          </p:val>
                                        </p:tav>
                                      </p:tavLst>
                                    </p:anim>
                                    <p:anim calcmode="lin" valueType="num">
                                      <p:cBhvr>
                                        <p:cTn id="39"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8281"/>
            <a:ext cx="10515600" cy="727011"/>
          </a:xfrm>
        </p:spPr>
        <p:txBody>
          <a:bodyPr/>
          <a:lstStyle/>
          <a:p>
            <a:pPr algn="ctr"/>
            <a:r>
              <a:rPr lang="en-US" dirty="0" smtClean="0"/>
              <a:t>Signing On	</a:t>
            </a:r>
            <a:endParaRPr lang="en-US" dirty="0"/>
          </a:p>
        </p:txBody>
      </p:sp>
      <p:sp>
        <p:nvSpPr>
          <p:cNvPr id="3" name="Content Placeholder 2"/>
          <p:cNvSpPr>
            <a:spLocks noGrp="1"/>
          </p:cNvSpPr>
          <p:nvPr>
            <p:ph idx="1"/>
          </p:nvPr>
        </p:nvSpPr>
        <p:spPr>
          <a:xfrm>
            <a:off x="434546" y="875292"/>
            <a:ext cx="10515600" cy="5186341"/>
          </a:xfrm>
        </p:spPr>
        <p:txBody>
          <a:bodyPr/>
          <a:lstStyle/>
          <a:p>
            <a:pPr marL="0" indent="0">
              <a:buNone/>
            </a:pPr>
            <a:r>
              <a:rPr lang="en-US" dirty="0" smtClean="0"/>
              <a:t>Access the TAS through the link:</a:t>
            </a:r>
          </a:p>
          <a:p>
            <a:pPr marL="0" lvl="0" indent="0">
              <a:buNone/>
            </a:pPr>
            <a:r>
              <a:rPr lang="en-US" u="sng" dirty="0">
                <a:hlinkClick r:id="rId2"/>
              </a:rPr>
              <a:t>https://</a:t>
            </a:r>
            <a:r>
              <a:rPr lang="en-US" u="sng" dirty="0" smtClean="0">
                <a:hlinkClick r:id="rId2"/>
              </a:rPr>
              <a:t>www.suny.edu/time</a:t>
            </a:r>
            <a:endParaRPr lang="en-US" u="sng" dirty="0" smtClean="0"/>
          </a:p>
          <a:p>
            <a:pPr marL="0" lvl="0" indent="0">
              <a:buNone/>
            </a:pPr>
            <a:endParaRPr lang="en-US" u="sng" dirty="0"/>
          </a:p>
          <a:p>
            <a:pPr marL="0" lvl="0" indent="0">
              <a:buNone/>
            </a:pPr>
            <a:r>
              <a:rPr lang="en-US" dirty="0" smtClean="0"/>
              <a:t>Enter the same user name and password that you use to log onto your Farmingdale computer</a:t>
            </a:r>
          </a:p>
          <a:p>
            <a:pPr marL="0" lvl="0" indent="0">
              <a:buNone/>
            </a:pPr>
            <a:endParaRPr lang="en-US" u="sng" dirty="0"/>
          </a:p>
          <a:p>
            <a:pPr marL="0" lvl="0" indent="0">
              <a:buNone/>
            </a:pPr>
            <a:endParaRPr lang="en-US" u="sng" dirty="0"/>
          </a:p>
          <a:p>
            <a:pPr marL="0" indent="0">
              <a:buNone/>
            </a:pPr>
            <a:endParaRPr lang="en-US" dirty="0" smtClean="0"/>
          </a:p>
          <a:p>
            <a:pPr marL="0" indent="0">
              <a:buNone/>
            </a:pPr>
            <a:endParaRPr lang="en-US" dirty="0"/>
          </a:p>
        </p:txBody>
      </p:sp>
      <p:pic>
        <p:nvPicPr>
          <p:cNvPr id="6" name="Picture 5"/>
          <p:cNvPicPr>
            <a:picLocks noChangeAspect="1"/>
          </p:cNvPicPr>
          <p:nvPr/>
        </p:nvPicPr>
        <p:blipFill>
          <a:blip r:embed="rId3"/>
          <a:stretch>
            <a:fillRect/>
          </a:stretch>
        </p:blipFill>
        <p:spPr>
          <a:xfrm>
            <a:off x="4720282" y="2890069"/>
            <a:ext cx="5675870" cy="3171564"/>
          </a:xfrm>
          <a:prstGeom prst="rect">
            <a:avLst/>
          </a:prstGeom>
        </p:spPr>
      </p:pic>
    </p:spTree>
    <p:extLst>
      <p:ext uri="{BB962C8B-B14F-4D97-AF65-F5344CB8AC3E}">
        <p14:creationId xmlns:p14="http://schemas.microsoft.com/office/powerpoint/2010/main" val="5712744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602362" cy="738745"/>
          </a:xfrm>
        </p:spPr>
        <p:txBody>
          <a:bodyPr>
            <a:normAutofit/>
          </a:bodyPr>
          <a:lstStyle/>
          <a:p>
            <a:pPr algn="ctr"/>
            <a:r>
              <a:rPr lang="en-US" dirty="0" smtClean="0"/>
              <a:t>Signing On</a:t>
            </a:r>
            <a:endParaRPr lang="en-US" dirty="0"/>
          </a:p>
        </p:txBody>
      </p:sp>
      <p:pic>
        <p:nvPicPr>
          <p:cNvPr id="4" name="Content Placeholder 3"/>
          <p:cNvPicPr>
            <a:picLocks noGrp="1" noChangeAspect="1"/>
          </p:cNvPicPr>
          <p:nvPr>
            <p:ph idx="1"/>
          </p:nvPr>
        </p:nvPicPr>
        <p:blipFill>
          <a:blip r:embed="rId2"/>
          <a:stretch>
            <a:fillRect/>
          </a:stretch>
        </p:blipFill>
        <p:spPr>
          <a:xfrm>
            <a:off x="2528630" y="1103870"/>
            <a:ext cx="7381875" cy="2154908"/>
          </a:xfrm>
          <a:prstGeom prst="rect">
            <a:avLst/>
          </a:prstGeom>
        </p:spPr>
      </p:pic>
      <p:pic>
        <p:nvPicPr>
          <p:cNvPr id="5" name="Picture 4"/>
          <p:cNvPicPr/>
          <p:nvPr/>
        </p:nvPicPr>
        <p:blipFill>
          <a:blip r:embed="rId3" cstate="print"/>
          <a:srcRect/>
          <a:stretch>
            <a:fillRect/>
          </a:stretch>
        </p:blipFill>
        <p:spPr bwMode="auto">
          <a:xfrm>
            <a:off x="2065639" y="4109671"/>
            <a:ext cx="9475573" cy="1252655"/>
          </a:xfrm>
          <a:prstGeom prst="rect">
            <a:avLst/>
          </a:prstGeom>
          <a:noFill/>
          <a:ln w="9525">
            <a:noFill/>
            <a:miter lim="800000"/>
            <a:headEnd/>
            <a:tailEnd/>
          </a:ln>
        </p:spPr>
      </p:pic>
      <p:sp>
        <p:nvSpPr>
          <p:cNvPr id="6" name="Right Arrow 5"/>
          <p:cNvSpPr/>
          <p:nvPr/>
        </p:nvSpPr>
        <p:spPr>
          <a:xfrm>
            <a:off x="838200" y="2202486"/>
            <a:ext cx="2325130" cy="10626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Click Time &amp; Attendance</a:t>
            </a:r>
            <a:endParaRPr lang="en-US" dirty="0"/>
          </a:p>
        </p:txBody>
      </p:sp>
      <p:sp>
        <p:nvSpPr>
          <p:cNvPr id="7" name="Right Arrow 6"/>
          <p:cNvSpPr/>
          <p:nvPr/>
        </p:nvSpPr>
        <p:spPr>
          <a:xfrm>
            <a:off x="72082" y="4735998"/>
            <a:ext cx="1993557" cy="10214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Time &amp; Attendance</a:t>
            </a:r>
          </a:p>
        </p:txBody>
      </p:sp>
    </p:spTree>
    <p:extLst>
      <p:ext uri="{BB962C8B-B14F-4D97-AF65-F5344CB8AC3E}">
        <p14:creationId xmlns:p14="http://schemas.microsoft.com/office/powerpoint/2010/main" val="34987885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Accessing Your Monthly Time Record</a:t>
            </a:r>
            <a:br>
              <a:rPr lang="en-US" dirty="0" smtClean="0"/>
            </a:br>
            <a:endParaRPr lang="en-US" dirty="0"/>
          </a:p>
        </p:txBody>
      </p:sp>
      <p:pic>
        <p:nvPicPr>
          <p:cNvPr id="4" name="Content Placeholder 3"/>
          <p:cNvPicPr>
            <a:picLocks noGrp="1" noChangeAspect="1"/>
          </p:cNvPicPr>
          <p:nvPr>
            <p:ph idx="1"/>
          </p:nvPr>
        </p:nvPicPr>
        <p:blipFill>
          <a:blip r:embed="rId2"/>
          <a:stretch>
            <a:fillRect/>
          </a:stretch>
        </p:blipFill>
        <p:spPr>
          <a:xfrm>
            <a:off x="562231" y="2951473"/>
            <a:ext cx="10515600" cy="3005803"/>
          </a:xfrm>
          <a:prstGeom prst="rect">
            <a:avLst/>
          </a:prstGeom>
        </p:spPr>
      </p:pic>
      <p:sp>
        <p:nvSpPr>
          <p:cNvPr id="5" name="TextBox 4"/>
          <p:cNvSpPr txBox="1"/>
          <p:nvPr/>
        </p:nvSpPr>
        <p:spPr>
          <a:xfrm>
            <a:off x="131805" y="1376692"/>
            <a:ext cx="5585254" cy="1754326"/>
          </a:xfrm>
          <a:prstGeom prst="rect">
            <a:avLst/>
          </a:prstGeom>
          <a:noFill/>
        </p:spPr>
        <p:txBody>
          <a:bodyPr wrap="square" rtlCol="0">
            <a:spAutoFit/>
          </a:bodyPr>
          <a:lstStyle/>
          <a:p>
            <a:r>
              <a:rPr lang="en-US" dirty="0" smtClean="0"/>
              <a:t>If </a:t>
            </a:r>
            <a:r>
              <a:rPr lang="en-US" u="sng" dirty="0" smtClean="0"/>
              <a:t>no</a:t>
            </a:r>
            <a:r>
              <a:rPr lang="en-US" dirty="0" smtClean="0"/>
              <a:t> sick time was used in the month, click on the attestation box then the submit box.  This will send your time record to your supervisor electronically. No changes can be made to a time record once it has been submitted to you supervisor.</a:t>
            </a:r>
          </a:p>
          <a:p>
            <a:endParaRPr lang="en-US" dirty="0"/>
          </a:p>
        </p:txBody>
      </p:sp>
      <p:cxnSp>
        <p:nvCxnSpPr>
          <p:cNvPr id="7" name="Curved Connector 6"/>
          <p:cNvCxnSpPr/>
          <p:nvPr/>
        </p:nvCxnSpPr>
        <p:spPr>
          <a:xfrm rot="16200000" flipH="1">
            <a:off x="-277119" y="3325119"/>
            <a:ext cx="1804330" cy="722870"/>
          </a:xfrm>
          <a:prstGeom prst="curvedConnector3">
            <a:avLst/>
          </a:prstGeom>
          <a:ln>
            <a:solidFill>
              <a:schemeClr val="tx1"/>
            </a:solidFill>
            <a:tailEnd type="triangle"/>
          </a:ln>
        </p:spPr>
        <p:style>
          <a:lnRef idx="1">
            <a:schemeClr val="accent5"/>
          </a:lnRef>
          <a:fillRef idx="0">
            <a:schemeClr val="accent5"/>
          </a:fillRef>
          <a:effectRef idx="0">
            <a:schemeClr val="accent5"/>
          </a:effectRef>
          <a:fontRef idx="minor">
            <a:schemeClr val="tx1"/>
          </a:fontRef>
        </p:style>
      </p:cxnSp>
      <p:sp>
        <p:nvSpPr>
          <p:cNvPr id="9" name="TextBox 8"/>
          <p:cNvSpPr txBox="1"/>
          <p:nvPr/>
        </p:nvSpPr>
        <p:spPr>
          <a:xfrm>
            <a:off x="6285470" y="1376692"/>
            <a:ext cx="5068330" cy="646331"/>
          </a:xfrm>
          <a:prstGeom prst="rect">
            <a:avLst/>
          </a:prstGeom>
          <a:noFill/>
        </p:spPr>
        <p:txBody>
          <a:bodyPr wrap="square" rtlCol="0">
            <a:spAutoFit/>
          </a:bodyPr>
          <a:lstStyle/>
          <a:p>
            <a:r>
              <a:rPr lang="en-US" dirty="0" smtClean="0"/>
              <a:t>To access the monthly time record, click on Charge Time/View Calendar</a:t>
            </a:r>
            <a:endParaRPr lang="en-US" dirty="0"/>
          </a:p>
        </p:txBody>
      </p:sp>
      <p:cxnSp>
        <p:nvCxnSpPr>
          <p:cNvPr id="11" name="Curved Connector 10"/>
          <p:cNvCxnSpPr/>
          <p:nvPr/>
        </p:nvCxnSpPr>
        <p:spPr>
          <a:xfrm rot="10800000" flipV="1">
            <a:off x="5568782" y="1779373"/>
            <a:ext cx="3888257" cy="2171400"/>
          </a:xfrm>
          <a:prstGeom prst="curvedConnector3">
            <a:avLst/>
          </a:prstGeom>
          <a:ln>
            <a:solidFill>
              <a:schemeClr val="tx1"/>
            </a:solidFill>
            <a:tailEnd type="triangle"/>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1178170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you click on the Time Record, the monthly calendar will open up</a:t>
            </a:r>
            <a:endParaRPr lang="en-US" dirty="0"/>
          </a:p>
        </p:txBody>
      </p:sp>
      <p:pic>
        <p:nvPicPr>
          <p:cNvPr id="4" name="Content Placeholder 3"/>
          <p:cNvPicPr>
            <a:picLocks noGrp="1" noChangeAspect="1"/>
          </p:cNvPicPr>
          <p:nvPr>
            <p:ph idx="1"/>
          </p:nvPr>
        </p:nvPicPr>
        <p:blipFill>
          <a:blip r:embed="rId2"/>
          <a:stretch>
            <a:fillRect/>
          </a:stretch>
        </p:blipFill>
        <p:spPr>
          <a:xfrm>
            <a:off x="1889707" y="1825625"/>
            <a:ext cx="8412586" cy="4351338"/>
          </a:xfrm>
          <a:prstGeom prst="rect">
            <a:avLst/>
          </a:prstGeom>
        </p:spPr>
      </p:pic>
      <p:sp>
        <p:nvSpPr>
          <p:cNvPr id="5" name="TextBox 4"/>
          <p:cNvSpPr txBox="1"/>
          <p:nvPr/>
        </p:nvSpPr>
        <p:spPr>
          <a:xfrm>
            <a:off x="115330" y="2388973"/>
            <a:ext cx="1774377" cy="1200329"/>
          </a:xfrm>
          <a:prstGeom prst="rect">
            <a:avLst/>
          </a:prstGeom>
          <a:noFill/>
        </p:spPr>
        <p:txBody>
          <a:bodyPr wrap="square" rtlCol="0">
            <a:spAutoFit/>
          </a:bodyPr>
          <a:lstStyle/>
          <a:p>
            <a:r>
              <a:rPr lang="en-US" dirty="0" smtClean="0"/>
              <a:t>You sick balance will appear at the top of the screen</a:t>
            </a:r>
            <a:endParaRPr lang="en-US" dirty="0"/>
          </a:p>
        </p:txBody>
      </p:sp>
      <p:sp>
        <p:nvSpPr>
          <p:cNvPr id="6" name="Right Arrow 5"/>
          <p:cNvSpPr/>
          <p:nvPr/>
        </p:nvSpPr>
        <p:spPr>
          <a:xfrm>
            <a:off x="930874" y="3155092"/>
            <a:ext cx="3443417" cy="5107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39153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2996"/>
            <a:ext cx="10515600" cy="708454"/>
          </a:xfrm>
        </p:spPr>
        <p:txBody>
          <a:bodyPr/>
          <a:lstStyle/>
          <a:p>
            <a:pPr algn="ctr"/>
            <a:r>
              <a:rPr lang="en-US" dirty="0" smtClean="0"/>
              <a:t>Charging Sick Time</a:t>
            </a:r>
            <a:endParaRPr lang="en-US" dirty="0"/>
          </a:p>
        </p:txBody>
      </p:sp>
      <p:sp>
        <p:nvSpPr>
          <p:cNvPr id="3" name="Content Placeholder 2"/>
          <p:cNvSpPr>
            <a:spLocks noGrp="1"/>
          </p:cNvSpPr>
          <p:nvPr>
            <p:ph idx="1"/>
          </p:nvPr>
        </p:nvSpPr>
        <p:spPr>
          <a:xfrm>
            <a:off x="838200" y="972065"/>
            <a:ext cx="5629712" cy="955589"/>
          </a:xfrm>
        </p:spPr>
        <p:txBody>
          <a:bodyPr>
            <a:normAutofit fontScale="92500" lnSpcReduction="20000"/>
          </a:bodyPr>
          <a:lstStyle/>
          <a:p>
            <a:pPr marL="0" indent="0">
              <a:buNone/>
            </a:pPr>
            <a:r>
              <a:rPr lang="en-US" dirty="0" smtClean="0"/>
              <a:t>Double click on any day that sick time should be charged.  A box will pop up over the calendar.</a:t>
            </a:r>
          </a:p>
          <a:p>
            <a:endParaRPr lang="en-US" dirty="0"/>
          </a:p>
        </p:txBody>
      </p:sp>
      <p:pic>
        <p:nvPicPr>
          <p:cNvPr id="4" name="Picture 3"/>
          <p:cNvPicPr>
            <a:picLocks noChangeAspect="1"/>
          </p:cNvPicPr>
          <p:nvPr/>
        </p:nvPicPr>
        <p:blipFill>
          <a:blip r:embed="rId2"/>
          <a:stretch>
            <a:fillRect/>
          </a:stretch>
        </p:blipFill>
        <p:spPr>
          <a:xfrm>
            <a:off x="838200" y="2018269"/>
            <a:ext cx="9790345" cy="4161291"/>
          </a:xfrm>
          <a:prstGeom prst="rect">
            <a:avLst/>
          </a:prstGeom>
        </p:spPr>
      </p:pic>
    </p:spTree>
    <p:extLst>
      <p:ext uri="{BB962C8B-B14F-4D97-AF65-F5344CB8AC3E}">
        <p14:creationId xmlns:p14="http://schemas.microsoft.com/office/powerpoint/2010/main" val="3828970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379"/>
            <a:ext cx="10515600" cy="914399"/>
          </a:xfrm>
        </p:spPr>
        <p:txBody>
          <a:bodyPr/>
          <a:lstStyle/>
          <a:p>
            <a:pPr algn="ctr"/>
            <a:r>
              <a:rPr lang="en-US" dirty="0" smtClean="0"/>
              <a:t>Charging Sick Time</a:t>
            </a:r>
            <a:endParaRPr lang="en-US" dirty="0"/>
          </a:p>
        </p:txBody>
      </p:sp>
      <p:pic>
        <p:nvPicPr>
          <p:cNvPr id="6" name="Content Placeholder 5"/>
          <p:cNvPicPr>
            <a:picLocks noGrp="1" noChangeAspect="1"/>
          </p:cNvPicPr>
          <p:nvPr>
            <p:ph idx="1"/>
          </p:nvPr>
        </p:nvPicPr>
        <p:blipFill>
          <a:blip r:embed="rId2"/>
          <a:stretch>
            <a:fillRect/>
          </a:stretch>
        </p:blipFill>
        <p:spPr>
          <a:xfrm>
            <a:off x="376881" y="1567887"/>
            <a:ext cx="10515600" cy="4273690"/>
          </a:xfrm>
          <a:prstGeom prst="rect">
            <a:avLst/>
          </a:prstGeom>
        </p:spPr>
      </p:pic>
      <p:sp>
        <p:nvSpPr>
          <p:cNvPr id="7" name="TextBox 6"/>
          <p:cNvSpPr txBox="1"/>
          <p:nvPr/>
        </p:nvSpPr>
        <p:spPr>
          <a:xfrm>
            <a:off x="376881" y="864973"/>
            <a:ext cx="10184027" cy="369332"/>
          </a:xfrm>
          <a:prstGeom prst="rect">
            <a:avLst/>
          </a:prstGeom>
          <a:noFill/>
        </p:spPr>
        <p:txBody>
          <a:bodyPr wrap="square" rtlCol="0">
            <a:spAutoFit/>
          </a:bodyPr>
          <a:lstStyle/>
          <a:p>
            <a:r>
              <a:rPr lang="en-US" dirty="0" smtClean="0"/>
              <a:t>Key in a “1” next to Sick or Family Sick.  Then click SAVE at the bottom of the screen</a:t>
            </a:r>
            <a:endParaRPr lang="en-US" dirty="0"/>
          </a:p>
        </p:txBody>
      </p:sp>
    </p:spTree>
    <p:extLst>
      <p:ext uri="{BB962C8B-B14F-4D97-AF65-F5344CB8AC3E}">
        <p14:creationId xmlns:p14="http://schemas.microsoft.com/office/powerpoint/2010/main" val="860163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379"/>
            <a:ext cx="10515600" cy="716691"/>
          </a:xfrm>
        </p:spPr>
        <p:txBody>
          <a:bodyPr/>
          <a:lstStyle/>
          <a:p>
            <a:pPr algn="ctr"/>
            <a:r>
              <a:rPr lang="en-US" dirty="0" smtClean="0"/>
              <a:t>Charging Sick Time</a:t>
            </a:r>
            <a:endParaRPr lang="en-US" dirty="0"/>
          </a:p>
        </p:txBody>
      </p:sp>
      <p:pic>
        <p:nvPicPr>
          <p:cNvPr id="4" name="Content Placeholder 3"/>
          <p:cNvPicPr>
            <a:picLocks noGrp="1" noChangeAspect="1"/>
          </p:cNvPicPr>
          <p:nvPr>
            <p:ph idx="1"/>
          </p:nvPr>
        </p:nvPicPr>
        <p:blipFill>
          <a:blip r:embed="rId2"/>
          <a:stretch>
            <a:fillRect/>
          </a:stretch>
        </p:blipFill>
        <p:spPr>
          <a:xfrm>
            <a:off x="2121919" y="1825625"/>
            <a:ext cx="7898733" cy="4351338"/>
          </a:xfrm>
          <a:prstGeom prst="rect">
            <a:avLst/>
          </a:prstGeom>
        </p:spPr>
      </p:pic>
      <p:sp>
        <p:nvSpPr>
          <p:cNvPr id="5" name="TextBox 4"/>
          <p:cNvSpPr txBox="1"/>
          <p:nvPr/>
        </p:nvSpPr>
        <p:spPr>
          <a:xfrm>
            <a:off x="1589902" y="744664"/>
            <a:ext cx="8204887" cy="646331"/>
          </a:xfrm>
          <a:prstGeom prst="rect">
            <a:avLst/>
          </a:prstGeom>
          <a:noFill/>
        </p:spPr>
        <p:txBody>
          <a:bodyPr wrap="square" rtlCol="0">
            <a:spAutoFit/>
          </a:bodyPr>
          <a:lstStyle/>
          <a:p>
            <a:r>
              <a:rPr lang="en-US" dirty="0" smtClean="0"/>
              <a:t>The sick day will appear on the calendar.  Repeat for any additional sick days to be charged for the month. </a:t>
            </a:r>
            <a:endParaRPr lang="en-US" dirty="0"/>
          </a:p>
        </p:txBody>
      </p:sp>
      <p:sp>
        <p:nvSpPr>
          <p:cNvPr id="7" name="Down Arrow 6"/>
          <p:cNvSpPr/>
          <p:nvPr/>
        </p:nvSpPr>
        <p:spPr>
          <a:xfrm>
            <a:off x="3179806" y="3599935"/>
            <a:ext cx="1696994" cy="20017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ALWAYS click on Save Time Record</a:t>
            </a:r>
            <a:endParaRPr lang="en-US" sz="1200" dirty="0"/>
          </a:p>
        </p:txBody>
      </p:sp>
    </p:spTree>
    <p:extLst>
      <p:ext uri="{BB962C8B-B14F-4D97-AF65-F5344CB8AC3E}">
        <p14:creationId xmlns:p14="http://schemas.microsoft.com/office/powerpoint/2010/main" val="26233780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4353</TotalTime>
  <Words>470</Words>
  <Application>Microsoft Office PowerPoint</Application>
  <PresentationFormat>Widescreen</PresentationFormat>
  <Paragraphs>53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Berlin Sans FB</vt:lpstr>
      <vt:lpstr>Calibri</vt:lpstr>
      <vt:lpstr>Calibri Light</vt:lpstr>
      <vt:lpstr>Office Theme</vt:lpstr>
      <vt:lpstr>        SUNY HR Time &amp; Attendance System Training For Faculty </vt:lpstr>
      <vt:lpstr>The new electronic Time &amp; Attendance System (TAS) will replace the paper Attendance Vouchers !</vt:lpstr>
      <vt:lpstr>Signing On </vt:lpstr>
      <vt:lpstr>Signing On</vt:lpstr>
      <vt:lpstr>Accessing Your Monthly Time Record </vt:lpstr>
      <vt:lpstr>If you click on the Time Record, the monthly calendar will open up</vt:lpstr>
      <vt:lpstr>Charging Sick Time</vt:lpstr>
      <vt:lpstr>Charging Sick Time</vt:lpstr>
      <vt:lpstr>Charging Sick Time</vt:lpstr>
      <vt:lpstr>Marking Non-Chargeable Time</vt:lpstr>
      <vt:lpstr>Submitting The Time Record</vt:lpstr>
      <vt:lpstr>After Submitting Your Time Record</vt:lpstr>
      <vt:lpstr>Approval Of The Time Record</vt:lpstr>
      <vt:lpstr>ANY QUESTIONS?</vt:lpstr>
    </vt:vector>
  </TitlesOfParts>
  <Company>Farmingdale State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SUNY HR Time &amp; Attendance System Training  </dc:title>
  <dc:creator>Amy Zambrana</dc:creator>
  <cp:lastModifiedBy>Amy Zambrana</cp:lastModifiedBy>
  <cp:revision>24</cp:revision>
  <cp:lastPrinted>2016-02-15T15:37:50Z</cp:lastPrinted>
  <dcterms:created xsi:type="dcterms:W3CDTF">2016-02-11T16:42:37Z</dcterms:created>
  <dcterms:modified xsi:type="dcterms:W3CDTF">2016-02-15T21:33:13Z</dcterms:modified>
</cp:coreProperties>
</file>