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5"/>
  </p:normalViewPr>
  <p:slideViewPr>
    <p:cSldViewPr snapToGrid="0" snapToObjects="1">
      <p:cViewPr varScale="1">
        <p:scale>
          <a:sx n="97" d="100"/>
          <a:sy n="97" d="100"/>
        </p:scale>
        <p:origin x="9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CC23D2-75C1-4855-936F-3645BC529C8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3D18A0-D2B3-4FE7-905C-85456B989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07/16/96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##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17" tIns="46509" rIns="93017" bIns="46509"/>
          <a:lstStyle/>
          <a:p>
            <a:r>
              <a:rPr lang="en-US" altLang="en-US"/>
              <a:t>Notes:</a:t>
            </a:r>
          </a:p>
          <a:p>
            <a:r>
              <a:rPr lang="en-US" altLang="en-US"/>
              <a:t>Paychecks are distributed to your departments </a:t>
            </a:r>
          </a:p>
        </p:txBody>
      </p:sp>
    </p:spTree>
    <p:extLst>
      <p:ext uri="{BB962C8B-B14F-4D97-AF65-F5344CB8AC3E}">
        <p14:creationId xmlns:p14="http://schemas.microsoft.com/office/powerpoint/2010/main" val="153800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07/16/96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##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17" tIns="46509" rIns="93017" bIns="4650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07/16/96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##</a:t>
            </a:r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17" tIns="46509" rIns="93017" bIns="46509"/>
          <a:lstStyle/>
          <a:p>
            <a:r>
              <a:rPr lang="en-US" altLang="en-US"/>
              <a:t>Notes</a:t>
            </a:r>
          </a:p>
          <a:p>
            <a:r>
              <a:rPr lang="en-US" altLang="en-US"/>
              <a:t>Paychecks and direct deposit statements are distributed to departments.</a:t>
            </a:r>
          </a:p>
          <a:p>
            <a:r>
              <a:rPr lang="en-US" altLang="en-US"/>
              <a:t>Strongly encourage direct deposit.</a:t>
            </a:r>
          </a:p>
          <a:p>
            <a:r>
              <a:rPr lang="en-US" altLang="en-US"/>
              <a:t>Your money is deposited &amp; available beginning of business Wednesday paydays.</a:t>
            </a:r>
          </a:p>
          <a:p>
            <a:r>
              <a:rPr lang="en-US" altLang="en-US"/>
              <a:t>Lost checks (i.e., the employee who leaned over the manhole) can take 6-8 weeks to be replaced.</a:t>
            </a:r>
          </a:p>
          <a:p>
            <a:r>
              <a:rPr lang="en-US" altLang="en-US"/>
              <a:t>If on vacation or otherwise not at work on payday, immediate access to your money.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13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*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07/16/96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*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71450" indent="-296711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86847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61585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136324" indent="-237369"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##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8975"/>
            <a:ext cx="6403975" cy="3602038"/>
          </a:xfrm>
          <a:solidFill>
            <a:srgbClr val="FFFFFF"/>
          </a:solidFill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221" y="4367965"/>
            <a:ext cx="5200463" cy="41382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2" tIns="46586" rIns="93172" bIns="4658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89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2DB-EA5F-AA46-AF17-45A7C786EE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00" y="524486"/>
            <a:ext cx="9144000" cy="1051168"/>
          </a:xfrm>
        </p:spPr>
        <p:txBody>
          <a:bodyPr anchor="b"/>
          <a:lstStyle>
            <a:lvl1pPr algn="r">
              <a:defRPr sz="6000">
                <a:effectLst>
                  <a:glow rad="127000">
                    <a:schemeClr val="bg1">
                      <a:alpha val="70000"/>
                    </a:schemeClr>
                  </a:glow>
                </a:effectLst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97F0-9AB4-284D-B03B-76EDEE95B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0" y="1667730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effectLst>
                  <a:glow rad="101600">
                    <a:schemeClr val="bg1">
                      <a:alpha val="7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E5215-AF3C-2A49-BB7B-950368DAA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0DED5D-27B1-674F-9883-D7FB46DC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8F920D-0BA2-9E40-BF9A-B88F48E8D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7F2E9B-25B2-CF47-990F-69533FAD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1FC69C-DB69-3E4B-A1CE-203F4859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3D7197-D191-ED4F-8540-CCD60876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0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D30432-A4E1-ED4A-9F45-A1698520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D4598E-4F6A-A44B-96BB-CF815B61B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AF14E3-F434-354C-9D4A-D1C808DF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3647-84EA-EC49-9B6E-68E58E2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C611-9A47-0B4C-A277-27B18FBE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F3213-5F37-224A-980C-A8430DBE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01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B0C5F9-417C-094F-8BC7-010EB82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55CF63-8AE7-EF40-A782-9C0E7AB48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790528-936E-E040-A459-F48ABB5B6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368E-EA73-6B46-B0FF-A88E6B8B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9" y="1189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5E83-9E0F-064F-ADCD-C9C14363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19" y="14349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C7A94-8F8D-E94F-A07D-B21C166A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819" y="225889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C394A-4CEB-E043-A847-AF02FBDF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31" y="14584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04177-104A-3146-9662-33F1C589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31" y="22588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68B580E-8CE5-534D-AEC2-E1D5F785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1BF01A5-3968-0444-83E6-59AF0D1F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0C9163-48E8-734A-A9CD-1ABD863C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AB62-EF65-CB43-86CD-FCE550CC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DD226D-3621-0D4F-9D8E-954B8D11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6F1EB4-ED76-7B4F-8C7A-3F1F9FFA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467168-B905-8843-9D77-A2BE6BE43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3DB8F-4FD6-7947-A811-97884E20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A8FA46-AC87-BE41-98EB-172249068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22694-0084-B749-989E-62D5682FF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90AF-1461-A245-85BA-FFA3C19C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D558-AE89-5940-B6B2-FFAFCA0F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F0184-0900-5443-9BDD-B1800EB3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B697B23-4D70-0A4E-9415-D38C28DC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D4879B-57C6-D743-B485-CDE9A88B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4E606D-7A93-D54B-982F-9A428993F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9D19-5D5B-2E47-BAF5-C04266A9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A7D72-5963-DA4F-9EF1-CFB8DFB3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549D4-E6D4-C940-A47E-63CCFAEB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9E9A70-6DB2-C042-9EB1-8305F763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6AB9A59-7D4D-B243-A333-79B647B7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2F55B1-E2D7-E447-B7F8-956C1066C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C2DD-3CA7-AC4F-85C3-B667A4C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0E1A-B17B-994F-A688-E6B78C1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962FF7-0752-BF48-A8E6-9E1339D2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1EFFE-FE47-F74A-9BC5-875E516C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AAF099-F5CB-5D40-9BCD-568CE547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23B3A-7364-644F-BA28-8D1F35FC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91528-CADD-1340-8C99-C3240E08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012" y="1487243"/>
            <a:ext cx="11191895" cy="388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EBB4-42BA-D44A-9DAE-5C0431AE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8E210E-6FDC-CE4E-AA5C-56CB8EC0D83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8187-8291-0F48-A84D-4B0B3C1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0EBD-067A-7E46-9F60-CF9BAD6D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D9B38AB-A8C2-9742-BFB9-13C4F0189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827F"/>
        </a:buClr>
        <a:buFont typeface="Wingdings" pitchFamily="2" charset="2"/>
        <a:buChar char="§"/>
        <a:defRPr sz="2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4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20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27F"/>
        </a:buClr>
        <a:buFont typeface="Wingdings" pitchFamily="2" charset="2"/>
        <a:buChar char="§"/>
        <a:defRPr sz="1800" b="0" i="0" kern="1200">
          <a:solidFill>
            <a:schemeClr val="tx1"/>
          </a:solidFill>
          <a:effectLst>
            <a:glow rad="139700">
              <a:schemeClr val="bg1">
                <a:alpha val="40000"/>
              </a:schemeClr>
            </a:glow>
          </a:effectLst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sdcp.com/rsc-web-preauth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exspend.ny.gov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theendfund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ngall.com/start-button-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uny.edu/hrportal" TargetMode="Externa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farmingdale.ed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r@farmingdal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3F-D4B9-364E-AC01-DD6D0098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06" y="-256748"/>
            <a:ext cx="11375994" cy="1051168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Benefits Info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50C63-C31D-5947-BB8A-74B29109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161703"/>
            <a:ext cx="9144000" cy="1655762"/>
          </a:xfrm>
        </p:spPr>
        <p:txBody>
          <a:bodyPr/>
          <a:lstStyle/>
          <a:p>
            <a:r>
              <a:rPr lang="en-US" dirty="0"/>
              <a:t>Nichole Galvin </a:t>
            </a:r>
          </a:p>
          <a:p>
            <a:r>
              <a:rPr lang="en-US" dirty="0"/>
              <a:t>Benefits Manager </a:t>
            </a:r>
          </a:p>
          <a:p>
            <a:r>
              <a:rPr lang="en-US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09897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154-FC7F-4448-B972-50FD273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Savings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CFEA-31BD-4555-859C-74E8921F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87243"/>
            <a:ext cx="10329863" cy="3883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SUNY 403(b) Plan</a:t>
            </a:r>
          </a:p>
          <a:p>
            <a:r>
              <a:rPr lang="en-US" sz="2300" dirty="0"/>
              <a:t>2023 IRS Limits</a:t>
            </a:r>
          </a:p>
          <a:p>
            <a:pPr lvl="1"/>
            <a:r>
              <a:rPr lang="en-US" sz="2300" dirty="0"/>
              <a:t>100% of salary up to $22,500</a:t>
            </a:r>
          </a:p>
          <a:p>
            <a:pPr lvl="1"/>
            <a:r>
              <a:rPr lang="en-US" sz="2300" dirty="0"/>
              <a:t>Employees age 50 and up can contribute an </a:t>
            </a:r>
            <a:r>
              <a:rPr lang="en-US" sz="2300"/>
              <a:t>additional $7,500</a:t>
            </a:r>
            <a:endParaRPr lang="en-US" sz="2300" dirty="0"/>
          </a:p>
          <a:p>
            <a:pPr lvl="1"/>
            <a:r>
              <a:rPr lang="en-US" sz="2300" dirty="0"/>
              <a:t>Enrollment is completed online at </a:t>
            </a:r>
            <a:r>
              <a:rPr lang="en-US" altLang="en-US" sz="2300" dirty="0"/>
              <a:t>www.retirementatwork.org/suny </a:t>
            </a:r>
            <a:endParaRPr lang="en-US" sz="23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NYS Deferred Compensation Plan 457(b) Plan </a:t>
            </a:r>
          </a:p>
          <a:p>
            <a:pPr lvl="1"/>
            <a:r>
              <a:rPr lang="en-US" sz="2300" dirty="0"/>
              <a:t>Enrollment is completed online at: </a:t>
            </a:r>
            <a:r>
              <a:rPr lang="en-US" sz="2300" dirty="0">
                <a:hlinkClick r:id="rId2"/>
              </a:rPr>
              <a:t>https://www.nysdcp.com/rsc-web-preauth/index.html</a:t>
            </a:r>
            <a:endParaRPr lang="en-US" sz="23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9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73BE-52FB-4E7B-9B1C-80C0B21F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91B4-428B-44CD-A728-CCD5E02F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28-day waiting period </a:t>
            </a:r>
          </a:p>
          <a:p>
            <a:r>
              <a:rPr lang="en-US" dirty="0"/>
              <a:t>Individual or Family Coverage</a:t>
            </a:r>
          </a:p>
          <a:p>
            <a:r>
              <a:rPr lang="en-US" dirty="0"/>
              <a:t>Rx included in the health plan options</a:t>
            </a:r>
          </a:p>
          <a:p>
            <a:r>
              <a:rPr lang="en-US" dirty="0"/>
              <a:t>Empire Plan or HIP (HMO)</a:t>
            </a:r>
          </a:p>
        </p:txBody>
      </p:sp>
    </p:spTree>
    <p:extLst>
      <p:ext uri="{BB962C8B-B14F-4D97-AF65-F5344CB8AC3E}">
        <p14:creationId xmlns:p14="http://schemas.microsoft.com/office/powerpoint/2010/main" val="152175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676C-DD3B-4019-A4CD-DF7A36A0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HMO (Health Maintenance Organization)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C25F-BBE1-4DC0-9577-6DEA09C0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 is the HMO provider</a:t>
            </a:r>
          </a:p>
          <a:p>
            <a:pPr lvl="1"/>
            <a:r>
              <a:rPr lang="en-US" dirty="0"/>
              <a:t>Primary care physician would designate hospitalization/medical care</a:t>
            </a:r>
          </a:p>
          <a:p>
            <a:pPr lvl="1"/>
            <a:r>
              <a:rPr lang="en-US" dirty="0"/>
              <a:t>Need referral for other providers</a:t>
            </a:r>
          </a:p>
          <a:p>
            <a:pPr lvl="1"/>
            <a:r>
              <a:rPr lang="en-US" dirty="0"/>
              <a:t>No claim forms to submit</a:t>
            </a:r>
          </a:p>
          <a:p>
            <a:pPr lvl="1"/>
            <a:r>
              <a:rPr lang="en-US" dirty="0"/>
              <a:t>No deductibles</a:t>
            </a:r>
          </a:p>
          <a:p>
            <a:pPr lvl="1"/>
            <a:r>
              <a:rPr lang="en-US" dirty="0"/>
              <a:t>Small copays</a:t>
            </a:r>
          </a:p>
        </p:txBody>
      </p:sp>
    </p:spTree>
    <p:extLst>
      <p:ext uri="{BB962C8B-B14F-4D97-AF65-F5344CB8AC3E}">
        <p14:creationId xmlns:p14="http://schemas.microsoft.com/office/powerpoint/2010/main" val="269817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087A-11D9-4584-BA88-6E15DFEA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573D-EF5C-422B-8275-9A56D095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altLang="en-US" sz="4000" b="1" dirty="0">
                <a:solidFill>
                  <a:schemeClr val="tx1">
                    <a:lumMod val="10000"/>
                  </a:schemeClr>
                </a:solidFill>
              </a:rPr>
              <a:t>Empire Plan</a:t>
            </a: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 is a specially-made plan </a:t>
            </a:r>
            <a:b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for New York State employees ...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</a:pPr>
            <a:endParaRPr lang="en-US" altLang="en-US" b="1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Various insurance companies </a:t>
            </a:r>
            <a:b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(who are otherwise unaffiliated) </a:t>
            </a:r>
            <a:b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b="1" dirty="0">
                <a:solidFill>
                  <a:schemeClr val="tx1">
                    <a:lumMod val="10000"/>
                  </a:schemeClr>
                </a:solidFill>
              </a:rPr>
              <a:t>have agreed to provide coverage under the general “umbrella” of the Empire Plan</a:t>
            </a:r>
            <a:endParaRPr lang="en-US" altLang="en-US" sz="3600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52D29-0556-4A7E-A1EF-DD0B7A59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51" y="2884912"/>
            <a:ext cx="3439630" cy="10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9A99-0E64-4421-A6DC-A79A694E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5FA1-42ED-4583-8591-BFC993A0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Under the Empire “Umbrella”</a:t>
            </a:r>
          </a:p>
          <a:p>
            <a:pPr lvl="1"/>
            <a:r>
              <a:rPr lang="en-US" b="1" dirty="0"/>
              <a:t>Hospital: </a:t>
            </a:r>
            <a:r>
              <a:rPr lang="en-US" dirty="0"/>
              <a:t>Empire Blue Cross and Blue Shield</a:t>
            </a:r>
          </a:p>
          <a:p>
            <a:pPr lvl="1"/>
            <a:r>
              <a:rPr lang="en-US" b="1" dirty="0"/>
              <a:t>Major Medical: </a:t>
            </a:r>
            <a:r>
              <a:rPr lang="en-US" dirty="0"/>
              <a:t>United Health Care</a:t>
            </a:r>
          </a:p>
          <a:p>
            <a:pPr lvl="1"/>
            <a:r>
              <a:rPr lang="en-US" b="1" dirty="0"/>
              <a:t>Mental Health and Substance Abuse: </a:t>
            </a:r>
            <a:r>
              <a:rPr lang="en-US" dirty="0" err="1"/>
              <a:t>Carelon</a:t>
            </a:r>
            <a:r>
              <a:rPr lang="en-US" dirty="0"/>
              <a:t> Behavioral Health, Inc.</a:t>
            </a:r>
          </a:p>
          <a:p>
            <a:pPr lvl="1"/>
            <a:r>
              <a:rPr lang="en-US" b="1" dirty="0"/>
              <a:t>Prescriptions: </a:t>
            </a:r>
            <a:r>
              <a:rPr lang="en-US" dirty="0"/>
              <a:t>CVS/Caremark</a:t>
            </a:r>
          </a:p>
        </p:txBody>
      </p:sp>
    </p:spTree>
    <p:extLst>
      <p:ext uri="{BB962C8B-B14F-4D97-AF65-F5344CB8AC3E}">
        <p14:creationId xmlns:p14="http://schemas.microsoft.com/office/powerpoint/2010/main" val="17540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134-1AB3-4562-A4A1-57BF7A45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Empire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3E280-B4AD-4C95-93C7-1BA714430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Participating Provider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77E0B-1DB7-4CDE-96EA-42733964E2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deductible</a:t>
            </a:r>
          </a:p>
          <a:p>
            <a:r>
              <a:rPr lang="en-US" dirty="0"/>
              <a:t>Small copays</a:t>
            </a:r>
          </a:p>
          <a:p>
            <a:r>
              <a:rPr lang="en-US" dirty="0"/>
              <a:t>Less out of pocket cost</a:t>
            </a:r>
          </a:p>
          <a:p>
            <a:r>
              <a:rPr lang="en-US" dirty="0"/>
              <a:t>No claims to submit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F6946-04AD-40F0-A7A1-E8CC9868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Basic Medical (non-participating)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323F9-5D38-439D-A9A6-60DD47953B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Meet deductible</a:t>
            </a:r>
          </a:p>
          <a:p>
            <a:pPr lvl="1"/>
            <a:r>
              <a:rPr lang="en-US" dirty="0"/>
              <a:t>($1250 combined)</a:t>
            </a:r>
          </a:p>
          <a:p>
            <a:r>
              <a:rPr lang="en-US" dirty="0"/>
              <a:t>80% reimbursement</a:t>
            </a:r>
          </a:p>
          <a:p>
            <a:pPr lvl="1"/>
            <a:r>
              <a:rPr lang="en-US" dirty="0"/>
              <a:t>(“reasonable and customary”)</a:t>
            </a:r>
          </a:p>
          <a:p>
            <a:r>
              <a:rPr lang="en-US" dirty="0"/>
              <a:t>Submit claim 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5741E-7A5C-4385-87C9-1F245C2F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7" y="367384"/>
            <a:ext cx="2619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4AC9-B83F-4F5F-9B3A-19D2DB57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 Plan Prescription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6698-18F8-4262-A701-254887EB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1800" b="1" dirty="0">
                <a:solidFill>
                  <a:schemeClr val="tx1">
                    <a:lumMod val="10000"/>
                  </a:schemeClr>
                </a:solidFill>
              </a:rPr>
              <a:t>Up to a 30-day supply from participating retail pharmacy or through mail service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$5 generic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</a:t>
            </a:r>
            <a:r>
              <a:rPr lang="en-US" altLang="en-US" sz="1700" b="1" dirty="0">
                <a:solidFill>
                  <a:schemeClr val="tx1">
                    <a:lumMod val="10000"/>
                  </a:schemeClr>
                </a:solidFill>
              </a:rPr>
              <a:t>30</a:t>
            </a:r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 preferred brand name</a:t>
            </a:r>
          </a:p>
          <a:p>
            <a:pPr lvl="1"/>
            <a:r>
              <a:rPr lang="en-US" altLang="en-US" sz="1700" b="1" dirty="0">
                <a:solidFill>
                  <a:schemeClr val="tx1">
                    <a:lumMod val="10000"/>
                  </a:schemeClr>
                </a:solidFill>
              </a:rPr>
              <a:t>$60 </a:t>
            </a:r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non-preferred brand name</a:t>
            </a:r>
          </a:p>
          <a:p>
            <a:r>
              <a:rPr lang="en-US" altLang="en-US" sz="1800" b="1" dirty="0">
                <a:solidFill>
                  <a:schemeClr val="tx1">
                    <a:lumMod val="10000"/>
                  </a:schemeClr>
                </a:solidFill>
              </a:rPr>
              <a:t>Up to a 90-day supply through the mail service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$5 generic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$55 preferred brand name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$110 non-preferred brand name</a:t>
            </a:r>
          </a:p>
          <a:p>
            <a:r>
              <a:rPr lang="en-US" altLang="en-US" sz="1800" b="1" dirty="0">
                <a:solidFill>
                  <a:schemeClr val="tx1">
                    <a:lumMod val="10000"/>
                  </a:schemeClr>
                </a:solidFill>
              </a:rPr>
              <a:t>Up to a 90-day supply from a participating retail pharmacy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$10 generic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$60 preferred brand name	</a:t>
            </a:r>
          </a:p>
          <a:p>
            <a:pPr lvl="1"/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$</a:t>
            </a:r>
            <a:r>
              <a:rPr lang="en-US" altLang="en-US" sz="1700" b="1" dirty="0">
                <a:solidFill>
                  <a:schemeClr val="tx1">
                    <a:lumMod val="10000"/>
                  </a:schemeClr>
                </a:solidFill>
              </a:rPr>
              <a:t>120</a:t>
            </a:r>
            <a:r>
              <a:rPr lang="en-US" altLang="en-US" sz="1600" b="1" dirty="0">
                <a:solidFill>
                  <a:schemeClr val="tx1">
                    <a:lumMod val="10000"/>
                  </a:schemeClr>
                </a:solidFill>
              </a:rPr>
              <a:t> non-preferred brand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5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337-C71F-4397-8D10-86A939F1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Health Plan Rates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6D930C-F370-4FA4-AD9A-8C74F88BB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866393"/>
              </p:ext>
            </p:extLst>
          </p:nvPr>
        </p:nvGraphicFramePr>
        <p:xfrm>
          <a:off x="495300" y="1487488"/>
          <a:ext cx="1119187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405679354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3700628694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40588398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853210364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858599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Plan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less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Individual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less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Family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more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Individual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Salary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$47,024 or more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Family</a:t>
                      </a:r>
                    </a:p>
                  </a:txBody>
                  <a:tcPr>
                    <a:solidFill>
                      <a:srgbClr val="0064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37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Empire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$56.01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$241.79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$74.68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$287.98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3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HIP (HMO)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$364.59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9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7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7A3F-237B-428C-9704-FF9CBC6E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29DA-B51D-4682-BB61-BF5FEF4B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To enroll in the Health Insurance Plans we need:  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PS 404- Health Insurance Transaction Form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Employees Birth Certificate or Passport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Marriage Certificate for Spouse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Financial Obligation for Spouse 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Birth Certificate or Passport for Spouse</a:t>
            </a:r>
          </a:p>
          <a:p>
            <a:pPr lvl="1"/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Copy of Birth Certificates for Children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en-US" sz="28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en-US" i="1" dirty="0">
                <a:solidFill>
                  <a:schemeClr val="tx1">
                    <a:lumMod val="10000"/>
                  </a:schemeClr>
                </a:solidFill>
              </a:rPr>
              <a:t>Enroll within 30 days of your first day of employment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3F6A-26D6-4B62-A964-F955ED92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and Vision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CBC3-05E4-4FBE-BB0B-241108BE4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8CDCB-81A4-4DA9-AD4E-B3F59E92F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28 day waiting period</a:t>
            </a:r>
          </a:p>
          <a:p>
            <a:r>
              <a:rPr lang="en-US" dirty="0"/>
              <a:t>No premium cost</a:t>
            </a:r>
          </a:p>
          <a:p>
            <a:r>
              <a:rPr lang="en-US" dirty="0"/>
              <a:t>Must enroll with union benefit fund</a:t>
            </a:r>
          </a:p>
          <a:p>
            <a:r>
              <a:rPr lang="en-US" dirty="0"/>
              <a:t>(800) 323-2732</a:t>
            </a:r>
          </a:p>
          <a:p>
            <a:r>
              <a:rPr lang="en-US" sz="2200" dirty="0"/>
              <a:t>https://www.cseaebf.com/contact.php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303B5-D5D9-4C96-9948-ED6991F07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8D088-360A-423B-AE6D-1CE69F4611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28 day waiting period</a:t>
            </a:r>
          </a:p>
          <a:p>
            <a:r>
              <a:rPr lang="en-US" sz="2400" dirty="0"/>
              <a:t>No premium cost</a:t>
            </a:r>
          </a:p>
          <a:p>
            <a:r>
              <a:rPr lang="en-US" sz="2400" dirty="0"/>
              <a:t>Must enroll with union benefit fund</a:t>
            </a:r>
          </a:p>
          <a:p>
            <a:r>
              <a:rPr lang="en-US" sz="2400" dirty="0"/>
              <a:t>(800) 887-3863</a:t>
            </a:r>
          </a:p>
          <a:p>
            <a:r>
              <a:rPr lang="en-US" sz="2400" dirty="0"/>
              <a:t>https://uupinfo.org/benefits/btf.php</a:t>
            </a:r>
          </a:p>
        </p:txBody>
      </p:sp>
    </p:spTree>
    <p:extLst>
      <p:ext uri="{BB962C8B-B14F-4D97-AF65-F5344CB8AC3E}">
        <p14:creationId xmlns:p14="http://schemas.microsoft.com/office/powerpoint/2010/main" val="18161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14D-5E66-4C4C-9AD0-D68AD2D9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Benefits Info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35A3-AE5F-4A3F-9C7D-B0A6AB0C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</a:p>
          <a:p>
            <a:r>
              <a:rPr lang="en-US" dirty="0"/>
              <a:t>Voluntary Savings Plan Options</a:t>
            </a:r>
          </a:p>
          <a:p>
            <a:r>
              <a:rPr lang="en-US" dirty="0"/>
              <a:t>Health Insurance</a:t>
            </a:r>
          </a:p>
          <a:p>
            <a:r>
              <a:rPr lang="en-US" dirty="0"/>
              <a:t>Dental and Vision Insurance </a:t>
            </a:r>
          </a:p>
          <a:p>
            <a:r>
              <a:rPr lang="en-US" dirty="0"/>
              <a:t>Flex Spending Accounts</a:t>
            </a:r>
          </a:p>
        </p:txBody>
      </p:sp>
    </p:spTree>
    <p:extLst>
      <p:ext uri="{BB962C8B-B14F-4D97-AF65-F5344CB8AC3E}">
        <p14:creationId xmlns:p14="http://schemas.microsoft.com/office/powerpoint/2010/main" val="105304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212C-F88C-45C4-891B-4BD8581A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DFFD4-A2A5-4D5B-AC7D-DB928AF90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921" y="892206"/>
            <a:ext cx="12041080" cy="476287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en-US" sz="2500" b="1" dirty="0">
                <a:solidFill>
                  <a:schemeClr val="tx1">
                    <a:lumMod val="10000"/>
                  </a:schemeClr>
                </a:solidFill>
              </a:rPr>
              <a:t>Health Care Spending Account: </a:t>
            </a:r>
            <a:r>
              <a:rPr lang="en-US" altLang="en-US" sz="1900" b="1" dirty="0">
                <a:solidFill>
                  <a:schemeClr val="tx1">
                    <a:lumMod val="10000"/>
                  </a:schemeClr>
                </a:solidFill>
              </a:rPr>
              <a:t>($100 min./ $3,050 max. employee contribution)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         - a way to use your pre-tax dollars on </a:t>
            </a:r>
            <a:r>
              <a:rPr lang="en-US" altLang="en-US" sz="2500" i="1" dirty="0">
                <a:solidFill>
                  <a:schemeClr val="tx1">
                    <a:lumMod val="10000"/>
                  </a:schemeClr>
                </a:solidFill>
              </a:rPr>
              <a:t>unreimbursed </a:t>
            </a: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medical, dental and vision costs 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SzPct val="100000"/>
            </a:pP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altLang="en-US" sz="2500" b="1" dirty="0">
                <a:solidFill>
                  <a:schemeClr val="tx1">
                    <a:lumMod val="10000"/>
                  </a:schemeClr>
                </a:solidFill>
              </a:rPr>
              <a:t>Dependent Care Advantage Account: </a:t>
            </a:r>
            <a:r>
              <a:rPr lang="en-US" altLang="en-US" sz="1900" b="1" dirty="0">
                <a:solidFill>
                  <a:schemeClr val="tx1">
                    <a:lumMod val="10000"/>
                  </a:schemeClr>
                </a:solidFill>
              </a:rPr>
              <a:t>($5,000 max. employee contribution / employer contribution will be based on your salary)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         -  a way to use your pre-tax dollars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	to pay for child and elder care while </a:t>
            </a:r>
            <a:b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	you are at work     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500" dirty="0">
                <a:solidFill>
                  <a:schemeClr val="tx1">
                    <a:lumMod val="10000"/>
                  </a:schemeClr>
                </a:solidFill>
              </a:rPr>
              <a:t>             -  Dependent Care effective immediately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18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SzPct val="100000"/>
            </a:pPr>
            <a:r>
              <a:rPr lang="en-US" sz="2500" b="1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Adoption Advantage Account:</a:t>
            </a:r>
            <a:r>
              <a:rPr lang="en-US" altLang="en-US" sz="19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endParaRPr lang="en-US" sz="1900" b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sz="25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	-lets you pay for expenses related to the adoption of an eligible child with pre-tax dollars</a:t>
            </a:r>
          </a:p>
          <a:p>
            <a:pPr>
              <a:spcBef>
                <a:spcPct val="0"/>
              </a:spcBef>
              <a:buSzPct val="100000"/>
            </a:pP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ENROLL ONLINE AT: </a:t>
            </a: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  <a:hlinkClick r:id="rId2"/>
              </a:rPr>
              <a:t>www.flexspend.ny.gov</a:t>
            </a: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 or call 1-800-358-7202 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1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Enroll within 60 days of your first day of employment.</a:t>
            </a: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100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r>
              <a:rPr lang="en-US" altLang="en-US" sz="21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Must re-enroll yearly, will not roll over.</a:t>
            </a:r>
            <a:endParaRPr lang="en-US" altLang="en-US" sz="2000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0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0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altLang="en-US" sz="2000" i="1" dirty="0">
              <a:solidFill>
                <a:schemeClr val="tx1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SzPct val="80000"/>
              <a:buNone/>
            </a:pP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spcBef>
                <a:spcPct val="0"/>
              </a:spcBef>
              <a:buSzPct val="80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39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E73F-D4B9-364E-AC01-DD6D0098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0" y="0"/>
            <a:ext cx="11304973" cy="89207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New Employee Info Session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50C63-C31D-5947-BB8A-74B29109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152825"/>
            <a:ext cx="9144000" cy="1655762"/>
          </a:xfrm>
        </p:spPr>
        <p:txBody>
          <a:bodyPr/>
          <a:lstStyle/>
          <a:p>
            <a:r>
              <a:rPr lang="en-US" dirty="0"/>
              <a:t>Jorge Osorio</a:t>
            </a:r>
          </a:p>
          <a:p>
            <a:r>
              <a:rPr lang="en-US" dirty="0"/>
              <a:t>HRIS Manager</a:t>
            </a:r>
          </a:p>
          <a:p>
            <a:r>
              <a:rPr lang="en-US" dirty="0"/>
              <a:t>Payroll / Time &amp; Attendance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7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49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Pay Cycle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06D772-429C-4186-8215-8F1C6DEC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349406"/>
            <a:ext cx="11191895" cy="4021350"/>
          </a:xfrm>
        </p:spPr>
        <p:txBody>
          <a:bodyPr>
            <a:normAutofit fontScale="92500"/>
          </a:bodyPr>
          <a:lstStyle/>
          <a:p>
            <a:r>
              <a:rPr lang="en-US" dirty="0"/>
              <a:t>NYS employees are paid on a two-week lag basis: a two-week delay between the time the work is performed and when the salary for that work is received.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 period starts on Thursday and ends two weeks later on Wednesday.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full-time employees are processed on an annual salary basis, paid over a period of 12 months (normally 26 pay periods)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7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49193-3F6B-4A6C-8178-9800F79E7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9"/>
          <a:stretch/>
        </p:blipFill>
        <p:spPr>
          <a:xfrm>
            <a:off x="2630117" y="1545107"/>
            <a:ext cx="6923683" cy="3915423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97414" y="1874839"/>
            <a:ext cx="15875" cy="33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97414" y="2465388"/>
            <a:ext cx="15875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97414" y="3455988"/>
            <a:ext cx="15875" cy="93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110538" y="2212976"/>
            <a:ext cx="1270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110538" y="2159001"/>
            <a:ext cx="1270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786688" y="3081339"/>
            <a:ext cx="11112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786688" y="3030539"/>
            <a:ext cx="11112" cy="26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5000"/>
              </a:spcBef>
              <a:spcAft>
                <a:spcPct val="20000"/>
              </a:spcAft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Lag Payroll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77903AC-C1C6-4634-BD04-0EB8708F2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5451272"/>
            <a:ext cx="11191895" cy="1019625"/>
          </a:xfrm>
        </p:spPr>
        <p:txBody>
          <a:bodyPr/>
          <a:lstStyle/>
          <a:p>
            <a:r>
              <a:rPr lang="en-US" altLang="en-US" b="1" i="1" dirty="0"/>
              <a:t>Example:</a:t>
            </a:r>
            <a:r>
              <a:rPr lang="en-US" altLang="en-US" dirty="0"/>
              <a:t>  If the pay period begins on the 2</a:t>
            </a:r>
            <a:r>
              <a:rPr lang="en-US" altLang="en-US" baseline="30000" dirty="0"/>
              <a:t>nd</a:t>
            </a:r>
            <a:r>
              <a:rPr lang="en-US" altLang="en-US" dirty="0"/>
              <a:t> and ends on the 15</a:t>
            </a:r>
            <a:r>
              <a:rPr lang="en-US" altLang="en-US" baseline="30000" dirty="0"/>
              <a:t>th</a:t>
            </a:r>
            <a:r>
              <a:rPr lang="en-US" altLang="en-US" dirty="0"/>
              <a:t>, first check would be issued on the 29</a:t>
            </a:r>
            <a:r>
              <a:rPr lang="en-US" altLang="en-US" baseline="30000" dirty="0"/>
              <a:t>th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9" name="Picture 8" descr="Your Guide to the American Economic Recess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69" y="4831894"/>
            <a:ext cx="486578" cy="465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128F5-7675-4675-BE33-BE76AF283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96655" y="2005566"/>
            <a:ext cx="882058" cy="716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F3678-24E8-4330-A5DA-2BB98CB51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70221" y="3429000"/>
            <a:ext cx="653712" cy="6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3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0500"/>
            <a:ext cx="7543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The fast, convenient, and reliable way to receive your pay!</a:t>
            </a:r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DC22A70B-3211-4593-94BD-47ED0C8B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487243"/>
            <a:ext cx="11191895" cy="38835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 deposit is available and can be split between multiple banks.</a:t>
            </a:r>
          </a:p>
          <a:p>
            <a:pPr lvl="1"/>
            <a:r>
              <a:rPr lang="en-US" dirty="0"/>
              <a:t>Direct deposit advice is mailed to you to show the paycheck details (salary and deductions) as well as a listing of the account(s) to which the deposit(s) were made.</a:t>
            </a:r>
          </a:p>
          <a:p>
            <a:pPr lvl="1"/>
            <a:r>
              <a:rPr lang="en-US" altLang="en-US" dirty="0"/>
              <a:t>If closing accounts, notify Payroll Office </a:t>
            </a:r>
            <a:r>
              <a:rPr lang="en-US" altLang="en-US" i="1" dirty="0"/>
              <a:t>at least 3 weeks before check is due</a:t>
            </a:r>
            <a:r>
              <a:rPr lang="en-US" altLang="en-US" dirty="0"/>
              <a:t>, or delays in receiving funds could occur.</a:t>
            </a:r>
          </a:p>
          <a:p>
            <a:pPr lvl="1"/>
            <a:endParaRPr lang="en-US" dirty="0"/>
          </a:p>
          <a:p>
            <a:r>
              <a:rPr lang="en-US" dirty="0"/>
              <a:t>Strongly recommend use of direct deposit, replacing lost/stolen check can take 6-8 weeks or more, especially if check was cashed.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</a:rPr>
              <a:t>SUNY Self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Self Service is currently available through the SUNY portal.  Features currently include:</a:t>
            </a:r>
          </a:p>
          <a:p>
            <a:pPr marL="0" indent="0">
              <a:buNone/>
            </a:pPr>
            <a:endParaRPr lang="en-US" sz="800" dirty="0"/>
          </a:p>
          <a:p>
            <a:pPr marL="400050" lvl="1" indent="0"/>
            <a:r>
              <a:rPr lang="en-US" sz="3200" dirty="0"/>
              <a:t> Time &amp; Attendance</a:t>
            </a:r>
          </a:p>
          <a:p>
            <a:pPr marL="400050" lvl="1" indent="0"/>
            <a:r>
              <a:rPr lang="en-US" sz="3200" dirty="0"/>
              <a:t> View Paycheck</a:t>
            </a:r>
          </a:p>
          <a:p>
            <a:pPr marL="400050" lvl="1" indent="0"/>
            <a:r>
              <a:rPr lang="en-US" sz="3200" dirty="0"/>
              <a:t> Update Address</a:t>
            </a:r>
          </a:p>
          <a:p>
            <a:pPr marL="400050" lvl="1" indent="0">
              <a:buNone/>
            </a:pPr>
            <a:endParaRPr lang="en-US" sz="3200" dirty="0"/>
          </a:p>
          <a:p>
            <a:pPr marL="400050" lvl="1" indent="0">
              <a:buNone/>
            </a:pPr>
            <a:r>
              <a:rPr lang="en-US" dirty="0"/>
              <a:t>Employees can access these functions from this website:  </a:t>
            </a:r>
            <a:r>
              <a:rPr lang="en-US" b="1" u="sng" dirty="0">
                <a:hlinkClick r:id="rId2"/>
              </a:rPr>
              <a:t>https://www.suny.edu/hrportal</a:t>
            </a:r>
            <a:endParaRPr lang="en-US" sz="3200" dirty="0"/>
          </a:p>
          <a:p>
            <a:pPr marL="400050" lvl="1" indent="0">
              <a:buNone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41" y="2380325"/>
            <a:ext cx="4723473" cy="3381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520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i="1">
                <a:solidFill>
                  <a:schemeClr val="accent6">
                    <a:lumMod val="50000"/>
                  </a:schemeClr>
                </a:solidFill>
              </a:rPr>
              <a:t>Leave Accruals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44D26C-503E-40CC-8598-1025F910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487243"/>
            <a:ext cx="11191895" cy="3883513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See “Benefits at a Glance” or visit the Human Resources/Benefits webpage for the accrual schedule.</a:t>
            </a:r>
          </a:p>
          <a:p>
            <a:r>
              <a:rPr lang="en-US"/>
              <a:t>Accrual balances are maintained in the Time &amp; Attendance System</a:t>
            </a:r>
          </a:p>
          <a:p>
            <a:r>
              <a:rPr lang="en-US"/>
              <a:t>Faculty accrue </a:t>
            </a:r>
            <a:r>
              <a:rPr lang="en-US" u="sng"/>
              <a:t>sick</a:t>
            </a:r>
            <a:r>
              <a:rPr lang="en-US"/>
              <a:t> leave only. </a:t>
            </a:r>
          </a:p>
          <a:p>
            <a:r>
              <a:rPr lang="en-US"/>
              <a:t>Professionals accrue </a:t>
            </a:r>
            <a:r>
              <a:rPr lang="en-US" u="sng"/>
              <a:t>sick</a:t>
            </a:r>
            <a:r>
              <a:rPr lang="en-US"/>
              <a:t> and </a:t>
            </a:r>
            <a:r>
              <a:rPr lang="en-US" u="sng"/>
              <a:t>vacation</a:t>
            </a:r>
            <a:r>
              <a:rPr lang="en-US"/>
              <a:t> leave.</a:t>
            </a:r>
          </a:p>
          <a:p>
            <a:r>
              <a:rPr lang="en-US"/>
              <a:t>Classified Service accrue </a:t>
            </a:r>
            <a:r>
              <a:rPr lang="en-US" u="sng"/>
              <a:t>sick</a:t>
            </a:r>
            <a:r>
              <a:rPr lang="en-US"/>
              <a:t>, </a:t>
            </a:r>
            <a:r>
              <a:rPr lang="en-US" u="sng"/>
              <a:t>vacation,</a:t>
            </a:r>
            <a:r>
              <a:rPr lang="en-US"/>
              <a:t> and </a:t>
            </a:r>
            <a:r>
              <a:rPr lang="en-US" u="sng"/>
              <a:t>personal </a:t>
            </a:r>
            <a:r>
              <a:rPr lang="en-US"/>
              <a:t>leave.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Good news:  </a:t>
            </a:r>
          </a:p>
          <a:p>
            <a:pPr marL="0" indent="0">
              <a:buNone/>
            </a:pPr>
            <a:r>
              <a:rPr lang="en-US"/>
              <a:t>If you retire from state service, accrued sick leave </a:t>
            </a:r>
          </a:p>
          <a:p>
            <a:pPr marL="0" indent="0">
              <a:buNone/>
            </a:pPr>
            <a:r>
              <a:rPr lang="en-US"/>
              <a:t>helps pay for your health insurance throughout </a:t>
            </a:r>
          </a:p>
          <a:p>
            <a:pPr marL="0" indent="0">
              <a:buNone/>
            </a:pPr>
            <a:r>
              <a:rPr lang="en-US"/>
              <a:t>retirement!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CBF85-FA90-4ACB-AA35-A6389CC2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65" y="3215936"/>
            <a:ext cx="6572435" cy="32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90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Time &amp; Attendance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617CF-B992-4826-B1AA-9BFCAF86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2" y="1238668"/>
            <a:ext cx="11191895" cy="3883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 Faculty, most Professional Staff, and Administrative Classified Staff are required to submit an electronic time card through the SUNY Portal.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Professional and Faculty time cards should be submitted on a monthly basis by the 10th of each month.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Classified Administrative Staff must complete their timesheet at the end of each pay period.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 Month Faculty are required to submit monthly time cards during their ten months of obligation (generally, August through May).</a:t>
            </a:r>
          </a:p>
        </p:txBody>
      </p:sp>
    </p:spTree>
    <p:extLst>
      <p:ext uri="{BB962C8B-B14F-4D97-AF65-F5344CB8AC3E}">
        <p14:creationId xmlns:p14="http://schemas.microsoft.com/office/powerpoint/2010/main" val="1643673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3" y="118941"/>
            <a:ext cx="11191894" cy="83470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Time &amp; Attendance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87537-EE31-4994-89FC-CF99C860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11" y="5972961"/>
            <a:ext cx="11191895" cy="49914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Example of monthly time record.</a:t>
            </a:r>
          </a:p>
        </p:txBody>
      </p:sp>
      <p:pic>
        <p:nvPicPr>
          <p:cNvPr id="6" name="Picture 5" descr="C:\Users\vumbacti\AppData\Local\Temp\SNAGHTML227aa2d8.PNG"/>
          <p:cNvPicPr/>
          <p:nvPr/>
        </p:nvPicPr>
        <p:blipFill rotWithShape="1">
          <a:blip r:embed="rId2" cstate="print"/>
          <a:srcRect t="12805" b="21109"/>
          <a:stretch/>
        </p:blipFill>
        <p:spPr bwMode="auto">
          <a:xfrm>
            <a:off x="2415379" y="972822"/>
            <a:ext cx="7361241" cy="50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73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73CFFD-DD9E-43BA-BED1-F1A5560E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2" y="76000"/>
            <a:ext cx="11191894" cy="105441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Time &amp; Attendance </a:t>
            </a:r>
          </a:p>
        </p:txBody>
      </p:sp>
      <p:pic>
        <p:nvPicPr>
          <p:cNvPr id="4" name="Content Placeholder 3" descr="C:\Users\vumbacti\AppData\Local\Temp\SNAGHTML239be51b.PNG">
            <a:extLst>
              <a:ext uri="{FF2B5EF4-FFF2-40B4-BE49-F238E27FC236}">
                <a16:creationId xmlns:a16="http://schemas.microsoft.com/office/drawing/2014/main" id="{E719E0E1-163E-4262-8617-3C3B1E2FA23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605" b="6306"/>
          <a:stretch/>
        </p:blipFill>
        <p:spPr bwMode="auto">
          <a:xfrm>
            <a:off x="3018302" y="945858"/>
            <a:ext cx="6147314" cy="49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3B50FE-CE4C-41AE-AF1B-94A828C8C2F0}"/>
              </a:ext>
            </a:extLst>
          </p:cNvPr>
          <p:cNvSpPr txBox="1">
            <a:spLocks/>
          </p:cNvSpPr>
          <p:nvPr/>
        </p:nvSpPr>
        <p:spPr>
          <a:xfrm>
            <a:off x="496012" y="5912141"/>
            <a:ext cx="11191895" cy="55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27F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27F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Example of hourly time record.</a:t>
            </a:r>
          </a:p>
        </p:txBody>
      </p:sp>
    </p:spTree>
    <p:extLst>
      <p:ext uri="{BB962C8B-B14F-4D97-AF65-F5344CB8AC3E}">
        <p14:creationId xmlns:p14="http://schemas.microsoft.com/office/powerpoint/2010/main" val="15620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CDFD-38E0-4221-B603-425EE0D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FD79-DE7B-4284-80E3-661CBB5DF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8DD5D-4D61-4B82-B871-D7E8258F03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Teacher’s Retirement System</a:t>
            </a:r>
          </a:p>
          <a:p>
            <a:r>
              <a:rPr lang="en-US" dirty="0"/>
              <a:t>Employee’s Retirement System</a:t>
            </a:r>
          </a:p>
          <a:p>
            <a:pPr lvl="1"/>
            <a:r>
              <a:rPr lang="en-US" sz="2000" dirty="0"/>
              <a:t>Mandatory membership for CSEA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F1660-B9DE-45CE-B5BF-CCEDB5537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750A4-6AD6-4D83-9B95-DBE3985FB8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Full Time or Part Time Employees with a Term Appointment</a:t>
            </a:r>
          </a:p>
          <a:p>
            <a:pPr lvl="1"/>
            <a:r>
              <a:rPr lang="en-US" sz="2000" dirty="0"/>
              <a:t>Vendors to choose from</a:t>
            </a:r>
          </a:p>
          <a:p>
            <a:pPr lvl="2"/>
            <a:r>
              <a:rPr lang="en-US" sz="1600" dirty="0"/>
              <a:t>TIAA</a:t>
            </a:r>
          </a:p>
          <a:p>
            <a:pPr lvl="2"/>
            <a:r>
              <a:rPr lang="en-US" sz="1600" dirty="0" err="1"/>
              <a:t>Corebridge</a:t>
            </a:r>
            <a:r>
              <a:rPr lang="en-US" sz="1600" dirty="0"/>
              <a:t> Financial (Formerly AIG)</a:t>
            </a:r>
          </a:p>
          <a:p>
            <a:pPr lvl="2"/>
            <a:r>
              <a:rPr lang="en-US" sz="1600" dirty="0"/>
              <a:t>Voya</a:t>
            </a:r>
          </a:p>
          <a:p>
            <a:pPr lvl="2"/>
            <a:r>
              <a:rPr lang="en-US" sz="1600" dirty="0"/>
              <a:t>Fidelity</a:t>
            </a:r>
          </a:p>
        </p:txBody>
      </p:sp>
    </p:spTree>
    <p:extLst>
      <p:ext uri="{BB962C8B-B14F-4D97-AF65-F5344CB8AC3E}">
        <p14:creationId xmlns:p14="http://schemas.microsoft.com/office/powerpoint/2010/main" val="3346555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B2B9-7237-4BF5-8B76-57F1DE0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effectLst/>
              </a:rPr>
              <a:t>Winter Break – Non-Faculty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3BA32-E9EF-4A41-B276-B2325BCA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872" y="1487244"/>
            <a:ext cx="8774885" cy="333642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The campus routinely closes for Winter Break between Christmas and New Year’s Day. During this time, non-essential staff are encouraged to use vacation, holiday or compensatory leave credits. </a:t>
            </a:r>
          </a:p>
          <a:p>
            <a:r>
              <a:rPr lang="en-US" dirty="0">
                <a:effectLst/>
              </a:rPr>
              <a:t>As a new employee, you may wish to plan your time off so you have enough leave credits to take some or all of these days off. </a:t>
            </a:r>
          </a:p>
          <a:p>
            <a:r>
              <a:rPr lang="en-US" dirty="0">
                <a:effectLst/>
              </a:rPr>
              <a:t>If you don’t have the proper leave credits, you must plan with your supervisor how and what work you will perform during this period.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F6866-9613-4780-BEDB-921F58C9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7" y="1627463"/>
            <a:ext cx="3154595" cy="415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564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2687-454E-4531-B022-CC3096E8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13" y="118942"/>
            <a:ext cx="10725362" cy="875358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4239CA-6BD2-4D76-86F6-F98C705D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987" y="900140"/>
            <a:ext cx="4528807" cy="5057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3B0530-CE96-45C4-82AA-0DE8967D9575}"/>
              </a:ext>
            </a:extLst>
          </p:cNvPr>
          <p:cNvSpPr txBox="1">
            <a:spLocks/>
          </p:cNvSpPr>
          <p:nvPr/>
        </p:nvSpPr>
        <p:spPr>
          <a:xfrm>
            <a:off x="337406" y="2791370"/>
            <a:ext cx="3490061" cy="208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Benefits Questions?</a:t>
            </a:r>
            <a:br>
              <a:rPr lang="en-US" dirty="0"/>
            </a:b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benefits@farmingdale.edu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50A0E-A338-4E01-8916-731640379D71}"/>
              </a:ext>
            </a:extLst>
          </p:cNvPr>
          <p:cNvSpPr txBox="1">
            <a:spLocks/>
          </p:cNvSpPr>
          <p:nvPr/>
        </p:nvSpPr>
        <p:spPr>
          <a:xfrm>
            <a:off x="8043794" y="2929191"/>
            <a:ext cx="3604280" cy="181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Human Resources  Questions?</a:t>
            </a:r>
            <a:br>
              <a:rPr lang="en-US" dirty="0"/>
            </a:br>
            <a:r>
              <a:rPr lang="en-US" sz="2000" dirty="0"/>
              <a:t>Email: </a:t>
            </a:r>
            <a:r>
              <a:rPr lang="en-US" sz="2000" dirty="0">
                <a:hlinkClick r:id="rId4"/>
              </a:rPr>
              <a:t>hr@farmingdale.edu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352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6231-46E8-46D1-BB5F-36264D28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E893C-A13E-4A08-8D1F-FCEFDA6FF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9CFB7-A1A7-4B62-BBB8-FB1A0222B9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Defined Benefit Plan</a:t>
            </a:r>
          </a:p>
          <a:p>
            <a:pPr lvl="1"/>
            <a:r>
              <a:rPr lang="en-US" dirty="0"/>
              <a:t>Final Average Salary (FAS)</a:t>
            </a:r>
          </a:p>
          <a:p>
            <a:pPr lvl="1"/>
            <a:r>
              <a:rPr lang="en-US" dirty="0"/>
              <a:t>Years of Employment</a:t>
            </a:r>
          </a:p>
          <a:p>
            <a:pPr lvl="2"/>
            <a:r>
              <a:rPr lang="en-US" dirty="0"/>
              <a:t>Age at retirement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67B90-425E-4FF1-B32E-8E0AE44E1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03B5A-1AE6-4EA4-8614-9216FA30A5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Defined Contribution Plan</a:t>
            </a:r>
          </a:p>
          <a:p>
            <a:pPr lvl="1"/>
            <a:r>
              <a:rPr lang="en-US" dirty="0"/>
              <a:t>Employer Contribution</a:t>
            </a:r>
          </a:p>
          <a:p>
            <a:pPr lvl="1"/>
            <a:r>
              <a:rPr lang="en-US" dirty="0"/>
              <a:t>Employee Contribution</a:t>
            </a:r>
          </a:p>
          <a:p>
            <a:pPr lvl="1"/>
            <a:r>
              <a:rPr lang="en-US" dirty="0"/>
              <a:t>Success of Investments</a:t>
            </a:r>
          </a:p>
        </p:txBody>
      </p:sp>
    </p:spTree>
    <p:extLst>
      <p:ext uri="{BB962C8B-B14F-4D97-AF65-F5344CB8AC3E}">
        <p14:creationId xmlns:p14="http://schemas.microsoft.com/office/powerpoint/2010/main" val="173414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F027-26C9-4EE7-8BCE-45F96E21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  <a:br>
              <a:rPr lang="en-US" dirty="0"/>
            </a:br>
            <a:r>
              <a:rPr lang="en-US" dirty="0"/>
              <a:t>Vesting Periods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28226-B044-45E6-9994-3A527A395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F8354-AC65-48D9-9755-D0B1896A1A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 years of full time service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94AE2-4206-4543-85BF-8C75A8116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1408-CC9C-4612-BB1F-22D5E40692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366 days, or immediately with some existing contracts</a:t>
            </a:r>
          </a:p>
        </p:txBody>
      </p:sp>
    </p:spTree>
    <p:extLst>
      <p:ext uri="{BB962C8B-B14F-4D97-AF65-F5344CB8AC3E}">
        <p14:creationId xmlns:p14="http://schemas.microsoft.com/office/powerpoint/2010/main" val="25615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FB95-D558-48C2-BD62-FD2A9A13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  <a:br>
              <a:rPr lang="en-US" dirty="0"/>
            </a:br>
            <a:r>
              <a:rPr lang="en-US" dirty="0"/>
              <a:t>Employer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343BA-09E9-46D2-BD1E-98B5D4946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145FD-3C07-4147-8A5C-8FD55D0571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Lump sum payments are made annually to the pension funds, not individual employee accounts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91264-F681-4CDB-B435-7E0A70E66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D36C5-E4B7-4D64-93D9-E5DDEFFF50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8% of salary for the first 7 years of service; 10% thereafter</a:t>
            </a:r>
          </a:p>
        </p:txBody>
      </p:sp>
    </p:spTree>
    <p:extLst>
      <p:ext uri="{BB962C8B-B14F-4D97-AF65-F5344CB8AC3E}">
        <p14:creationId xmlns:p14="http://schemas.microsoft.com/office/powerpoint/2010/main" val="212959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42CC-1FEF-47E4-99B1-2FE899BE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 Options</a:t>
            </a:r>
            <a:br>
              <a:rPr lang="en-US" dirty="0"/>
            </a:br>
            <a:r>
              <a:rPr lang="en-US" dirty="0"/>
              <a:t>Death Benefit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37DA6-B4D9-4516-9E18-C699EAEB1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NYS ERS/TRS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5E484-EFFE-40D8-9CBC-5D8F96D49B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Maximum: 3x salary</a:t>
            </a:r>
          </a:p>
          <a:p>
            <a:r>
              <a:rPr lang="en-US" dirty="0"/>
              <a:t>Minimum: ½ salary or 10,000(whichever is less)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0D8E8-D9C0-4F3C-82A7-3044616B0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Optional Retirement Program (ORP)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0C42B-4349-4AE9-B33F-808AC10B20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Value of contracts on date of death</a:t>
            </a:r>
          </a:p>
          <a:p>
            <a:r>
              <a:rPr lang="en-US" dirty="0"/>
              <a:t>Minimum:  ½ salary or 10,000(whichever is less)</a:t>
            </a:r>
          </a:p>
        </p:txBody>
      </p:sp>
    </p:spTree>
    <p:extLst>
      <p:ext uri="{BB962C8B-B14F-4D97-AF65-F5344CB8AC3E}">
        <p14:creationId xmlns:p14="http://schemas.microsoft.com/office/powerpoint/2010/main" val="262910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A9-746D-4B13-8928-71C059D2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SUNY Retirement @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0C0D-439A-4B67-862F-E5B59E31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87243"/>
            <a:ext cx="11958638" cy="3883513"/>
          </a:xfrm>
        </p:spPr>
        <p:txBody>
          <a:bodyPr/>
          <a:lstStyle/>
          <a:p>
            <a:r>
              <a:rPr lang="en-US" sz="2550" dirty="0"/>
              <a:t>All retirement elections are completed online at </a:t>
            </a:r>
            <a:r>
              <a:rPr lang="en-US" altLang="en-US" sz="2550" dirty="0"/>
              <a:t>www.retirementatwork.org/suny </a:t>
            </a:r>
          </a:p>
          <a:p>
            <a:r>
              <a:rPr lang="en-US" altLang="en-US" sz="2550" dirty="0"/>
              <a:t>Retirement Elections should be made within 30 days from your hire date</a:t>
            </a:r>
          </a:p>
          <a:p>
            <a:r>
              <a:rPr lang="en-US" altLang="en-US" sz="2550" dirty="0"/>
              <a:t>ERS/ TRS Enrollments completed online then application turned into Human Resources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98CA6-6BFD-40EA-A342-01C95F3C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23" y="3429000"/>
            <a:ext cx="5266731" cy="25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A1DB-AB39-4E49-94C2-1418FEFB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Savings Plan Options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3584-45DD-408C-A89D-7AB49771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Can put away more money toward retirement</a:t>
            </a:r>
            <a:br>
              <a:rPr lang="en-US" altLang="en-US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10000"/>
                  </a:schemeClr>
                </a:solidFill>
              </a:rPr>
              <a:t>on a tax-deferred basis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Can choose from a variety of investment options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Can start or discontinue at any time </a:t>
            </a:r>
          </a:p>
          <a:p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Roth option is available</a:t>
            </a:r>
          </a:p>
          <a:p>
            <a:r>
              <a:rPr lang="en-US" sz="3000" dirty="0"/>
              <a:t>Vendors to choose from</a:t>
            </a:r>
          </a:p>
          <a:p>
            <a:pPr lvl="2"/>
            <a:r>
              <a:rPr lang="en-US" sz="1600" dirty="0"/>
              <a:t>TIAA</a:t>
            </a:r>
          </a:p>
          <a:p>
            <a:pPr lvl="2"/>
            <a:r>
              <a:rPr lang="en-US" sz="1600" dirty="0" err="1"/>
              <a:t>Corebridge</a:t>
            </a:r>
            <a:r>
              <a:rPr lang="en-US" sz="1600" dirty="0"/>
              <a:t> Financial (Formerly AIG)</a:t>
            </a:r>
          </a:p>
          <a:p>
            <a:pPr lvl="2"/>
            <a:r>
              <a:rPr lang="en-US" sz="1600" dirty="0"/>
              <a:t>Voya</a:t>
            </a:r>
          </a:p>
          <a:p>
            <a:pPr lvl="2"/>
            <a:r>
              <a:rPr lang="en-US" sz="1600" dirty="0"/>
              <a:t>Fidelity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ployee Benefits Orientation" id="{39871DD8-8AB6-4A7C-A1AF-1385CB2FE549}" vid="{FA1359C8-2F0F-432C-956F-C3A36D66D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Benefits Orientation</Template>
  <TotalTime>712</TotalTime>
  <Words>1645</Words>
  <Application>Microsoft Office PowerPoint</Application>
  <PresentationFormat>Widescreen</PresentationFormat>
  <Paragraphs>266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Office Theme</vt:lpstr>
      <vt:lpstr>Employee Benefits Info Session</vt:lpstr>
      <vt:lpstr>Employee Benefits Info Session</vt:lpstr>
      <vt:lpstr>Retirement Plan Options</vt:lpstr>
      <vt:lpstr>Retirement Plan Options</vt:lpstr>
      <vt:lpstr>Retirement Plan Options Vesting Periods</vt:lpstr>
      <vt:lpstr>Retirement Plan Options Employer Contribution</vt:lpstr>
      <vt:lpstr>Retirement Plan Options Death Benefit</vt:lpstr>
      <vt:lpstr>SUNY Retirement @ Work</vt:lpstr>
      <vt:lpstr>Voluntary Savings Plan Options </vt:lpstr>
      <vt:lpstr>Voluntary Savings Plans</vt:lpstr>
      <vt:lpstr>Health Insurance</vt:lpstr>
      <vt:lpstr>HMO (Health Maintenance Organization)</vt:lpstr>
      <vt:lpstr>The Empire Plan</vt:lpstr>
      <vt:lpstr>The Empire Plan</vt:lpstr>
      <vt:lpstr>The Empire Plan</vt:lpstr>
      <vt:lpstr>Empire Plan Prescription Coverage</vt:lpstr>
      <vt:lpstr>2023 Health Plan Rates</vt:lpstr>
      <vt:lpstr>Health Insurance Enrollment</vt:lpstr>
      <vt:lpstr>Dental and Vision Insurance</vt:lpstr>
      <vt:lpstr>Flexible Spending Accounts </vt:lpstr>
      <vt:lpstr>New Employee Info Session</vt:lpstr>
      <vt:lpstr>Pay Cycle</vt:lpstr>
      <vt:lpstr>Lag Payroll</vt:lpstr>
      <vt:lpstr>The fast, convenient, and reliable way to receive your pay!</vt:lpstr>
      <vt:lpstr>SUNY Self Service</vt:lpstr>
      <vt:lpstr>Leave Accruals</vt:lpstr>
      <vt:lpstr>Time &amp; Attendance </vt:lpstr>
      <vt:lpstr>Time &amp; Attendance </vt:lpstr>
      <vt:lpstr>Time &amp; Attendance </vt:lpstr>
      <vt:lpstr>Winter Break – Non-Faculty </vt:lpstr>
      <vt:lpstr>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Benefits Orientation</dc:title>
  <dc:subject/>
  <dc:creator>Jorge Osorio</dc:creator>
  <cp:keywords/>
  <dc:description/>
  <cp:lastModifiedBy>Nichole Galvin</cp:lastModifiedBy>
  <cp:revision>70</cp:revision>
  <cp:lastPrinted>2022-02-18T20:36:10Z</cp:lastPrinted>
  <dcterms:created xsi:type="dcterms:W3CDTF">2022-02-17T16:53:56Z</dcterms:created>
  <dcterms:modified xsi:type="dcterms:W3CDTF">2023-11-09T19:28:36Z</dcterms:modified>
  <cp:category/>
</cp:coreProperties>
</file>