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</p:sldMasterIdLst>
  <p:sldIdLst>
    <p:sldId id="268" r:id="rId3"/>
    <p:sldId id="257" r:id="rId4"/>
    <p:sldId id="271" r:id="rId5"/>
    <p:sldId id="284" r:id="rId6"/>
    <p:sldId id="295" r:id="rId7"/>
    <p:sldId id="285" r:id="rId8"/>
    <p:sldId id="287" r:id="rId9"/>
    <p:sldId id="296" r:id="rId10"/>
    <p:sldId id="297" r:id="rId11"/>
    <p:sldId id="286" r:id="rId12"/>
    <p:sldId id="29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9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1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5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4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CBE4-1D52-465D-ACE8-D890897D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48E37-9B9F-4592-A210-D481B865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54C2-A80B-4122-865D-136409A7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4632B-A677-49D4-86C6-2A5F782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CF7-F95D-40FB-989E-E620A854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7A01-68E7-474E-9927-A67A23ED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B94-BB6E-4EDB-AAA0-2B459806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657F-5D49-45BF-A554-E28CAA0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7271-5FEE-4524-B126-DDD787A2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D989-0DFE-4DC9-BAE2-EC3BF42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2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7248-B174-4AE3-898E-FECAAA3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1E2C-4852-40B6-A28B-F0AE29BF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AA7B-D32C-4F0F-8185-CF28312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B17B-4E4B-4AED-AAF0-97F3A83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8906-46CE-425F-8E8B-6AA19889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8C9B-ED1E-4795-9E0B-4CF9091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0AC8-A9F1-4769-B838-445BB4CF1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3BFF9-F599-471E-BA6A-1E0F5CD1F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D8CD-8C6F-4C78-918D-D7FD7B7D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6184-FFD0-43CD-BBFE-4FA2D5F2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E8F-9C77-4AB3-A8C2-0D8CBE2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524-D352-4A1E-9B1F-D78628B9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893D-80E1-4740-8BC8-FE8B2D73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6A159-6CAD-4965-AE5D-1D6BB492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7985-6ADA-4800-9F77-391ED0A4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AED18-AED0-4812-9B21-AFC41B3CE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F57AC-B20B-45E0-B686-12411CBD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5B90A-C1D2-4875-AB09-57DA01E5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61A60-B0EC-4818-8B45-BAE5E8FD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E9F2-E4BA-473E-B102-AC2B6202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99C7E-CE0C-4735-A083-9F4DAB6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C611-DEED-406D-8906-C740B308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EFE0-0BB7-420D-BA04-97288921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90AA0-328F-4D2D-A761-21CFEFE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F597C-49AE-46B8-8638-2168D15F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7995-FF09-4454-B774-D60257D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6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AE7D-BCAC-4F67-9733-5880C6F8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AF1E-2554-4F82-8C85-038BE2B7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97CA6-65B5-44BC-9F43-36C8633B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736D6-EB6F-4C7E-AA5F-5371951F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0694C-EBFE-4DB8-B8FF-379CCEF4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DDD3-2E50-4069-8827-0261B4E5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19D0-1937-42FE-BB1F-EFCE4F64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3D65D-AFFE-4655-AA3D-9752A965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D715-5DAE-4206-BD7D-B80686D7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4C5F6-E6B1-41E0-9975-ACCF1F3A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FEEAE-AF3F-474A-B2DD-F26E765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863C8-41DD-418F-B368-79D85A92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0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5F21-ADA7-463A-B3D7-1CFFC68F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94D7-CA07-48F7-886F-26218FDED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EBB6-9156-44EC-91AD-CB0156A1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B0F7-6069-43D9-B880-4DE19EE6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576E-3D1B-4D1B-BECC-5C395B68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7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0300F-3F66-4716-A439-7E2D19775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3D9C3-5C48-4C27-9CDB-C96E2C2CE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34AB-44D0-4EAD-951E-94AE54E7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F8CF-C13C-4BA7-8D41-119A1683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75AD-7678-43EA-A5CB-A41AE2C4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2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4F55DB-B49F-4198-8AA2-F6ABAC92EF48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45A2C-E2B8-400E-BC06-D6F51AC8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D5E4-E5C2-4876-B91F-D66E2019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5D0E-FD93-4956-9708-8DB941588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38A9-DA11-4828-A0E0-C9248A79B6D5}" type="datetimeFigureOut">
              <a:rPr lang="en-US" smtClean="0"/>
              <a:t>5/13/2026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D89F-7DD2-4F06-A054-0FDD1AA16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6EBB-D927-49DC-B043-BED8D5517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suny.edu/time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ime Attendance | Free SVG">
            <a:extLst>
              <a:ext uri="{FF2B5EF4-FFF2-40B4-BE49-F238E27FC236}">
                <a16:creationId xmlns:a16="http://schemas.microsoft.com/office/drawing/2014/main" id="{35E137C6-C3D4-4009-A8D3-E68AE5B3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2514" cy="1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E33B35-777E-4CD0-ADAC-30D1E5D98348}"/>
              </a:ext>
            </a:extLst>
          </p:cNvPr>
          <p:cNvSpPr/>
          <p:nvPr/>
        </p:nvSpPr>
        <p:spPr>
          <a:xfrm>
            <a:off x="0" y="209184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and Attendance System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Picture 6" descr="Time Attendance | Free SVG">
            <a:extLst>
              <a:ext uri="{FF2B5EF4-FFF2-40B4-BE49-F238E27FC236}">
                <a16:creationId xmlns:a16="http://schemas.microsoft.com/office/drawing/2014/main" id="{A3DDE225-4D19-42EE-A0EF-7280C5AF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59486" y="0"/>
            <a:ext cx="1132514" cy="1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390770-FBC8-4942-B485-28609AFA31E3}"/>
              </a:ext>
            </a:extLst>
          </p:cNvPr>
          <p:cNvSpPr/>
          <p:nvPr/>
        </p:nvSpPr>
        <p:spPr>
          <a:xfrm>
            <a:off x="-1" y="4328134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Classified Staff</a:t>
            </a:r>
            <a:endParaRPr 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" name="Picture 2" descr="Home | CSEA Member Insurance">
            <a:extLst>
              <a:ext uri="{FF2B5EF4-FFF2-40B4-BE49-F238E27FC236}">
                <a16:creationId xmlns:a16="http://schemas.microsoft.com/office/drawing/2014/main" id="{487690BF-978F-4BFE-84AB-7DB353EE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3" y="1651850"/>
            <a:ext cx="5444973" cy="17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reminder, time records are due at the 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each Pay Period.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you’re ready to submit, please click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certify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click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Submit To Supervisor 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Submission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CB409-0822-41B6-9404-2C478E889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95" y="1881209"/>
            <a:ext cx="9431066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7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1EE74-5F1F-4BC5-9E24-D98FF4558F33}"/>
              </a:ext>
            </a:extLst>
          </p:cNvPr>
          <p:cNvSpPr/>
          <p:nvPr/>
        </p:nvSpPr>
        <p:spPr>
          <a:xfrm>
            <a:off x="-2" y="1053616"/>
            <a:ext cx="12191999" cy="152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run into any issues, please feel free to email HR@farmingdale.edu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387E-1094-4F02-AB7E-AF6A6353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800" y="2240203"/>
            <a:ext cx="3780399" cy="293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50A6C28-044B-43A1-84D2-4FDE0EA48587}"/>
              </a:ext>
            </a:extLst>
          </p:cNvPr>
          <p:cNvSpPr/>
          <p:nvPr/>
        </p:nvSpPr>
        <p:spPr>
          <a:xfrm>
            <a:off x="8514306" y="2575764"/>
            <a:ext cx="3324508" cy="1456895"/>
          </a:xfrm>
          <a:prstGeom prst="cloudCallout">
            <a:avLst>
              <a:gd name="adj1" fmla="val -91928"/>
              <a:gd name="adj2" fmla="val 15051"/>
            </a:avLst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Remember to submit your time record at the end of each pay period.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6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4D3098-8ED7-477C-9B26-9FAA8057A2DF}"/>
              </a:ext>
            </a:extLst>
          </p:cNvPr>
          <p:cNvSpPr txBox="1">
            <a:spLocks/>
          </p:cNvSpPr>
          <p:nvPr/>
        </p:nvSpPr>
        <p:spPr>
          <a:xfrm>
            <a:off x="0" y="3770302"/>
            <a:ext cx="12192000" cy="681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6500" dirty="0"/>
              <a:t>Login information will be the same as your Farmingdale email credentials.</a:t>
            </a:r>
            <a:r>
              <a:rPr lang="en-US" sz="9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FD42-A643-47CA-9079-3E5925EB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9922"/>
            <a:ext cx="12192000" cy="681253"/>
          </a:xfrm>
        </p:spPr>
        <p:txBody>
          <a:bodyPr>
            <a:normAutofit fontScale="25000" lnSpcReduction="20000"/>
          </a:bodyPr>
          <a:lstStyle/>
          <a:p>
            <a:pP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8400" dirty="0"/>
              <a:t>To access the Time &amp; Attendance System (TAS), please use the following link: </a:t>
            </a:r>
            <a:r>
              <a:rPr lang="en-US" sz="8400" u="sng" dirty="0">
                <a:hlinkClick r:id="rId6"/>
              </a:rPr>
              <a:t>https://www.suny.edu/time</a:t>
            </a:r>
            <a:endParaRPr lang="en-US" sz="84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2A609-97EA-4F7B-9101-81B9158D6C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9"/>
          <a:stretch/>
        </p:blipFill>
        <p:spPr>
          <a:xfrm>
            <a:off x="307648" y="4451555"/>
            <a:ext cx="4119073" cy="2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DDA2-5F69-4B8B-9C5F-608216926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424" y="4451556"/>
            <a:ext cx="3285463" cy="2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34FBD-E301-43FC-AC09-7248673D3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424" y="1634056"/>
            <a:ext cx="2451152" cy="190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2640D70-F876-4145-AB9B-60A616CB1ADD}"/>
              </a:ext>
            </a:extLst>
          </p:cNvPr>
          <p:cNvSpPr/>
          <p:nvPr/>
        </p:nvSpPr>
        <p:spPr>
          <a:xfrm>
            <a:off x="8463972" y="1605853"/>
            <a:ext cx="3324508" cy="1456895"/>
          </a:xfrm>
          <a:prstGeom prst="cloudCallout">
            <a:avLst>
              <a:gd name="adj1" fmla="val -91928"/>
              <a:gd name="adj2" fmla="val 150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dirty="0">
                <a:solidFill>
                  <a:prstClr val="black"/>
                </a:solidFill>
              </a:rPr>
              <a:t>Please save the login link as a “favorite” for easy access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38C5B-6566-49F0-A840-DA68D00F455B}"/>
              </a:ext>
            </a:extLst>
          </p:cNvPr>
          <p:cNvSpPr/>
          <p:nvPr/>
        </p:nvSpPr>
        <p:spPr>
          <a:xfrm>
            <a:off x="0" y="1949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en-US" sz="60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384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7F605-7879-4755-B562-4B381AB4D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t="12627" r="24335" b="46966"/>
          <a:stretch/>
        </p:blipFill>
        <p:spPr>
          <a:xfrm>
            <a:off x="3060915" y="2774197"/>
            <a:ext cx="3657599" cy="1673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8EFC7-FE8F-42CB-9C37-FEEB7AEEF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15" y="4947825"/>
            <a:ext cx="2676451" cy="69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6A0877-74F8-4850-9CCD-F32B5A0D1B39}"/>
              </a:ext>
            </a:extLst>
          </p:cNvPr>
          <p:cNvSpPr/>
          <p:nvPr/>
        </p:nvSpPr>
        <p:spPr>
          <a:xfrm>
            <a:off x="0" y="1949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</a:t>
            </a:r>
            <a:endParaRPr lang="en-US" sz="60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DBEAA4-A3DA-48B7-80D1-47E6D4E730A0}"/>
              </a:ext>
            </a:extLst>
          </p:cNvPr>
          <p:cNvSpPr/>
          <p:nvPr/>
        </p:nvSpPr>
        <p:spPr>
          <a:xfrm>
            <a:off x="-10194" y="1236416"/>
            <a:ext cx="1219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Once logged in, select </a:t>
            </a:r>
            <a:r>
              <a:rPr lang="en-US" sz="1900" dirty="0">
                <a:highlight>
                  <a:srgbClr val="00FF00"/>
                </a:highlight>
              </a:rPr>
              <a:t>Current</a:t>
            </a:r>
            <a:r>
              <a:rPr lang="en-US" sz="1900" dirty="0"/>
              <a:t> under </a:t>
            </a:r>
            <a:r>
              <a:rPr lang="en-US" sz="1900" b="1" dirty="0"/>
              <a:t>Employment Roles </a:t>
            </a:r>
            <a:r>
              <a:rPr lang="en-US" sz="1900" dirty="0"/>
              <a:t>and click on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highlight>
                  <a:srgbClr val="C0C0C0"/>
                </a:highlight>
              </a:rPr>
              <a:t>Time and Attendance</a:t>
            </a:r>
            <a:r>
              <a:rPr lang="en-US" sz="19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dirty="0"/>
              <a:t>to open your Time Record.</a:t>
            </a:r>
          </a:p>
        </p:txBody>
      </p:sp>
    </p:spTree>
    <p:extLst>
      <p:ext uri="{BB962C8B-B14F-4D97-AF65-F5344CB8AC3E}">
        <p14:creationId xmlns:p14="http://schemas.microsoft.com/office/powerpoint/2010/main" val="29832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2E4556-4F1E-49EB-9820-21DF76BDD68E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/ Accrual Period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7BF66-7724-4A07-924F-DAFA24B70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34" y="1030638"/>
            <a:ext cx="4577166" cy="34561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23BD12-E06D-4B4B-AAF0-C26BAE593BE5}"/>
              </a:ext>
            </a:extLst>
          </p:cNvPr>
          <p:cNvSpPr txBox="1"/>
          <p:nvPr/>
        </p:nvSpPr>
        <p:spPr>
          <a:xfrm>
            <a:off x="7229960" y="1069383"/>
            <a:ext cx="463399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time record defaults to the current pay period. To change it, select a period from the drop-down and click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Period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time in and time out for each day worked. Use A for AM, P for PM, or military time. Click the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(+)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button to add more in/out fields for the same 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overtime, check the </a:t>
            </a:r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Mdt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OT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 if it was mandatory. For on-call/recall, click the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(+) under the On-Call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column and enter time worked. For standby, enter the number of shifts under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 By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 automatically calculates summary columns (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Worked, Charged, Total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Regular, Comp Time, Overtime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once time is entered.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Charged hours only appear after the supervisor approves the time-off request (highlighted in yellow). Pending requests show in red with a note at the top of the time record. To charge accruals, employees must submit a time-off request to their supervisor — see the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Time-Off Request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for details.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8FBF42-47D1-43D4-B594-CBB434767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830997"/>
            <a:ext cx="5852774" cy="48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2E4556-4F1E-49EB-9820-21DF76BDD68E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Cont’d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3BD12-E06D-4B4B-AAF0-C26BAE593BE5}"/>
              </a:ext>
            </a:extLst>
          </p:cNvPr>
          <p:cNvSpPr txBox="1"/>
          <p:nvPr/>
        </p:nvSpPr>
        <p:spPr>
          <a:xfrm>
            <a:off x="7229960" y="1069383"/>
            <a:ext cx="46339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comments in the box indicated below if you wish to submit comments to your supervisor with your time record.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Paid Hours displays the total number of hours entered within the pay period for each pay type (Holiday,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RecallHours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OT 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StraightTime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Overtime, Extra Time, Lost Time, and Standby).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Accrual Balances provides a summary of accrual balances for each accrual type, including any amounts charged within the pay period.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View Holidays displays a list of all holidays and floaters that have been earned, charged, and their expiration dates.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PDF Report allows you to generate a printable version of the time record.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time‑off requests will be displayed.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 Details shows when the time record was submitted and when actions were taken.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C2261-F70F-47A1-83CE-CF4BD2FD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9" y="1069382"/>
            <a:ext cx="7014097" cy="42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0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42672" y="892662"/>
            <a:ext cx="12106656" cy="258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amount of time available to use.</a:t>
            </a:r>
            <a:endParaRPr lang="en-US" sz="12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amount of time being charged.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Sub-Total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difference between the beginning balance after charged time.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Earned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Accrual earned at the end of the pay period </a:t>
            </a:r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(Accruals cannot be used in the same pay period they are earned)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Adjustments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Updates made by HR.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Ending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Beginning balance available at the start of the next month.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Accrual Balances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E4F85-E1F9-4788-AEAC-154128BD0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8" y="3707279"/>
            <a:ext cx="6152826" cy="17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1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Off Requests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4DC08-B726-419F-8B4C-187835AA5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788936"/>
            <a:ext cx="5748732" cy="25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924747-9A9E-414F-AE30-5AE7844382FC}"/>
              </a:ext>
            </a:extLst>
          </p:cNvPr>
          <p:cNvSpPr txBox="1"/>
          <p:nvPr/>
        </p:nvSpPr>
        <p:spPr>
          <a:xfrm>
            <a:off x="7138906" y="788936"/>
            <a:ext cx="46339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on the day for which you wish to enter an accrual charge.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the pop‑up box (shown in the picture below), enter the appropriate accruals.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pop‑up opens as a single‑day request (shown on the left).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enter a date range, select the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Multi Day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button (shown on the right on the next screen).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the increment (increments of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.25 hours only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under the accrual type you wish to charge.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or Save and Submit.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approved, the accrual charge will appear on the time record.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881124-4570-4C1D-B4E8-CC5C9690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429000"/>
            <a:ext cx="5748732" cy="21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6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Multiple Day Time off Request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24747-9A9E-414F-AE30-5AE7844382FC}"/>
              </a:ext>
            </a:extLst>
          </p:cNvPr>
          <p:cNvSpPr txBox="1"/>
          <p:nvPr/>
        </p:nvSpPr>
        <p:spPr>
          <a:xfrm>
            <a:off x="6974239" y="906650"/>
            <a:ext cx="46339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 the increment (increments of .25 hours only) under the accrual type you wish to charge, then select Save or Save and Submit.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allows employees to enter the time‑off request without submitting it to the supervisor.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and Submit allows employees to save and submit the time‑off request to the supervisor at the same time.</a:t>
            </a: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Reminders:</a:t>
            </a:r>
          </a:p>
          <a:p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 pending time‑off request, the request date will appear on the time record in red, with a note displayed at the top of the time record indicating the pending request (see screen print under Time Record).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approved time‑off request will appear under the time charged section of the time record (see screen print under Time Record).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Accrual charges cannot span across multiple pay periods.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 holiday falls within a time‑off charge, a separate entry must be submitted excluding the holiday.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153D0-2319-46A7-AB9D-D66EF8A17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650"/>
            <a:ext cx="6877050" cy="45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9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off Request Status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24747-9A9E-414F-AE30-5AE7844382FC}"/>
              </a:ext>
            </a:extLst>
          </p:cNvPr>
          <p:cNvSpPr txBox="1"/>
          <p:nvPr/>
        </p:nvSpPr>
        <p:spPr>
          <a:xfrm>
            <a:off x="7098227" y="788936"/>
            <a:ext cx="46339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Reminders: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the request has been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Saved and Submitted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 will appear on the calendar and under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Previously Submitted Leave Requests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along with its status (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Saved, Pending,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request has not been submitted to the supervisor, select the radio button next to the request and click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 Action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approved, the request will appear on the corresponding time record.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status of the request will also appear in parentheses on the monthly time record (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withdraw a previously submitted leave request that has not been approved by the supervisor, select the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Withdraw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radio button next to the request and click 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 Action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 are able to submit a time record with a pending time‑off request.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Time‑off requests cannot span across multiple pay periods.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 holiday falls within a time‑off request, a separate entry must be submitted excluding the holiday.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162CF-979C-4C08-9892-C8B2751A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788937"/>
            <a:ext cx="6736277" cy="46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694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5931</TotalTime>
  <Words>1025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Symbol</vt:lpstr>
      <vt:lpstr>Depth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Exchange</dc:title>
  <dc:creator>Jorge</dc:creator>
  <cp:lastModifiedBy>Jermaine A Fraser</cp:lastModifiedBy>
  <cp:revision>291</cp:revision>
  <dcterms:created xsi:type="dcterms:W3CDTF">2020-04-24T22:09:57Z</dcterms:created>
  <dcterms:modified xsi:type="dcterms:W3CDTF">2026-05-14T19:55:26Z</dcterms:modified>
</cp:coreProperties>
</file>