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6" r:id="rId21"/>
    <p:sldId id="285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05"/>
  </p:normalViewPr>
  <p:slideViewPr>
    <p:cSldViewPr snapToGrid="0" snapToObjects="1">
      <p:cViewPr varScale="1">
        <p:scale>
          <a:sx n="111" d="100"/>
          <a:sy n="111" d="100"/>
        </p:scale>
        <p:origin x="53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CC23D2-75C1-4855-936F-3645BC529C84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3D18A0-D2B3-4FE7-905C-85456B989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14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0A2DB-EA5F-AA46-AF17-45A7C786EE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00" y="524486"/>
            <a:ext cx="9144000" cy="1051168"/>
          </a:xfrm>
        </p:spPr>
        <p:txBody>
          <a:bodyPr anchor="b"/>
          <a:lstStyle>
            <a:lvl1pPr algn="r">
              <a:defRPr sz="6000">
                <a:effectLst>
                  <a:glow rad="127000">
                    <a:schemeClr val="bg1">
                      <a:alpha val="70000"/>
                    </a:schemeClr>
                  </a:glow>
                </a:effectLst>
              </a:defRPr>
            </a:lvl1pPr>
          </a:lstStyle>
          <a:p>
            <a:r>
              <a:rPr lang="en-US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897F0-9AB4-284D-B03B-76EDEE95B3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7000" y="1667730"/>
            <a:ext cx="9144000" cy="1655762"/>
          </a:xfrm>
        </p:spPr>
        <p:txBody>
          <a:bodyPr/>
          <a:lstStyle>
            <a:lvl1pPr marL="0" indent="0" algn="r">
              <a:buNone/>
              <a:defRPr sz="2400">
                <a:effectLst>
                  <a:glow rad="101600">
                    <a:schemeClr val="bg1">
                      <a:alpha val="7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of Presentation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28E5215-AF3C-2A49-BB7B-950368DAA5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6/27/2023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70DED5D-27B1-674F-9883-D7FB46DCA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A8F920D-0BA2-9E40-BF9A-B88F48E8D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8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4C2DD-3CA7-AC4F-85C3-B667A4C7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E0E1A-B17B-994F-A688-E6B78C1C0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B7F2E9B-25B2-CF47-990F-69533FAD3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6/27/2023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1FC69C-DB69-3E4B-A1CE-203F4859F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43D7197-D191-ED4F-8540-CCD608763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9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4C2DD-3CA7-AC4F-85C3-B667A4C7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E0E1A-B17B-994F-A688-E6B78C1C0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B7F2E9B-25B2-CF47-990F-69533FAD3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6/27/2023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1FC69C-DB69-3E4B-A1CE-203F4859F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43D7197-D191-ED4F-8540-CCD608763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0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4C2DD-3CA7-AC4F-85C3-B667A4C7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E0E1A-B17B-994F-A688-E6B78C1C0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7D30432-A4E1-ED4A-9F45-A1698520A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6/27/2023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D4598E-4F6A-A44B-96BB-CF815B61B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AF14E3-F434-354C-9D4A-D1C808DFE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1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73647-84EA-EC49-9B6E-68E58E2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8C611-9A47-0B4C-A277-27B18FBEF6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013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F3213-5F37-224A-980C-A8430DBE6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0013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5B0C5F9-417C-094F-8BC7-010EB828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6/27/2023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E55CF63-8AE7-EF40-A782-9C0E7AB48C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1790528-936E-E040-A459-F48ABB5B6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7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8368E-EA73-6B46-B0FF-A88E6B8B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19" y="11894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65E83-9E0F-064F-ADCD-C9C143639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819" y="143497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C7A94-8F8D-E94F-A07D-B21C166A9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819" y="2258891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0C394A-4CEB-E043-A847-AF02FBDF06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2231" y="145842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704177-104A-3146-9662-33F1C5895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2231" y="2258891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68B580E-8CE5-534D-AEC2-E1D5F785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6/27/2023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1BF01A5-3968-0444-83E6-59AF0D1F1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30C9163-48E8-734A-A9CD-1ABD863C1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6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AAB62-EF65-CB43-86CD-FCE550CCB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3DD226D-3621-0D4F-9D8E-954B8D116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6/27/2023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F6F1EB4-ED76-7B4F-8C7A-3F1F9FFAAE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A467168-B905-8843-9D77-A2BE6BE43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3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43DB8F-4FD6-7947-A811-97884E207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6/27/2023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A8FA46-AC87-BE41-98EB-172249068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E22694-0084-B749-989E-62D5682FF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0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090AF-1461-A245-85BA-FFA3C19C5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AD558-AE89-5940-B6B2-FFAFCA0F9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F0184-0900-5443-9BDD-B1800EB3A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B697B23-4D70-0A4E-9415-D38C28DC20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6/27/2023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BD4879B-57C6-D743-B485-CDE9A88B70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34E606D-7A93-D54B-982F-9A428993F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9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A9D19-5D5B-2E47-BAF5-C04266A95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0A7D72-5963-DA4F-9EF1-CFB8DFB3D2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E549D4-E6D4-C940-A47E-63CCFAEB6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89E9A70-6DB2-C042-9EB1-8305F7630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6/27/2023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6AB9A59-7D4D-B243-A333-79B647B7E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22F55B1-E2D7-E447-B7F8-956C1066C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3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4C2DD-3CA7-AC4F-85C3-B667A4C7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E0E1A-B17B-994F-A688-E6B78C1C0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F962FF7-0752-BF48-A8E6-9E1339D23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6/27/2023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FC1EFFE-FE47-F74A-9BC5-875E516CB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CAAF099-F5CB-5D40-9BCD-568CE5475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86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E23B3A-7364-644F-BA28-8D1F35FC9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13" y="118941"/>
            <a:ext cx="111918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91528-CADD-1340-8C99-C3240E089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012" y="1487243"/>
            <a:ext cx="11191895" cy="388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AEBB4-42BA-D44A-9DAE-5C0431AE5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18187-8291-0F48-A84D-4B0B3C1CA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E0EBD-067A-7E46-9F60-CF9BAD6D0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1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effectLst>
            <a:glow rad="139700">
              <a:schemeClr val="bg1">
                <a:alpha val="40000"/>
              </a:schemeClr>
            </a:glo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827F"/>
        </a:buClr>
        <a:buFont typeface="Wingdings" pitchFamily="2" charset="2"/>
        <a:buChar char="§"/>
        <a:defRPr sz="2800" b="0" i="0" kern="1200">
          <a:solidFill>
            <a:schemeClr val="tx1"/>
          </a:solidFill>
          <a:effectLst>
            <a:glow rad="139700">
              <a:schemeClr val="bg1">
                <a:alpha val="40000"/>
              </a:schemeClr>
            </a:glow>
          </a:effectLst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27F"/>
        </a:buClr>
        <a:buFont typeface="Wingdings" pitchFamily="2" charset="2"/>
        <a:buChar char="§"/>
        <a:defRPr sz="2400" b="0" i="0" kern="1200">
          <a:solidFill>
            <a:schemeClr val="tx1"/>
          </a:solidFill>
          <a:effectLst>
            <a:glow rad="139700">
              <a:schemeClr val="bg1">
                <a:alpha val="40000"/>
              </a:schemeClr>
            </a:glow>
          </a:effectLst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27F"/>
        </a:buClr>
        <a:buFont typeface="Wingdings" pitchFamily="2" charset="2"/>
        <a:buChar char="§"/>
        <a:defRPr sz="2000" b="0" i="0" kern="1200">
          <a:solidFill>
            <a:schemeClr val="tx1"/>
          </a:solidFill>
          <a:effectLst>
            <a:glow rad="139700">
              <a:schemeClr val="bg1">
                <a:alpha val="40000"/>
              </a:schemeClr>
            </a:glow>
          </a:effectLst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27F"/>
        </a:buClr>
        <a:buFont typeface="Wingdings" pitchFamily="2" charset="2"/>
        <a:buChar char="§"/>
        <a:defRPr sz="1800" b="0" i="0" kern="1200">
          <a:solidFill>
            <a:schemeClr val="tx1"/>
          </a:solidFill>
          <a:effectLst>
            <a:glow rad="139700">
              <a:schemeClr val="bg1">
                <a:alpha val="40000"/>
              </a:schemeClr>
            </a:glow>
          </a:effectLst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27F"/>
        </a:buClr>
        <a:buFont typeface="Wingdings" pitchFamily="2" charset="2"/>
        <a:buChar char="§"/>
        <a:defRPr sz="1800" b="0" i="0" kern="1200">
          <a:solidFill>
            <a:schemeClr val="tx1"/>
          </a:solidFill>
          <a:effectLst>
            <a:glow rad="139700">
              <a:schemeClr val="bg1">
                <a:alpha val="40000"/>
              </a:schemeClr>
            </a:glow>
          </a:effectLst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ysdcp.com/rsc-web-preauth/index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lexspend.ny.gov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benefits@farmingdale.edu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r@farmingdale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7E73F-D4B9-364E-AC01-DD6D00981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006" y="-256748"/>
            <a:ext cx="11375994" cy="1051168"/>
          </a:xfrm>
        </p:spPr>
        <p:txBody>
          <a:bodyPr>
            <a:normAutofit fontScale="90000"/>
          </a:bodyPr>
          <a:lstStyle/>
          <a:p>
            <a:r>
              <a:rPr lang="en-US" dirty="0"/>
              <a:t>Employee Benefits Info Session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450C63-C31D-5947-BB8A-74B291095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1161703"/>
            <a:ext cx="9144000" cy="1655762"/>
          </a:xfrm>
        </p:spPr>
        <p:txBody>
          <a:bodyPr/>
          <a:lstStyle/>
          <a:p>
            <a:r>
              <a:rPr lang="en-US" dirty="0"/>
              <a:t>Nichole Galvin </a:t>
            </a:r>
          </a:p>
          <a:p>
            <a:r>
              <a:rPr lang="en-US" dirty="0"/>
              <a:t>Benefits Manager </a:t>
            </a:r>
          </a:p>
          <a:p>
            <a:r>
              <a:rPr lang="en-US" dirty="0"/>
              <a:t>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1098977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48154-FC7F-4448-B972-50FD2737E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Voluntary Savings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DCFEA-31BD-4555-859C-74E8921F1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487243"/>
            <a:ext cx="10329863" cy="3883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SUNY 403(b) Plan</a:t>
            </a:r>
          </a:p>
          <a:p>
            <a:r>
              <a:rPr lang="en-US" sz="2300" dirty="0"/>
              <a:t>2023 IRS Limits</a:t>
            </a:r>
          </a:p>
          <a:p>
            <a:pPr lvl="1"/>
            <a:r>
              <a:rPr lang="en-US" sz="2300" dirty="0"/>
              <a:t>100% of salary up to $22,500</a:t>
            </a:r>
          </a:p>
          <a:p>
            <a:pPr lvl="1"/>
            <a:r>
              <a:rPr lang="en-US" sz="2300" dirty="0"/>
              <a:t>Employees age 50 and up can contribute an </a:t>
            </a:r>
            <a:r>
              <a:rPr lang="en-US" sz="2300"/>
              <a:t>additional $7,500</a:t>
            </a:r>
            <a:endParaRPr lang="en-US" sz="2300" dirty="0"/>
          </a:p>
          <a:p>
            <a:pPr lvl="1"/>
            <a:r>
              <a:rPr lang="en-US" sz="2300" dirty="0"/>
              <a:t>Enrollment is completed online at </a:t>
            </a:r>
            <a:r>
              <a:rPr lang="en-US" altLang="en-US" sz="2300" dirty="0"/>
              <a:t>www.retirementatwork.org/suny </a:t>
            </a:r>
            <a:endParaRPr lang="en-US" sz="2300" dirty="0"/>
          </a:p>
          <a:p>
            <a:pPr marL="457200" lvl="1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b="1" dirty="0"/>
              <a:t>NYS Deferred Compensation Plan 457(b) Plan </a:t>
            </a:r>
          </a:p>
          <a:p>
            <a:pPr lvl="1"/>
            <a:r>
              <a:rPr lang="en-US" sz="2300" dirty="0"/>
              <a:t>Enrollment is completed online at: </a:t>
            </a:r>
            <a:r>
              <a:rPr lang="en-US" sz="2300" dirty="0">
                <a:hlinkClick r:id="rId2"/>
              </a:rPr>
              <a:t>https://www.nysdcp.com/rsc-web-preauth/index.html</a:t>
            </a:r>
            <a:endParaRPr lang="en-US" sz="23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6908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473BE-52FB-4E7B-9B1C-80C0B21FF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391B4-428B-44CD-A728-CCD5E02FD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42-day waiting period (M/C employees 56 day)</a:t>
            </a:r>
          </a:p>
          <a:p>
            <a:r>
              <a:rPr lang="en-US" dirty="0"/>
              <a:t>Individual or Family Coverage</a:t>
            </a:r>
          </a:p>
          <a:p>
            <a:r>
              <a:rPr lang="en-US" dirty="0"/>
              <a:t>Rx included in the health plan options</a:t>
            </a:r>
          </a:p>
          <a:p>
            <a:r>
              <a:rPr lang="en-US" dirty="0"/>
              <a:t>Empire Plan or HIP (HMO)</a:t>
            </a:r>
          </a:p>
        </p:txBody>
      </p:sp>
    </p:spTree>
    <p:extLst>
      <p:ext uri="{BB962C8B-B14F-4D97-AF65-F5344CB8AC3E}">
        <p14:creationId xmlns:p14="http://schemas.microsoft.com/office/powerpoint/2010/main" val="1521753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A676C-DD3B-4019-A4CD-DF7A36A0A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HMO (Health Maintenance Organization)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DC25F-BBE1-4DC0-9577-6DEA09C0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HIP is the HMO provider</a:t>
            </a:r>
          </a:p>
          <a:p>
            <a:pPr lvl="1"/>
            <a:r>
              <a:rPr lang="en-US" dirty="0"/>
              <a:t>Primary care physician would designate hospitalization/medical care</a:t>
            </a:r>
          </a:p>
          <a:p>
            <a:pPr lvl="1"/>
            <a:r>
              <a:rPr lang="en-US" dirty="0"/>
              <a:t>Need referral for other providers</a:t>
            </a:r>
          </a:p>
          <a:p>
            <a:pPr lvl="1"/>
            <a:r>
              <a:rPr lang="en-US" dirty="0"/>
              <a:t>No claim forms to submit</a:t>
            </a:r>
          </a:p>
          <a:p>
            <a:pPr lvl="1"/>
            <a:r>
              <a:rPr lang="en-US" dirty="0"/>
              <a:t>No deductibles</a:t>
            </a:r>
          </a:p>
          <a:p>
            <a:pPr lvl="1"/>
            <a:r>
              <a:rPr lang="en-US" dirty="0"/>
              <a:t>Small copays</a:t>
            </a:r>
          </a:p>
        </p:txBody>
      </p:sp>
    </p:spTree>
    <p:extLst>
      <p:ext uri="{BB962C8B-B14F-4D97-AF65-F5344CB8AC3E}">
        <p14:creationId xmlns:p14="http://schemas.microsoft.com/office/powerpoint/2010/main" val="2698175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5087A-11D9-4584-BA88-6E15DFEA1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Empire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6573D-EF5C-422B-8275-9A56D095A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ClrTx/>
            </a:pPr>
            <a:r>
              <a:rPr lang="en-US" altLang="en-US" b="1" dirty="0">
                <a:solidFill>
                  <a:schemeClr val="tx1">
                    <a:lumMod val="10000"/>
                  </a:schemeClr>
                </a:solidFill>
              </a:rPr>
              <a:t>The </a:t>
            </a:r>
            <a:r>
              <a:rPr lang="en-US" altLang="en-US" sz="4000" b="1" dirty="0">
                <a:solidFill>
                  <a:schemeClr val="tx1">
                    <a:lumMod val="10000"/>
                  </a:schemeClr>
                </a:solidFill>
              </a:rPr>
              <a:t>Empire Plan</a:t>
            </a:r>
            <a:r>
              <a:rPr lang="en-US" altLang="en-US" b="1" dirty="0">
                <a:solidFill>
                  <a:schemeClr val="tx1">
                    <a:lumMod val="10000"/>
                  </a:schemeClr>
                </a:solidFill>
              </a:rPr>
              <a:t> is a specially-made plan </a:t>
            </a:r>
            <a:br>
              <a:rPr lang="en-US" altLang="en-US" b="1" dirty="0">
                <a:solidFill>
                  <a:schemeClr val="tx1">
                    <a:lumMod val="10000"/>
                  </a:schemeClr>
                </a:solidFill>
              </a:rPr>
            </a:br>
            <a:r>
              <a:rPr lang="en-US" altLang="en-US" b="1" dirty="0">
                <a:solidFill>
                  <a:schemeClr val="tx1">
                    <a:lumMod val="10000"/>
                  </a:schemeClr>
                </a:solidFill>
              </a:rPr>
              <a:t>for New York State employees ...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</a:pPr>
            <a:endParaRPr lang="en-US" altLang="en-US" b="1" dirty="0">
              <a:solidFill>
                <a:schemeClr val="tx1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Tx/>
            </a:pPr>
            <a:r>
              <a:rPr lang="en-US" altLang="en-US" b="1" dirty="0">
                <a:solidFill>
                  <a:schemeClr val="tx1">
                    <a:lumMod val="10000"/>
                  </a:schemeClr>
                </a:solidFill>
              </a:rPr>
              <a:t>Various insurance companies </a:t>
            </a:r>
            <a:br>
              <a:rPr lang="en-US" altLang="en-US" b="1" dirty="0">
                <a:solidFill>
                  <a:schemeClr val="tx1">
                    <a:lumMod val="10000"/>
                  </a:schemeClr>
                </a:solidFill>
              </a:rPr>
            </a:br>
            <a:r>
              <a:rPr lang="en-US" altLang="en-US" b="1" dirty="0">
                <a:solidFill>
                  <a:schemeClr val="tx1">
                    <a:lumMod val="10000"/>
                  </a:schemeClr>
                </a:solidFill>
              </a:rPr>
              <a:t>(who are otherwise unaffiliated) </a:t>
            </a:r>
            <a:br>
              <a:rPr lang="en-US" altLang="en-US" b="1" dirty="0">
                <a:solidFill>
                  <a:schemeClr val="tx1">
                    <a:lumMod val="10000"/>
                  </a:schemeClr>
                </a:solidFill>
              </a:rPr>
            </a:br>
            <a:r>
              <a:rPr lang="en-US" altLang="en-US" b="1" dirty="0">
                <a:solidFill>
                  <a:schemeClr val="tx1">
                    <a:lumMod val="10000"/>
                  </a:schemeClr>
                </a:solidFill>
              </a:rPr>
              <a:t>have agreed to provide coverage under the general “umbrella” of the Empire Plan</a:t>
            </a:r>
            <a:endParaRPr lang="en-US" altLang="en-US" sz="3600" dirty="0">
              <a:solidFill>
                <a:schemeClr val="tx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052D29-0556-4A7E-A1EF-DD0B7A599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351" y="2884912"/>
            <a:ext cx="3439630" cy="108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52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B9A99-0E64-4421-A6DC-A79A694EC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Empire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C5FA1-42ED-4583-8591-BFC993A05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Under the Empire “Umbrella”</a:t>
            </a:r>
          </a:p>
          <a:p>
            <a:pPr lvl="1"/>
            <a:r>
              <a:rPr lang="en-US" b="1" dirty="0"/>
              <a:t>Hospital: </a:t>
            </a:r>
            <a:r>
              <a:rPr lang="en-US" dirty="0"/>
              <a:t>Empire Blue Cross and Blue Shield</a:t>
            </a:r>
          </a:p>
          <a:p>
            <a:pPr lvl="1"/>
            <a:r>
              <a:rPr lang="en-US" b="1" dirty="0"/>
              <a:t>Major Medical: </a:t>
            </a:r>
            <a:r>
              <a:rPr lang="en-US" dirty="0"/>
              <a:t>United Health Care</a:t>
            </a:r>
          </a:p>
          <a:p>
            <a:pPr lvl="1"/>
            <a:r>
              <a:rPr lang="en-US" b="1" dirty="0"/>
              <a:t>Mental Health and Substance Abuse: </a:t>
            </a:r>
            <a:r>
              <a:rPr lang="en-US" dirty="0"/>
              <a:t>Beacon Health Options</a:t>
            </a:r>
          </a:p>
          <a:p>
            <a:pPr lvl="1"/>
            <a:r>
              <a:rPr lang="en-US" b="1" dirty="0"/>
              <a:t>Prescriptions: </a:t>
            </a:r>
            <a:r>
              <a:rPr lang="en-US" dirty="0"/>
              <a:t>CVS/Caremark</a:t>
            </a:r>
          </a:p>
        </p:txBody>
      </p:sp>
    </p:spTree>
    <p:extLst>
      <p:ext uri="{BB962C8B-B14F-4D97-AF65-F5344CB8AC3E}">
        <p14:creationId xmlns:p14="http://schemas.microsoft.com/office/powerpoint/2010/main" val="175403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C134-1AB3-4562-A4A1-57BF7A454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Empire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3E280-B4AD-4C95-93C7-1BA7144306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Participating Provider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77E0B-1DB7-4CDE-96EA-42733964E2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 deductible</a:t>
            </a:r>
          </a:p>
          <a:p>
            <a:r>
              <a:rPr lang="en-US" dirty="0"/>
              <a:t>Small copays</a:t>
            </a:r>
          </a:p>
          <a:p>
            <a:r>
              <a:rPr lang="en-US" dirty="0"/>
              <a:t>Less out of pocket cost</a:t>
            </a:r>
          </a:p>
          <a:p>
            <a:r>
              <a:rPr lang="en-US" dirty="0"/>
              <a:t>No claims to submit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2F6946-04AD-40F0-A7A1-E8CC986806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Basic Medical (non-participating)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E323F9-5D38-439D-A9A6-60DD47953B0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Meet deductible</a:t>
            </a:r>
          </a:p>
          <a:p>
            <a:pPr lvl="1"/>
            <a:r>
              <a:rPr lang="en-US" dirty="0"/>
              <a:t>($1250 combined)</a:t>
            </a:r>
          </a:p>
          <a:p>
            <a:r>
              <a:rPr lang="en-US" dirty="0"/>
              <a:t>80% reimbursement</a:t>
            </a:r>
          </a:p>
          <a:p>
            <a:pPr lvl="1"/>
            <a:r>
              <a:rPr lang="en-US" dirty="0"/>
              <a:t>(“reasonable and customary”)</a:t>
            </a:r>
          </a:p>
          <a:p>
            <a:r>
              <a:rPr lang="en-US" dirty="0"/>
              <a:t>Submit claim forms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C5741E-7A5C-4385-87C9-1F245C2F6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317" y="367384"/>
            <a:ext cx="26193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30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C4AC9-B83F-4F5F-9B3A-19D2DB57B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Empire Plan Prescription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56698-18F8-4262-A701-254887EBB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1800" b="1" dirty="0">
                <a:solidFill>
                  <a:schemeClr val="tx1">
                    <a:lumMod val="10000"/>
                  </a:schemeClr>
                </a:solidFill>
              </a:rPr>
              <a:t>Up to a 30-day supply from participating retail pharmacy or through mail service</a:t>
            </a:r>
          </a:p>
          <a:p>
            <a:pPr lvl="1"/>
            <a:r>
              <a:rPr lang="en-US" altLang="en-US" sz="1600" b="1" dirty="0">
                <a:solidFill>
                  <a:schemeClr val="tx1">
                    <a:lumMod val="10000"/>
                  </a:schemeClr>
                </a:solidFill>
              </a:rPr>
              <a:t>$5 generic	</a:t>
            </a:r>
          </a:p>
          <a:p>
            <a:pPr lvl="1"/>
            <a:r>
              <a:rPr lang="en-US" altLang="en-US" sz="1600" b="1" dirty="0">
                <a:solidFill>
                  <a:schemeClr val="tx1">
                    <a:lumMod val="10000"/>
                  </a:schemeClr>
                </a:solidFill>
              </a:rPr>
              <a:t>$</a:t>
            </a:r>
            <a:r>
              <a:rPr lang="en-US" altLang="en-US" sz="1700" b="1" dirty="0">
                <a:solidFill>
                  <a:schemeClr val="tx1">
                    <a:lumMod val="10000"/>
                  </a:schemeClr>
                </a:solidFill>
              </a:rPr>
              <a:t>30</a:t>
            </a:r>
            <a:r>
              <a:rPr lang="en-US" altLang="en-US" sz="1600" b="1" dirty="0">
                <a:solidFill>
                  <a:schemeClr val="tx1">
                    <a:lumMod val="10000"/>
                  </a:schemeClr>
                </a:solidFill>
              </a:rPr>
              <a:t> preferred brand name</a:t>
            </a:r>
          </a:p>
          <a:p>
            <a:pPr lvl="1"/>
            <a:r>
              <a:rPr lang="en-US" altLang="en-US" sz="1700" b="1" dirty="0">
                <a:solidFill>
                  <a:schemeClr val="tx1">
                    <a:lumMod val="10000"/>
                  </a:schemeClr>
                </a:solidFill>
              </a:rPr>
              <a:t>$60 </a:t>
            </a:r>
            <a:r>
              <a:rPr lang="en-US" altLang="en-US" sz="1600" b="1" dirty="0">
                <a:solidFill>
                  <a:schemeClr val="tx1">
                    <a:lumMod val="10000"/>
                  </a:schemeClr>
                </a:solidFill>
              </a:rPr>
              <a:t>non-preferred brand name</a:t>
            </a:r>
          </a:p>
          <a:p>
            <a:r>
              <a:rPr lang="en-US" altLang="en-US" sz="1800" b="1" dirty="0">
                <a:solidFill>
                  <a:schemeClr val="tx1">
                    <a:lumMod val="10000"/>
                  </a:schemeClr>
                </a:solidFill>
              </a:rPr>
              <a:t>Up to a 90-day supply through the mail service</a:t>
            </a:r>
          </a:p>
          <a:p>
            <a:pPr lvl="1"/>
            <a:r>
              <a:rPr lang="en-US" altLang="en-US" sz="1600" b="1" dirty="0">
                <a:solidFill>
                  <a:schemeClr val="tx1">
                    <a:lumMod val="10000"/>
                  </a:schemeClr>
                </a:solidFill>
              </a:rPr>
              <a:t>$5 generic	</a:t>
            </a:r>
          </a:p>
          <a:p>
            <a:pPr lvl="1"/>
            <a:r>
              <a:rPr lang="en-US" altLang="en-US" sz="1600" b="1" dirty="0">
                <a:solidFill>
                  <a:schemeClr val="tx1">
                    <a:lumMod val="10000"/>
                  </a:schemeClr>
                </a:solidFill>
              </a:rPr>
              <a:t>$55 preferred brand name	</a:t>
            </a:r>
          </a:p>
          <a:p>
            <a:pPr lvl="1"/>
            <a:r>
              <a:rPr lang="en-US" altLang="en-US" sz="1600" b="1" dirty="0">
                <a:solidFill>
                  <a:schemeClr val="tx1">
                    <a:lumMod val="10000"/>
                  </a:schemeClr>
                </a:solidFill>
              </a:rPr>
              <a:t>$110 non-preferred brand name</a:t>
            </a:r>
          </a:p>
          <a:p>
            <a:r>
              <a:rPr lang="en-US" altLang="en-US" sz="1800" b="1" dirty="0">
                <a:solidFill>
                  <a:schemeClr val="tx1">
                    <a:lumMod val="10000"/>
                  </a:schemeClr>
                </a:solidFill>
              </a:rPr>
              <a:t>Up to a 90-day supply from a participating retail pharmacy</a:t>
            </a:r>
          </a:p>
          <a:p>
            <a:pPr lvl="1"/>
            <a:r>
              <a:rPr lang="en-US" altLang="en-US" sz="1600" b="1" dirty="0">
                <a:solidFill>
                  <a:schemeClr val="tx1">
                    <a:lumMod val="10000"/>
                  </a:schemeClr>
                </a:solidFill>
              </a:rPr>
              <a:t>$10 generic	</a:t>
            </a:r>
          </a:p>
          <a:p>
            <a:pPr lvl="1"/>
            <a:r>
              <a:rPr lang="en-US" altLang="en-US" sz="1600" b="1" dirty="0">
                <a:solidFill>
                  <a:schemeClr val="tx1">
                    <a:lumMod val="10000"/>
                  </a:schemeClr>
                </a:solidFill>
              </a:rPr>
              <a:t>$60 preferred brand name	</a:t>
            </a:r>
          </a:p>
          <a:p>
            <a:pPr lvl="1"/>
            <a:r>
              <a:rPr lang="en-US" altLang="en-US" sz="1600" b="1" dirty="0">
                <a:solidFill>
                  <a:schemeClr val="tx1">
                    <a:lumMod val="10000"/>
                  </a:schemeClr>
                </a:solidFill>
              </a:rPr>
              <a:t>$</a:t>
            </a:r>
            <a:r>
              <a:rPr lang="en-US" altLang="en-US" sz="1700" b="1" dirty="0">
                <a:solidFill>
                  <a:schemeClr val="tx1">
                    <a:lumMod val="10000"/>
                  </a:schemeClr>
                </a:solidFill>
              </a:rPr>
              <a:t>120</a:t>
            </a:r>
            <a:r>
              <a:rPr lang="en-US" altLang="en-US" sz="1600" b="1" dirty="0">
                <a:solidFill>
                  <a:schemeClr val="tx1">
                    <a:lumMod val="10000"/>
                  </a:schemeClr>
                </a:solidFill>
              </a:rPr>
              <a:t> non-preferred brand name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555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AE337-C71F-4397-8D10-86A939F12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Health Plan Rates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B6D930C-F370-4FA4-AD9A-8C74F88BB8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866393"/>
              </p:ext>
            </p:extLst>
          </p:nvPr>
        </p:nvGraphicFramePr>
        <p:xfrm>
          <a:off x="495300" y="1487488"/>
          <a:ext cx="11191875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8375">
                  <a:extLst>
                    <a:ext uri="{9D8B030D-6E8A-4147-A177-3AD203B41FA5}">
                      <a16:colId xmlns:a16="http://schemas.microsoft.com/office/drawing/2014/main" val="4056793541"/>
                    </a:ext>
                  </a:extLst>
                </a:gridCol>
                <a:gridCol w="2238375">
                  <a:extLst>
                    <a:ext uri="{9D8B030D-6E8A-4147-A177-3AD203B41FA5}">
                      <a16:colId xmlns:a16="http://schemas.microsoft.com/office/drawing/2014/main" val="3700628694"/>
                    </a:ext>
                  </a:extLst>
                </a:gridCol>
                <a:gridCol w="2238375">
                  <a:extLst>
                    <a:ext uri="{9D8B030D-6E8A-4147-A177-3AD203B41FA5}">
                      <a16:colId xmlns:a16="http://schemas.microsoft.com/office/drawing/2014/main" val="405883981"/>
                    </a:ext>
                  </a:extLst>
                </a:gridCol>
                <a:gridCol w="2238375">
                  <a:extLst>
                    <a:ext uri="{9D8B030D-6E8A-4147-A177-3AD203B41FA5}">
                      <a16:colId xmlns:a16="http://schemas.microsoft.com/office/drawing/2014/main" val="853210364"/>
                    </a:ext>
                  </a:extLst>
                </a:gridCol>
                <a:gridCol w="2238375">
                  <a:extLst>
                    <a:ext uri="{9D8B030D-6E8A-4147-A177-3AD203B41FA5}">
                      <a16:colId xmlns:a16="http://schemas.microsoft.com/office/drawing/2014/main" val="2858599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Plan</a:t>
                      </a:r>
                    </a:p>
                  </a:txBody>
                  <a:tcPr>
                    <a:solidFill>
                      <a:srgbClr val="0064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Salary 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$47,024 or less 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Individual</a:t>
                      </a:r>
                    </a:p>
                  </a:txBody>
                  <a:tcPr>
                    <a:solidFill>
                      <a:srgbClr val="0064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Salary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$47,024 or less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Family</a:t>
                      </a:r>
                    </a:p>
                  </a:txBody>
                  <a:tcPr>
                    <a:solidFill>
                      <a:srgbClr val="0064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Salary 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$47,024 or more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Individual</a:t>
                      </a:r>
                    </a:p>
                  </a:txBody>
                  <a:tcPr>
                    <a:solidFill>
                      <a:srgbClr val="0064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Salary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$47,024 or more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Family</a:t>
                      </a:r>
                    </a:p>
                  </a:txBody>
                  <a:tcPr>
                    <a:solidFill>
                      <a:srgbClr val="0064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376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Empire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$56.01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$241.79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$74.68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$287.98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931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HIP (HMO)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$107.49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$314.58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$127.17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$364.59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492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474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17A3F-237B-428C-9704-FF9CBC6E1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Insurance Enrollment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129DA-B51D-4682-BB61-BF5FEF4BB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chemeClr val="tx1">
                    <a:lumMod val="10000"/>
                  </a:schemeClr>
                </a:solidFill>
              </a:rPr>
              <a:t>To enroll in the Health Insurance Plans we need:  </a:t>
            </a:r>
          </a:p>
          <a:p>
            <a:pPr lvl="1"/>
            <a:r>
              <a:rPr lang="en-US" altLang="en-US" dirty="0">
                <a:solidFill>
                  <a:schemeClr val="tx1">
                    <a:lumMod val="10000"/>
                  </a:schemeClr>
                </a:solidFill>
              </a:rPr>
              <a:t>PS 404- Health Insurance Transaction Form</a:t>
            </a:r>
          </a:p>
          <a:p>
            <a:pPr lvl="1"/>
            <a:r>
              <a:rPr lang="en-US" altLang="en-US" dirty="0">
                <a:solidFill>
                  <a:schemeClr val="tx1">
                    <a:lumMod val="10000"/>
                  </a:schemeClr>
                </a:solidFill>
              </a:rPr>
              <a:t>Copy of Employees Birth Certificate or Passport</a:t>
            </a:r>
          </a:p>
          <a:p>
            <a:pPr lvl="1"/>
            <a:r>
              <a:rPr lang="en-US" altLang="en-US" dirty="0">
                <a:solidFill>
                  <a:schemeClr val="tx1">
                    <a:lumMod val="10000"/>
                  </a:schemeClr>
                </a:solidFill>
              </a:rPr>
              <a:t>Copy of Marriage Certificate for Spouse</a:t>
            </a:r>
          </a:p>
          <a:p>
            <a:pPr lvl="1"/>
            <a:r>
              <a:rPr lang="en-US" altLang="en-US" dirty="0">
                <a:solidFill>
                  <a:schemeClr val="tx1">
                    <a:lumMod val="10000"/>
                  </a:schemeClr>
                </a:solidFill>
              </a:rPr>
              <a:t>Copy of Financial Obligation for Spouse </a:t>
            </a:r>
          </a:p>
          <a:p>
            <a:pPr lvl="1"/>
            <a:r>
              <a:rPr lang="en-US" altLang="en-US" dirty="0">
                <a:solidFill>
                  <a:schemeClr val="tx1">
                    <a:lumMod val="10000"/>
                  </a:schemeClr>
                </a:solidFill>
              </a:rPr>
              <a:t>Copy of Birth Certificate or Passport for Spouse</a:t>
            </a:r>
          </a:p>
          <a:p>
            <a:pPr lvl="1"/>
            <a:r>
              <a:rPr lang="en-US" altLang="en-US" dirty="0">
                <a:solidFill>
                  <a:schemeClr val="tx1">
                    <a:lumMod val="10000"/>
                  </a:schemeClr>
                </a:solidFill>
              </a:rPr>
              <a:t>Copy of Birth Certificates for Children</a:t>
            </a:r>
          </a:p>
          <a:p>
            <a:pPr marL="457200" lvl="1" indent="0">
              <a:buNone/>
            </a:pPr>
            <a:endParaRPr lang="en-US" dirty="0">
              <a:solidFill>
                <a:schemeClr val="tx1">
                  <a:lumMod val="1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altLang="en-US" sz="2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altLang="en-US" i="1" dirty="0">
                <a:solidFill>
                  <a:schemeClr val="tx1">
                    <a:lumMod val="10000"/>
                  </a:schemeClr>
                </a:solidFill>
              </a:rPr>
              <a:t>Enroll within 30 days of your first day of employment</a:t>
            </a:r>
            <a:endParaRPr lang="en-US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0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93F6A-26D6-4B62-A964-F955ED92C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Dental and Vision Insurance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8CBC3-05E4-4FBE-BB0B-241108BE4E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CSEA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B8CDCB-81A4-4DA9-AD4E-B3F59E92F0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28 day waiting period</a:t>
            </a:r>
          </a:p>
          <a:p>
            <a:r>
              <a:rPr lang="en-US" dirty="0"/>
              <a:t>No premium cost</a:t>
            </a:r>
          </a:p>
          <a:p>
            <a:r>
              <a:rPr lang="en-US" dirty="0"/>
              <a:t>Must enroll with union benefit fund</a:t>
            </a:r>
          </a:p>
          <a:p>
            <a:r>
              <a:rPr lang="en-US" dirty="0"/>
              <a:t>(800) 323-2732</a:t>
            </a:r>
          </a:p>
          <a:p>
            <a:r>
              <a:rPr lang="en-US" sz="2200" dirty="0"/>
              <a:t>https://www.cseaebf.com/contact.php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F303B5-D5D9-4C96-9948-ED6991F07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UUP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8D088-360A-423B-AE6D-1CE69F46111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42 day waiting period</a:t>
            </a:r>
          </a:p>
          <a:p>
            <a:r>
              <a:rPr lang="en-US" dirty="0"/>
              <a:t>No premium cost</a:t>
            </a:r>
          </a:p>
          <a:p>
            <a:r>
              <a:rPr lang="en-US" dirty="0"/>
              <a:t>Must enroll with union benefit fund</a:t>
            </a:r>
          </a:p>
          <a:p>
            <a:r>
              <a:rPr lang="en-US" dirty="0"/>
              <a:t>(800) 887-3863</a:t>
            </a:r>
          </a:p>
          <a:p>
            <a:r>
              <a:rPr lang="en-US" sz="2200" dirty="0"/>
              <a:t>https://uupinfo.org/benefits/btf.php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11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6A14D-5E66-4C4C-9AD0-D68AD2D9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Benefits Info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735A3-AE5F-4A3F-9C7D-B0A6AB0C3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Retirement Plan Options</a:t>
            </a:r>
          </a:p>
          <a:p>
            <a:r>
              <a:rPr lang="en-US" dirty="0"/>
              <a:t>Voluntary Savings Plan Options</a:t>
            </a:r>
          </a:p>
          <a:p>
            <a:r>
              <a:rPr lang="en-US" dirty="0"/>
              <a:t>Health Insurance</a:t>
            </a:r>
          </a:p>
          <a:p>
            <a:r>
              <a:rPr lang="en-US" dirty="0"/>
              <a:t>Dental and Vision Insurance </a:t>
            </a:r>
          </a:p>
          <a:p>
            <a:r>
              <a:rPr lang="en-US" dirty="0"/>
              <a:t>Flex Spending Accounts</a:t>
            </a:r>
          </a:p>
        </p:txBody>
      </p:sp>
    </p:spTree>
    <p:extLst>
      <p:ext uri="{BB962C8B-B14F-4D97-AF65-F5344CB8AC3E}">
        <p14:creationId xmlns:p14="http://schemas.microsoft.com/office/powerpoint/2010/main" val="1053042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3212C-F88C-45C4-891B-4BD8581A0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Spending Accounts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DFFD4-A2A5-4D5B-AC7D-DB928AF90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921" y="892206"/>
            <a:ext cx="12041080" cy="476287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en-US" altLang="en-US" sz="25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altLang="en-US" sz="2500" b="1" dirty="0">
                <a:solidFill>
                  <a:schemeClr val="tx1">
                    <a:lumMod val="10000"/>
                  </a:schemeClr>
                </a:solidFill>
              </a:rPr>
              <a:t>Health Care Spending Account: </a:t>
            </a:r>
            <a:r>
              <a:rPr lang="en-US" altLang="en-US" sz="1900" b="1" dirty="0">
                <a:solidFill>
                  <a:schemeClr val="tx1">
                    <a:lumMod val="10000"/>
                  </a:schemeClr>
                </a:solidFill>
              </a:rPr>
              <a:t>($100 min./ $3,050 max. employee contribution) </a:t>
            </a:r>
            <a:br>
              <a:rPr lang="en-US" altLang="en-US" sz="2500" dirty="0">
                <a:solidFill>
                  <a:schemeClr val="tx1">
                    <a:lumMod val="10000"/>
                  </a:schemeClr>
                </a:solidFill>
              </a:rPr>
            </a:br>
            <a:r>
              <a:rPr lang="en-US" altLang="en-US" sz="2500" dirty="0">
                <a:solidFill>
                  <a:schemeClr val="tx1">
                    <a:lumMod val="10000"/>
                  </a:schemeClr>
                </a:solidFill>
              </a:rPr>
              <a:t>          - a way to use your pre-tax dollars on </a:t>
            </a:r>
            <a:r>
              <a:rPr lang="en-US" altLang="en-US" sz="2500" i="1" dirty="0">
                <a:solidFill>
                  <a:schemeClr val="tx1">
                    <a:lumMod val="10000"/>
                  </a:schemeClr>
                </a:solidFill>
              </a:rPr>
              <a:t>unreimbursed </a:t>
            </a:r>
            <a:r>
              <a:rPr lang="en-US" altLang="en-US" sz="2500" dirty="0">
                <a:solidFill>
                  <a:schemeClr val="tx1">
                    <a:lumMod val="10000"/>
                  </a:schemeClr>
                </a:solidFill>
              </a:rPr>
              <a:t>medical, dental and vision costs </a:t>
            </a:r>
          </a:p>
          <a:p>
            <a:pPr>
              <a:spcBef>
                <a:spcPts val="0"/>
              </a:spcBef>
            </a:pPr>
            <a:endParaRPr lang="en-US" altLang="en-US" sz="1800" dirty="0">
              <a:solidFill>
                <a:schemeClr val="tx1">
                  <a:lumMod val="10000"/>
                </a:schemeClr>
              </a:solidFill>
            </a:endParaRPr>
          </a:p>
          <a:p>
            <a:pPr>
              <a:spcBef>
                <a:spcPct val="0"/>
              </a:spcBef>
              <a:buSzPct val="100000"/>
            </a:pPr>
            <a:r>
              <a:rPr lang="en-US" altLang="en-US" sz="25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altLang="en-US" sz="2500" b="1" dirty="0">
                <a:solidFill>
                  <a:schemeClr val="tx1">
                    <a:lumMod val="10000"/>
                  </a:schemeClr>
                </a:solidFill>
              </a:rPr>
              <a:t>Dependent Care Advantage Account: </a:t>
            </a:r>
            <a:r>
              <a:rPr lang="en-US" altLang="en-US" sz="1900" b="1" dirty="0">
                <a:solidFill>
                  <a:schemeClr val="tx1">
                    <a:lumMod val="10000"/>
                  </a:schemeClr>
                </a:solidFill>
              </a:rPr>
              <a:t>($5,000 max. employee contribution / employer contribution will be based on your salary) </a:t>
            </a:r>
            <a:br>
              <a:rPr lang="en-US" altLang="en-US" sz="2500" dirty="0">
                <a:solidFill>
                  <a:schemeClr val="tx1">
                    <a:lumMod val="10000"/>
                  </a:schemeClr>
                </a:solidFill>
              </a:rPr>
            </a:br>
            <a:r>
              <a:rPr lang="en-US" altLang="en-US" sz="2500" dirty="0">
                <a:solidFill>
                  <a:schemeClr val="tx1">
                    <a:lumMod val="10000"/>
                  </a:schemeClr>
                </a:solidFill>
              </a:rPr>
              <a:t>          -  a way to use your pre-tax dollars </a:t>
            </a:r>
            <a:br>
              <a:rPr lang="en-US" altLang="en-US" sz="2500" dirty="0">
                <a:solidFill>
                  <a:schemeClr val="tx1">
                    <a:lumMod val="10000"/>
                  </a:schemeClr>
                </a:solidFill>
              </a:rPr>
            </a:br>
            <a:r>
              <a:rPr lang="en-US" altLang="en-US" sz="2500" dirty="0">
                <a:solidFill>
                  <a:schemeClr val="tx1">
                    <a:lumMod val="10000"/>
                  </a:schemeClr>
                </a:solidFill>
              </a:rPr>
              <a:t>	to pay for child and elder care while </a:t>
            </a:r>
            <a:br>
              <a:rPr lang="en-US" altLang="en-US" sz="2500" dirty="0">
                <a:solidFill>
                  <a:schemeClr val="tx1">
                    <a:lumMod val="10000"/>
                  </a:schemeClr>
                </a:solidFill>
              </a:rPr>
            </a:br>
            <a:r>
              <a:rPr lang="en-US" altLang="en-US" sz="2500" dirty="0">
                <a:solidFill>
                  <a:schemeClr val="tx1">
                    <a:lumMod val="10000"/>
                  </a:schemeClr>
                </a:solidFill>
              </a:rPr>
              <a:t>	you are at work     </a:t>
            </a:r>
          </a:p>
          <a:p>
            <a:pPr marL="0" indent="0">
              <a:spcBef>
                <a:spcPct val="0"/>
              </a:spcBef>
              <a:buSzPct val="80000"/>
              <a:buNone/>
            </a:pPr>
            <a:r>
              <a:rPr lang="en-US" altLang="en-US" sz="2500" dirty="0">
                <a:solidFill>
                  <a:schemeClr val="tx1">
                    <a:lumMod val="10000"/>
                  </a:schemeClr>
                </a:solidFill>
              </a:rPr>
              <a:t>             -  Dependent Care effective immediately</a:t>
            </a:r>
          </a:p>
          <a:p>
            <a:pPr marL="0" indent="0">
              <a:spcBef>
                <a:spcPct val="0"/>
              </a:spcBef>
              <a:buSzPct val="80000"/>
              <a:buNone/>
            </a:pPr>
            <a:endParaRPr lang="en-US" altLang="en-US" sz="1800" dirty="0">
              <a:solidFill>
                <a:schemeClr val="tx1">
                  <a:lumMod val="10000"/>
                </a:schemeClr>
              </a:solidFill>
            </a:endParaRPr>
          </a:p>
          <a:p>
            <a:pPr>
              <a:spcBef>
                <a:spcPct val="0"/>
              </a:spcBef>
              <a:buSzPct val="100000"/>
            </a:pPr>
            <a:r>
              <a:rPr lang="en-US" sz="2500" b="1" dirty="0">
                <a:solidFill>
                  <a:schemeClr val="tx1">
                    <a:lumMod val="10000"/>
                  </a:schemeClr>
                </a:solidFill>
                <a:cs typeface="Arial" panose="020B0604020202020204" pitchFamily="34" charset="0"/>
              </a:rPr>
              <a:t>Adoption Advantage Account:</a:t>
            </a:r>
            <a:r>
              <a:rPr lang="en-US" altLang="en-US" sz="19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endParaRPr lang="en-US" sz="1900" b="1" dirty="0">
              <a:solidFill>
                <a:schemeClr val="tx1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SzPct val="100000"/>
              <a:buNone/>
            </a:pPr>
            <a:r>
              <a:rPr lang="en-US" sz="2500" dirty="0">
                <a:solidFill>
                  <a:schemeClr val="tx1">
                    <a:lumMod val="10000"/>
                  </a:schemeClr>
                </a:solidFill>
                <a:cs typeface="Arial" panose="020B0604020202020204" pitchFamily="34" charset="0"/>
              </a:rPr>
              <a:t>	-lets you pay for expenses related to the adoption of an eligible child with pre-tax dollars</a:t>
            </a:r>
          </a:p>
          <a:p>
            <a:pPr>
              <a:spcBef>
                <a:spcPct val="0"/>
              </a:spcBef>
              <a:buSzPct val="100000"/>
            </a:pPr>
            <a:endParaRPr lang="en-US" sz="2000" dirty="0">
              <a:solidFill>
                <a:schemeClr val="tx1">
                  <a:lumMod val="10000"/>
                </a:schemeClr>
              </a:solidFill>
            </a:endParaRPr>
          </a:p>
          <a:p>
            <a:pPr marL="0" indent="0">
              <a:spcBef>
                <a:spcPct val="0"/>
              </a:spcBef>
              <a:buSzPct val="80000"/>
              <a:buNone/>
            </a:pPr>
            <a:r>
              <a:rPr lang="en-US" altLang="en-US" sz="2100" dirty="0">
                <a:solidFill>
                  <a:schemeClr val="tx1">
                    <a:lumMod val="10000"/>
                  </a:schemeClr>
                </a:solidFill>
                <a:cs typeface="Arial" panose="020B0604020202020204" pitchFamily="34" charset="0"/>
              </a:rPr>
              <a:t>ENROLL ONLINE AT: </a:t>
            </a:r>
            <a:r>
              <a:rPr lang="en-US" altLang="en-US" sz="2100" dirty="0">
                <a:solidFill>
                  <a:schemeClr val="tx1">
                    <a:lumMod val="10000"/>
                  </a:schemeClr>
                </a:solidFill>
                <a:cs typeface="Arial" panose="020B0604020202020204" pitchFamily="34" charset="0"/>
                <a:hlinkClick r:id="rId2"/>
              </a:rPr>
              <a:t>www.flexspend.ny.gov</a:t>
            </a:r>
            <a:r>
              <a:rPr lang="en-US" altLang="en-US" sz="2100" dirty="0">
                <a:solidFill>
                  <a:schemeClr val="tx1">
                    <a:lumMod val="10000"/>
                  </a:schemeClr>
                </a:solidFill>
                <a:cs typeface="Arial" panose="020B0604020202020204" pitchFamily="34" charset="0"/>
              </a:rPr>
              <a:t> or call 1-800-358-7202 </a:t>
            </a:r>
          </a:p>
          <a:p>
            <a:pPr marL="0" indent="0">
              <a:spcBef>
                <a:spcPct val="0"/>
              </a:spcBef>
              <a:buSzPct val="80000"/>
              <a:buNone/>
            </a:pPr>
            <a:endParaRPr lang="en-US" altLang="en-US" sz="2100" i="1" dirty="0">
              <a:solidFill>
                <a:schemeClr val="tx1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SzPct val="80000"/>
              <a:buNone/>
            </a:pPr>
            <a:r>
              <a:rPr lang="en-US" altLang="en-US" sz="2100" dirty="0">
                <a:solidFill>
                  <a:schemeClr val="tx1">
                    <a:lumMod val="10000"/>
                  </a:schemeClr>
                </a:solidFill>
                <a:cs typeface="Arial" panose="020B0604020202020204" pitchFamily="34" charset="0"/>
              </a:rPr>
              <a:t>Enroll within 60 days of your first day of employment.</a:t>
            </a:r>
          </a:p>
          <a:p>
            <a:pPr marL="0" indent="0">
              <a:spcBef>
                <a:spcPct val="0"/>
              </a:spcBef>
              <a:buSzPct val="80000"/>
              <a:buNone/>
            </a:pPr>
            <a:endParaRPr lang="en-US" altLang="en-US" sz="2100" dirty="0">
              <a:solidFill>
                <a:schemeClr val="tx1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SzPct val="80000"/>
              <a:buNone/>
            </a:pPr>
            <a:r>
              <a:rPr lang="en-US" altLang="en-US" sz="2100" dirty="0">
                <a:solidFill>
                  <a:schemeClr val="tx1">
                    <a:lumMod val="10000"/>
                  </a:schemeClr>
                </a:solidFill>
                <a:cs typeface="Arial" panose="020B0604020202020204" pitchFamily="34" charset="0"/>
              </a:rPr>
              <a:t>Must re-enroll yearly, will not roll over.</a:t>
            </a:r>
            <a:endParaRPr lang="en-US" altLang="en-US" sz="2000" dirty="0">
              <a:solidFill>
                <a:schemeClr val="tx1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SzPct val="80000"/>
              <a:buNone/>
            </a:pPr>
            <a:endParaRPr lang="en-US" altLang="en-US" sz="2000" i="1" dirty="0">
              <a:solidFill>
                <a:schemeClr val="tx1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SzPct val="80000"/>
              <a:buNone/>
            </a:pPr>
            <a:endParaRPr lang="en-US" altLang="en-US" sz="2000" i="1" dirty="0">
              <a:solidFill>
                <a:schemeClr val="tx1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SzPct val="80000"/>
              <a:buNone/>
            </a:pPr>
            <a:endParaRPr lang="en-US" altLang="en-US" sz="2000" i="1" dirty="0">
              <a:solidFill>
                <a:schemeClr val="tx1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SzPct val="80000"/>
              <a:buNone/>
            </a:pPr>
            <a:endParaRPr lang="en-US" sz="2000" dirty="0">
              <a:solidFill>
                <a:schemeClr val="tx1">
                  <a:lumMod val="10000"/>
                </a:schemeClr>
              </a:solidFill>
            </a:endParaRPr>
          </a:p>
          <a:p>
            <a:pPr>
              <a:spcBef>
                <a:spcPct val="0"/>
              </a:spcBef>
              <a:buSzPct val="80000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7399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02687-454E-4531-B022-CC3096E8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13" y="118942"/>
            <a:ext cx="10725362" cy="875358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  <a:br>
              <a:rPr lang="en-US" dirty="0"/>
            </a:br>
            <a:endParaRPr lang="en-US" sz="2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94239CA-6BD2-4D76-86F6-F98C705D8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4987" y="900140"/>
            <a:ext cx="4528807" cy="50577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83B0530-CE96-45C4-82AA-0DE8967D9575}"/>
              </a:ext>
            </a:extLst>
          </p:cNvPr>
          <p:cNvSpPr txBox="1">
            <a:spLocks/>
          </p:cNvSpPr>
          <p:nvPr/>
        </p:nvSpPr>
        <p:spPr>
          <a:xfrm>
            <a:off x="337406" y="2791370"/>
            <a:ext cx="3490061" cy="2086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Benefits Questions?</a:t>
            </a:r>
            <a:br>
              <a:rPr lang="en-US" dirty="0"/>
            </a:br>
            <a:r>
              <a:rPr lang="en-US" sz="2000" dirty="0"/>
              <a:t>Email: </a:t>
            </a:r>
            <a:r>
              <a:rPr lang="en-US" sz="2000" dirty="0">
                <a:hlinkClick r:id="rId3"/>
              </a:rPr>
              <a:t>benefits@farmingdale.edu</a:t>
            </a:r>
            <a:endParaRPr lang="en-US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F50A0E-A338-4E01-8916-731640379D71}"/>
              </a:ext>
            </a:extLst>
          </p:cNvPr>
          <p:cNvSpPr txBox="1">
            <a:spLocks/>
          </p:cNvSpPr>
          <p:nvPr/>
        </p:nvSpPr>
        <p:spPr>
          <a:xfrm>
            <a:off x="8043794" y="2929191"/>
            <a:ext cx="3604280" cy="1811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Human Resources  Questions?</a:t>
            </a:r>
            <a:br>
              <a:rPr lang="en-US" dirty="0"/>
            </a:br>
            <a:r>
              <a:rPr lang="en-US" sz="2000" dirty="0"/>
              <a:t>Email: </a:t>
            </a:r>
            <a:r>
              <a:rPr lang="en-US" sz="2000" dirty="0">
                <a:hlinkClick r:id="rId4"/>
              </a:rPr>
              <a:t>hr@farmingdale.edu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3527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CDFD-38E0-4221-B603-425EE0D63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Retirement Plan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8FD79-DE7B-4284-80E3-661CBB5DF6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NYS ERS/TRS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8DD5D-4D61-4B82-B871-D7E8258F03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Teacher’s Retirement System</a:t>
            </a:r>
          </a:p>
          <a:p>
            <a:r>
              <a:rPr lang="en-US" dirty="0"/>
              <a:t>Employee’s Retirement System</a:t>
            </a:r>
          </a:p>
          <a:p>
            <a:pPr lvl="1"/>
            <a:r>
              <a:rPr lang="en-US" sz="2000" dirty="0"/>
              <a:t>Mandatory membership for CSEA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8F1660-B9DE-45CE-B5BF-CCEDB55375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Optional Retirement Program (ORP)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A750A4-6AD6-4D83-9B95-DBE3985FB81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Full Time or Part Time Employees with a Term Appointment</a:t>
            </a:r>
          </a:p>
          <a:p>
            <a:pPr lvl="1"/>
            <a:r>
              <a:rPr lang="en-US" sz="2000" dirty="0"/>
              <a:t>Vendors to choose from</a:t>
            </a:r>
          </a:p>
          <a:p>
            <a:pPr lvl="2"/>
            <a:r>
              <a:rPr lang="en-US" sz="1600" dirty="0"/>
              <a:t>TIAA</a:t>
            </a:r>
          </a:p>
          <a:p>
            <a:pPr lvl="2"/>
            <a:r>
              <a:rPr lang="en-US" sz="1600" dirty="0" err="1"/>
              <a:t>Corebridge</a:t>
            </a:r>
            <a:r>
              <a:rPr lang="en-US" sz="1600" dirty="0"/>
              <a:t> Financial (Formerly AIG)</a:t>
            </a:r>
          </a:p>
          <a:p>
            <a:pPr lvl="2"/>
            <a:r>
              <a:rPr lang="en-US" sz="1600" dirty="0"/>
              <a:t>Voya</a:t>
            </a:r>
          </a:p>
          <a:p>
            <a:pPr lvl="2"/>
            <a:r>
              <a:rPr lang="en-US" sz="1600" dirty="0"/>
              <a:t>Fidelity</a:t>
            </a:r>
          </a:p>
        </p:txBody>
      </p:sp>
    </p:spTree>
    <p:extLst>
      <p:ext uri="{BB962C8B-B14F-4D97-AF65-F5344CB8AC3E}">
        <p14:creationId xmlns:p14="http://schemas.microsoft.com/office/powerpoint/2010/main" val="334655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66231-46E8-46D1-BB5F-36264D282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Retirement Plan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E893C-A13E-4A08-8D1F-FCEFDA6FFE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NYS ERS/TRS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C9CFB7-A1A7-4B62-BBB8-FB1A0222B9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Defined Benefit Plan</a:t>
            </a:r>
          </a:p>
          <a:p>
            <a:pPr lvl="1"/>
            <a:r>
              <a:rPr lang="en-US" dirty="0"/>
              <a:t>Final Average Salary (FAS)</a:t>
            </a:r>
          </a:p>
          <a:p>
            <a:pPr lvl="1"/>
            <a:r>
              <a:rPr lang="en-US" dirty="0"/>
              <a:t>Years of Employment</a:t>
            </a:r>
          </a:p>
          <a:p>
            <a:pPr lvl="2"/>
            <a:r>
              <a:rPr lang="en-US" dirty="0"/>
              <a:t>Age at retirement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367B90-425E-4FF1-B32E-8E0AE44E1A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Optional Retirement Program (ORP)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B03B5A-1AE6-4EA4-8614-9216FA30A52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Defined Contribution Plan</a:t>
            </a:r>
          </a:p>
          <a:p>
            <a:pPr lvl="1"/>
            <a:r>
              <a:rPr lang="en-US" dirty="0"/>
              <a:t>Employer Contribution</a:t>
            </a:r>
          </a:p>
          <a:p>
            <a:pPr lvl="1"/>
            <a:r>
              <a:rPr lang="en-US" dirty="0"/>
              <a:t>Employee Contribution</a:t>
            </a:r>
          </a:p>
          <a:p>
            <a:pPr lvl="1"/>
            <a:r>
              <a:rPr lang="en-US" dirty="0"/>
              <a:t>Success of Investments</a:t>
            </a:r>
          </a:p>
        </p:txBody>
      </p:sp>
    </p:spTree>
    <p:extLst>
      <p:ext uri="{BB962C8B-B14F-4D97-AF65-F5344CB8AC3E}">
        <p14:creationId xmlns:p14="http://schemas.microsoft.com/office/powerpoint/2010/main" val="1734143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1F027-26C9-4EE7-8BCE-45F96E21D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Retirement Plan Options</a:t>
            </a:r>
            <a:br>
              <a:rPr lang="en-US" dirty="0"/>
            </a:br>
            <a:r>
              <a:rPr lang="en-US" dirty="0"/>
              <a:t>Vesting Periods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28226-B044-45E6-9994-3A527A3952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NYS ERS/TRS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F8354-AC65-48D9-9755-D0B1896A1A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5 years of full time service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A94AE2-4206-4543-85BF-8C75A81164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Optional Retirement Program (ORP)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91408-CC9C-4612-BB1F-22D5E40692F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366 days, or immediately with some existing contracts</a:t>
            </a:r>
          </a:p>
        </p:txBody>
      </p:sp>
    </p:spTree>
    <p:extLst>
      <p:ext uri="{BB962C8B-B14F-4D97-AF65-F5344CB8AC3E}">
        <p14:creationId xmlns:p14="http://schemas.microsoft.com/office/powerpoint/2010/main" val="2561542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4FB95-D558-48C2-BD62-FD2A9A137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Retirement Plan Options</a:t>
            </a:r>
            <a:br>
              <a:rPr lang="en-US" dirty="0"/>
            </a:br>
            <a:r>
              <a:rPr lang="en-US" dirty="0"/>
              <a:t>Employer Contribution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343BA-09E9-46D2-BD1E-98B5D49468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NYS ERS/TRS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145FD-3C07-4147-8A5C-8FD55D0571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Lump sum payments are made annually to the pension funds, not individual employee accounts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D91264-F681-4CDB-B435-7E0A70E66B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Optional Retirement Program (ORP)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CD36C5-E4B7-4D64-93D9-E5DDEFFF506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8% of salary for the first 7 years of service; 10% thereafter</a:t>
            </a:r>
          </a:p>
        </p:txBody>
      </p:sp>
    </p:spTree>
    <p:extLst>
      <p:ext uri="{BB962C8B-B14F-4D97-AF65-F5344CB8AC3E}">
        <p14:creationId xmlns:p14="http://schemas.microsoft.com/office/powerpoint/2010/main" val="2129595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742CC-1FEF-47E4-99B1-2FE899BE0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Retirement Plan Options</a:t>
            </a:r>
            <a:br>
              <a:rPr lang="en-US" dirty="0"/>
            </a:br>
            <a:r>
              <a:rPr lang="en-US" dirty="0"/>
              <a:t>Death Benefit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37DA6-B4D9-4516-9E18-C699EAEB12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NYS ERS/TRS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5E484-EFFE-40D8-9CBC-5D8F96D49B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Maximum: 3x salary</a:t>
            </a:r>
          </a:p>
          <a:p>
            <a:r>
              <a:rPr lang="en-US" dirty="0"/>
              <a:t>Minimum: ½ salary or 10,000(whichever is less)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F0D8E8-D9C0-4F3C-82A7-3044616B0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Optional Retirement Program (ORP)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0C42B-4349-4AE9-B33F-808AC10B204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Value of contracts on date of death</a:t>
            </a:r>
          </a:p>
          <a:p>
            <a:r>
              <a:rPr lang="en-US" dirty="0"/>
              <a:t>Minimum:  ½ salary or 10,000(whichever is less)</a:t>
            </a:r>
          </a:p>
        </p:txBody>
      </p:sp>
    </p:spTree>
    <p:extLst>
      <p:ext uri="{BB962C8B-B14F-4D97-AF65-F5344CB8AC3E}">
        <p14:creationId xmlns:p14="http://schemas.microsoft.com/office/powerpoint/2010/main" val="2629105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58A9-746D-4B13-8928-71C059D26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SUNY Retirement @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60C0D-439A-4B67-862F-E5B59E311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87243"/>
            <a:ext cx="11958638" cy="3883513"/>
          </a:xfrm>
        </p:spPr>
        <p:txBody>
          <a:bodyPr/>
          <a:lstStyle/>
          <a:p>
            <a:r>
              <a:rPr lang="en-US" sz="2550" dirty="0"/>
              <a:t>All retirement elections are completed online at </a:t>
            </a:r>
            <a:r>
              <a:rPr lang="en-US" altLang="en-US" sz="2550" dirty="0"/>
              <a:t>www.retirementatwork.org/suny </a:t>
            </a:r>
          </a:p>
          <a:p>
            <a:r>
              <a:rPr lang="en-US" altLang="en-US" sz="2550" dirty="0"/>
              <a:t>Retirement Elections should be made within 30 days from your hire date</a:t>
            </a:r>
          </a:p>
          <a:p>
            <a:r>
              <a:rPr lang="en-US" altLang="en-US" sz="2550" dirty="0"/>
              <a:t>ERS/ TRS Enrollments completed online then application turned into Human Resources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398CA6-6BFD-40EA-A342-01C95F3CD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223" y="3429000"/>
            <a:ext cx="5266731" cy="255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60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2A1DB-AB39-4E49-94C2-1418FEFBE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Voluntary Savings Plan Options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83584-45DD-408C-A89D-7AB497714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>
                <a:solidFill>
                  <a:schemeClr val="tx1">
                    <a:lumMod val="10000"/>
                  </a:schemeClr>
                </a:solidFill>
              </a:rPr>
              <a:t>Can put away more money toward retirement</a:t>
            </a:r>
            <a:br>
              <a:rPr lang="en-US" altLang="en-US" dirty="0">
                <a:solidFill>
                  <a:schemeClr val="tx1">
                    <a:lumMod val="10000"/>
                  </a:schemeClr>
                </a:solidFill>
              </a:rPr>
            </a:br>
            <a:r>
              <a:rPr lang="en-US" altLang="en-US" dirty="0">
                <a:solidFill>
                  <a:schemeClr val="tx1">
                    <a:lumMod val="10000"/>
                  </a:schemeClr>
                </a:solidFill>
              </a:rPr>
              <a:t>on a tax-deferred basis</a:t>
            </a:r>
          </a:p>
          <a:p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Can choose from a variety of investment options</a:t>
            </a:r>
          </a:p>
          <a:p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Can start or discontinue at any time </a:t>
            </a:r>
          </a:p>
          <a:p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Roth option is available</a:t>
            </a:r>
          </a:p>
          <a:p>
            <a:r>
              <a:rPr lang="en-US" sz="3000" dirty="0"/>
              <a:t>Vendors to choose from</a:t>
            </a:r>
          </a:p>
          <a:p>
            <a:pPr lvl="2"/>
            <a:r>
              <a:rPr lang="en-US" sz="1600" dirty="0"/>
              <a:t>TIAA</a:t>
            </a:r>
          </a:p>
          <a:p>
            <a:pPr lvl="2"/>
            <a:r>
              <a:rPr lang="en-US" sz="1600" dirty="0" err="1"/>
              <a:t>Corebridge</a:t>
            </a:r>
            <a:r>
              <a:rPr lang="en-US" sz="1600" dirty="0"/>
              <a:t> Financial (Formerly AIG)</a:t>
            </a:r>
          </a:p>
          <a:p>
            <a:pPr lvl="2"/>
            <a:r>
              <a:rPr lang="en-US" sz="1600" dirty="0"/>
              <a:t>Voya</a:t>
            </a:r>
          </a:p>
          <a:p>
            <a:pPr lvl="2"/>
            <a:r>
              <a:rPr lang="en-US" sz="1600" dirty="0"/>
              <a:t>Fidelity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67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ployee Benefits Orientation" id="{39871DD8-8AB6-4A7C-A1AF-1385CB2FE549}" vid="{FA1359C8-2F0F-432C-956F-C3A36D66D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Employee Benefits Orientation</Template>
  <TotalTime>703</TotalTime>
  <Words>1019</Words>
  <Application>Microsoft Office PowerPoint</Application>
  <PresentationFormat>Widescreen</PresentationFormat>
  <Paragraphs>188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Employee Benefits Info Session</vt:lpstr>
      <vt:lpstr>Employee Benefits Info Session</vt:lpstr>
      <vt:lpstr>Retirement Plan Options</vt:lpstr>
      <vt:lpstr>Retirement Plan Options</vt:lpstr>
      <vt:lpstr>Retirement Plan Options Vesting Periods</vt:lpstr>
      <vt:lpstr>Retirement Plan Options Employer Contribution</vt:lpstr>
      <vt:lpstr>Retirement Plan Options Death Benefit</vt:lpstr>
      <vt:lpstr>SUNY Retirement @ Work</vt:lpstr>
      <vt:lpstr>Voluntary Savings Plan Options </vt:lpstr>
      <vt:lpstr>Voluntary Savings Plans</vt:lpstr>
      <vt:lpstr>Health Insurance</vt:lpstr>
      <vt:lpstr>HMO (Health Maintenance Organization)</vt:lpstr>
      <vt:lpstr>The Empire Plan</vt:lpstr>
      <vt:lpstr>The Empire Plan</vt:lpstr>
      <vt:lpstr>The Empire Plan</vt:lpstr>
      <vt:lpstr>Empire Plan Prescription Coverage</vt:lpstr>
      <vt:lpstr>2023 Health Plan Rates</vt:lpstr>
      <vt:lpstr>Health Insurance Enrollment</vt:lpstr>
      <vt:lpstr>Dental and Vision Insurance</vt:lpstr>
      <vt:lpstr>Flexible Spending Accounts </vt:lpstr>
      <vt:lpstr>Questions?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Employee Benefits Orientation</dc:title>
  <dc:subject/>
  <dc:creator>Jorge Osorio</dc:creator>
  <cp:keywords/>
  <dc:description/>
  <cp:lastModifiedBy>Melissa Merkel</cp:lastModifiedBy>
  <cp:revision>62</cp:revision>
  <cp:lastPrinted>2022-02-18T20:36:10Z</cp:lastPrinted>
  <dcterms:created xsi:type="dcterms:W3CDTF">2022-02-17T16:53:56Z</dcterms:created>
  <dcterms:modified xsi:type="dcterms:W3CDTF">2023-06-27T13:41:19Z</dcterms:modified>
  <cp:category/>
</cp:coreProperties>
</file>