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53BD74-04C8-4F70-97A2-8DEEC5924CCB}" v="3396" dt="2021-01-15T15:33:25.0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67" autoAdjust="0"/>
    <p:restoredTop sz="94660"/>
  </p:normalViewPr>
  <p:slideViewPr>
    <p:cSldViewPr snapToGrid="0">
      <p:cViewPr varScale="1">
        <p:scale>
          <a:sx n="88" d="100"/>
          <a:sy n="88" d="100"/>
        </p:scale>
        <p:origin x="16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7/29/2021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7/29/2021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7/29/2021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7/29/2021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farmingdale.qualtrics.com/jfe/form/SV_8piwycGauUueBH7"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cm.maxient.com/reportingform.php?SUNYFarmingdale&amp;layout_id=3"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cm.maxient.com/reportingform.php?SUNYFarmingdale&amp;layout_id=3" TargetMode="External"/><Relationship Id="rId2" Type="http://schemas.openxmlformats.org/officeDocument/2006/relationships/hyperlink" Target="https://farmingdale.qualtrics.com/jfe/form/SV_8piwycGauUueBH7"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farmingdale.edu/university-police/pdf/campus-safety-advisory-committee-annual-report-2018-2019.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keri.hauff@farmingdale.edu" TargetMode="External"/><Relationship Id="rId2" Type="http://schemas.openxmlformats.org/officeDocument/2006/relationships/hyperlink" Target="mailto:police@farmingdale.edu" TargetMode="Externa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mailto:frank.rampello@farmingdale.edu"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farmingdale.edu/university-police/pdf/security-repor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cm.maxient.com/reportingform.php?SUNYFarmingdale&amp;layout_id=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alpha val="1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46340" y="1122363"/>
            <a:ext cx="11070565" cy="2387600"/>
          </a:xfrm>
        </p:spPr>
        <p:txBody>
          <a:bodyPr>
            <a:normAutofit fontScale="90000"/>
          </a:bodyPr>
          <a:lstStyle/>
          <a:p>
            <a:r>
              <a:rPr lang="en-US" b="1" dirty="0">
                <a:effectLst>
                  <a:outerShdw blurRad="50800" dist="38100" dir="2700000" algn="tl" rotWithShape="0">
                    <a:prstClr val="black">
                      <a:alpha val="40000"/>
                    </a:prstClr>
                  </a:outerShdw>
                </a:effectLst>
                <a:cs typeface="Calibri Light"/>
              </a:rPr>
              <a:t>CAMPUS SECURITY AUTHORITY (CSA)</a:t>
            </a:r>
            <a:br>
              <a:rPr lang="en-US" b="1" dirty="0">
                <a:effectLst>
                  <a:outerShdw blurRad="50800" dist="38100" dir="2700000" algn="tl" rotWithShape="0">
                    <a:prstClr val="black">
                      <a:alpha val="40000"/>
                    </a:prstClr>
                  </a:outerShdw>
                </a:effectLst>
                <a:cs typeface="Calibri Light"/>
              </a:rPr>
            </a:br>
            <a:r>
              <a:rPr lang="en-US" b="1" dirty="0">
                <a:effectLst>
                  <a:outerShdw blurRad="50800" dist="38100" dir="2700000" algn="tl" rotWithShape="0">
                    <a:prstClr val="black">
                      <a:alpha val="40000"/>
                    </a:prstClr>
                  </a:outerShdw>
                </a:effectLst>
                <a:cs typeface="Calibri Light"/>
              </a:rPr>
              <a:t>TRAINING PROGRAM</a:t>
            </a:r>
            <a:endParaRPr lang="en-US" b="1" dirty="0">
              <a:effectLst>
                <a:outerShdw blurRad="50800" dist="38100" dir="2700000" algn="tl" rotWithShape="0">
                  <a:prstClr val="black">
                    <a:alpha val="40000"/>
                  </a:prstClr>
                </a:outerShdw>
              </a:effectLst>
            </a:endParaRPr>
          </a:p>
        </p:txBody>
      </p:sp>
      <p:sp>
        <p:nvSpPr>
          <p:cNvPr id="3" name="Subtitle 2"/>
          <p:cNvSpPr>
            <a:spLocks noGrp="1"/>
          </p:cNvSpPr>
          <p:nvPr>
            <p:ph type="subTitle" idx="1"/>
          </p:nvPr>
        </p:nvSpPr>
        <p:spPr>
          <a:xfrm>
            <a:off x="1524000" y="3932717"/>
            <a:ext cx="9144000" cy="826096"/>
          </a:xfrm>
        </p:spPr>
        <p:txBody>
          <a:bodyPr vert="horz" lIns="91440" tIns="45720" rIns="91440" bIns="45720" rtlCol="0" anchor="t">
            <a:normAutofit/>
          </a:bodyPr>
          <a:lstStyle/>
          <a:p>
            <a:r>
              <a:rPr lang="en-US" i="1" dirty="0">
                <a:cs typeface="Calibri"/>
              </a:rPr>
              <a:t>HELPING TO KEEP OUR CAMPUS COMMUNITY SAFE</a:t>
            </a:r>
            <a:endParaRPr lang="en-US" i="1" dirty="0"/>
          </a:p>
        </p:txBody>
      </p:sp>
      <p:pic>
        <p:nvPicPr>
          <p:cNvPr id="4" name="Picture 4" descr="Logo&#10;&#10;Description automatically generated">
            <a:extLst>
              <a:ext uri="{FF2B5EF4-FFF2-40B4-BE49-F238E27FC236}">
                <a16:creationId xmlns:a16="http://schemas.microsoft.com/office/drawing/2014/main" id="{073C2748-3C10-437A-850B-F87591A37786}"/>
              </a:ext>
            </a:extLst>
          </p:cNvPr>
          <p:cNvPicPr>
            <a:picLocks noChangeAspect="1"/>
          </p:cNvPicPr>
          <p:nvPr/>
        </p:nvPicPr>
        <p:blipFill>
          <a:blip r:embed="rId2"/>
          <a:stretch>
            <a:fillRect/>
          </a:stretch>
        </p:blipFill>
        <p:spPr>
          <a:xfrm>
            <a:off x="10283405" y="5068887"/>
            <a:ext cx="1333500" cy="1333500"/>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alpha val="19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6533" y="331131"/>
            <a:ext cx="10515600" cy="1325563"/>
          </a:xfrm>
        </p:spPr>
        <p:txBody>
          <a:bodyPr>
            <a:normAutofit/>
          </a:bodyPr>
          <a:lstStyle/>
          <a:p>
            <a:r>
              <a:rPr lang="en-US" b="1" dirty="0">
                <a:effectLst>
                  <a:outerShdw blurRad="50800" dist="38100" dir="2700000" algn="tl" rotWithShape="0">
                    <a:prstClr val="black">
                      <a:alpha val="40000"/>
                    </a:prstClr>
                  </a:outerShdw>
                </a:effectLst>
                <a:cs typeface="Calibri Light"/>
              </a:rPr>
              <a:t>EXAMPLES OF </a:t>
            </a:r>
            <a:r>
              <a:rPr lang="en-US" b="1" i="1" u="sng" dirty="0">
                <a:effectLst>
                  <a:outerShdw blurRad="50800" dist="38100" dir="2700000" algn="tl" rotWithShape="0">
                    <a:prstClr val="black">
                      <a:alpha val="40000"/>
                    </a:prstClr>
                  </a:outerShdw>
                </a:effectLst>
                <a:cs typeface="Calibri Light"/>
              </a:rPr>
              <a:t>NON-CSA</a:t>
            </a:r>
            <a:r>
              <a:rPr lang="en-US" b="1" dirty="0">
                <a:effectLst>
                  <a:outerShdw blurRad="50800" dist="38100" dir="2700000" algn="tl" rotWithShape="0">
                    <a:prstClr val="black">
                      <a:alpha val="40000"/>
                    </a:prstClr>
                  </a:outerShdw>
                </a:effectLst>
                <a:cs typeface="Calibri Light"/>
              </a:rPr>
              <a:t> PERSONS</a:t>
            </a:r>
            <a:br>
              <a:rPr lang="en-US" dirty="0">
                <a:cs typeface="Calibri Light"/>
              </a:rPr>
            </a:br>
            <a:endParaRPr lang="en-US" dirty="0">
              <a:cs typeface="Calibri Light"/>
            </a:endParaRPr>
          </a:p>
        </p:txBody>
      </p:sp>
      <p:sp>
        <p:nvSpPr>
          <p:cNvPr id="3" name="Subtitle 2"/>
          <p:cNvSpPr>
            <a:spLocks noGrp="1"/>
          </p:cNvSpPr>
          <p:nvPr>
            <p:ph idx="1"/>
          </p:nvPr>
        </p:nvSpPr>
        <p:spPr>
          <a:xfrm>
            <a:off x="423593" y="1451112"/>
            <a:ext cx="11344813" cy="4412975"/>
          </a:xfrm>
        </p:spPr>
        <p:txBody>
          <a:bodyPr vert="horz" lIns="91440" tIns="45720" rIns="91440" bIns="45720" rtlCol="0" anchor="t">
            <a:noAutofit/>
          </a:bodyPr>
          <a:lstStyle/>
          <a:p>
            <a:r>
              <a:rPr lang="en-US" sz="2400" dirty="0">
                <a:ea typeface="+mn-lt"/>
                <a:cs typeface="+mn-lt"/>
              </a:rPr>
              <a:t>Individual faculty who do not advise student groups</a:t>
            </a:r>
            <a:endParaRPr lang="en-US" sz="2400" dirty="0">
              <a:cs typeface="Calibri"/>
            </a:endParaRPr>
          </a:p>
          <a:p>
            <a:endParaRPr lang="en-US" sz="2400" dirty="0">
              <a:cs typeface="Calibri"/>
            </a:endParaRPr>
          </a:p>
          <a:p>
            <a:r>
              <a:rPr lang="en-US" sz="2400" dirty="0">
                <a:ea typeface="+mn-lt"/>
                <a:cs typeface="+mn-lt"/>
              </a:rPr>
              <a:t>Individual campus health physicians</a:t>
            </a:r>
            <a:endParaRPr lang="en-US" sz="2400" dirty="0">
              <a:cs typeface="Calibri"/>
            </a:endParaRPr>
          </a:p>
          <a:p>
            <a:endParaRPr lang="en-US" sz="2400" dirty="0">
              <a:ea typeface="+mn-lt"/>
              <a:cs typeface="+mn-lt"/>
            </a:endParaRPr>
          </a:p>
          <a:p>
            <a:r>
              <a:rPr lang="en-US" sz="2400" dirty="0">
                <a:ea typeface="+mn-lt"/>
                <a:cs typeface="+mn-lt"/>
              </a:rPr>
              <a:t>Clerical and support staff</a:t>
            </a:r>
            <a:endParaRPr lang="en-US" sz="2400" dirty="0">
              <a:cs typeface="Calibri"/>
            </a:endParaRPr>
          </a:p>
          <a:p>
            <a:endParaRPr lang="en-US" sz="2400" dirty="0">
              <a:cs typeface="Calibri"/>
            </a:endParaRPr>
          </a:p>
          <a:p>
            <a:r>
              <a:rPr lang="en-US" sz="2400" dirty="0">
                <a:ea typeface="+mn-lt"/>
                <a:cs typeface="+mn-lt"/>
              </a:rPr>
              <a:t>Para-professional student staff</a:t>
            </a:r>
            <a:endParaRPr lang="en-US" sz="2400" dirty="0">
              <a:cs typeface="Calibri"/>
            </a:endParaRPr>
          </a:p>
          <a:p>
            <a:endParaRPr lang="en-US" sz="2400" dirty="0">
              <a:cs typeface="Calibri"/>
            </a:endParaRPr>
          </a:p>
          <a:p>
            <a:r>
              <a:rPr lang="en-US" sz="2400" dirty="0">
                <a:ea typeface="+mn-lt"/>
                <a:cs typeface="+mn-lt"/>
              </a:rPr>
              <a:t>Licensed mental health professionals and pastoral counselors working within</a:t>
            </a:r>
          </a:p>
          <a:p>
            <a:pPr marL="0" indent="0">
              <a:buNone/>
            </a:pPr>
            <a:r>
              <a:rPr lang="en-US" sz="2400" dirty="0">
                <a:ea typeface="+mn-lt"/>
                <a:cs typeface="+mn-lt"/>
              </a:rPr>
              <a:t> the scope of their license or religious assignment</a:t>
            </a:r>
            <a:endParaRPr lang="en-US" sz="2400" dirty="0">
              <a:cs typeface="Calibri"/>
            </a:endParaRPr>
          </a:p>
          <a:p>
            <a:pPr marL="0" indent="0">
              <a:buNone/>
            </a:pPr>
            <a:endParaRPr lang="en-US" sz="1800" i="1" dirty="0">
              <a:ea typeface="+mn-lt"/>
              <a:cs typeface="+mn-lt"/>
            </a:endParaRPr>
          </a:p>
        </p:txBody>
      </p:sp>
      <p:pic>
        <p:nvPicPr>
          <p:cNvPr id="4" name="Picture 4" descr="Logo&#10;&#10;Description automatically generated">
            <a:extLst>
              <a:ext uri="{FF2B5EF4-FFF2-40B4-BE49-F238E27FC236}">
                <a16:creationId xmlns:a16="http://schemas.microsoft.com/office/drawing/2014/main" id="{073C2748-3C10-437A-850B-F87591A37786}"/>
              </a:ext>
            </a:extLst>
          </p:cNvPr>
          <p:cNvPicPr>
            <a:picLocks noChangeAspect="1"/>
          </p:cNvPicPr>
          <p:nvPr/>
        </p:nvPicPr>
        <p:blipFill>
          <a:blip r:embed="rId2"/>
          <a:stretch>
            <a:fillRect/>
          </a:stretch>
        </p:blipFill>
        <p:spPr>
          <a:xfrm>
            <a:off x="10561966" y="5307043"/>
            <a:ext cx="1333500" cy="1333500"/>
          </a:xfrm>
          <a:prstGeom prst="rect">
            <a:avLst/>
          </a:prstGeom>
        </p:spPr>
      </p:pic>
    </p:spTree>
    <p:extLst>
      <p:ext uri="{BB962C8B-B14F-4D97-AF65-F5344CB8AC3E}">
        <p14:creationId xmlns:p14="http://schemas.microsoft.com/office/powerpoint/2010/main" val="2888287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alpha val="19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38016"/>
          </a:xfrm>
        </p:spPr>
        <p:txBody>
          <a:bodyPr>
            <a:normAutofit fontScale="90000"/>
          </a:bodyPr>
          <a:lstStyle/>
          <a:p>
            <a:r>
              <a:rPr lang="en-US" b="1" dirty="0">
                <a:effectLst>
                  <a:outerShdw blurRad="50800" dist="38100" dir="2700000" algn="tl" rotWithShape="0">
                    <a:prstClr val="black">
                      <a:alpha val="40000"/>
                    </a:prstClr>
                  </a:outerShdw>
                </a:effectLst>
                <a:cs typeface="Calibri Light"/>
              </a:rPr>
              <a:t>CSA RESPONSIBILITIES</a:t>
            </a:r>
            <a:br>
              <a:rPr lang="en-US" dirty="0">
                <a:cs typeface="Calibri Light"/>
              </a:rPr>
            </a:br>
            <a:endParaRPr lang="en-US" dirty="0">
              <a:cs typeface="Calibri Light"/>
            </a:endParaRPr>
          </a:p>
        </p:txBody>
      </p:sp>
      <p:sp>
        <p:nvSpPr>
          <p:cNvPr id="3" name="Subtitle 2"/>
          <p:cNvSpPr>
            <a:spLocks noGrp="1"/>
          </p:cNvSpPr>
          <p:nvPr>
            <p:ph idx="1"/>
          </p:nvPr>
        </p:nvSpPr>
        <p:spPr>
          <a:xfrm>
            <a:off x="550653" y="1408681"/>
            <a:ext cx="11450128" cy="5228357"/>
          </a:xfrm>
        </p:spPr>
        <p:txBody>
          <a:bodyPr vert="horz" lIns="91440" tIns="45720" rIns="91440" bIns="45720" rtlCol="0" anchor="t">
            <a:noAutofit/>
          </a:bodyPr>
          <a:lstStyle/>
          <a:p>
            <a:pPr marL="342900" indent="-342900"/>
            <a:r>
              <a:rPr lang="en-US" b="1" dirty="0">
                <a:ea typeface="+mn-lt"/>
                <a:cs typeface="+mn-lt"/>
              </a:rPr>
              <a:t>Assist victims</a:t>
            </a:r>
            <a:endParaRPr lang="en-US" dirty="0">
              <a:cs typeface="Calibri" panose="020F0502020204030204"/>
            </a:endParaRPr>
          </a:p>
          <a:p>
            <a:pPr lvl="1">
              <a:buFont typeface="Arial"/>
            </a:pPr>
            <a:r>
              <a:rPr lang="en-US" sz="2800" dirty="0">
                <a:ea typeface="+mn-lt"/>
                <a:cs typeface="+mn-lt"/>
              </a:rPr>
              <a:t>Information on contacting police</a:t>
            </a:r>
            <a:endParaRPr lang="en-US" sz="2800" dirty="0">
              <a:cs typeface="Calibri" panose="020F0502020204030204"/>
            </a:endParaRPr>
          </a:p>
          <a:p>
            <a:pPr lvl="1"/>
            <a:r>
              <a:rPr lang="en-US" sz="2800" dirty="0">
                <a:ea typeface="+mn-lt"/>
                <a:cs typeface="+mn-lt"/>
              </a:rPr>
              <a:t>Information regarding available services</a:t>
            </a:r>
            <a:endParaRPr lang="en-US" sz="2800" dirty="0">
              <a:cs typeface="Calibri" panose="020F0502020204030204"/>
            </a:endParaRPr>
          </a:p>
          <a:p>
            <a:pPr lvl="1"/>
            <a:r>
              <a:rPr lang="en-US" sz="2800" dirty="0">
                <a:ea typeface="+mn-lt"/>
                <a:cs typeface="+mn-lt"/>
              </a:rPr>
              <a:t>Victim assistance</a:t>
            </a:r>
            <a:endParaRPr lang="en-US" sz="2800" dirty="0">
              <a:cs typeface="Calibri" panose="020F0502020204030204"/>
            </a:endParaRPr>
          </a:p>
          <a:p>
            <a:pPr lvl="1"/>
            <a:r>
              <a:rPr lang="en-US" sz="2800" dirty="0">
                <a:ea typeface="+mn-lt"/>
                <a:cs typeface="+mn-lt"/>
              </a:rPr>
              <a:t>University assistance / accommodation</a:t>
            </a:r>
            <a:endParaRPr lang="en-US" sz="2800" dirty="0">
              <a:cs typeface="Calibri" panose="020F0502020204030204"/>
            </a:endParaRPr>
          </a:p>
          <a:p>
            <a:pPr lvl="1"/>
            <a:r>
              <a:rPr lang="en-US" sz="2800" dirty="0">
                <a:ea typeface="+mn-lt"/>
                <a:cs typeface="+mn-lt"/>
              </a:rPr>
              <a:t>Counseling</a:t>
            </a:r>
            <a:endParaRPr lang="en-US" sz="2800" dirty="0">
              <a:cs typeface="Calibri" panose="020F0502020204030204"/>
            </a:endParaRPr>
          </a:p>
          <a:p>
            <a:pPr marL="457200" lvl="1" indent="0">
              <a:buNone/>
            </a:pPr>
            <a:endParaRPr lang="en-US" dirty="0">
              <a:ea typeface="+mn-lt"/>
              <a:cs typeface="+mn-lt"/>
            </a:endParaRPr>
          </a:p>
          <a:p>
            <a:pPr marL="342900" indent="-342900"/>
            <a:r>
              <a:rPr lang="en-US" b="1" dirty="0">
                <a:ea typeface="+mn-lt"/>
                <a:cs typeface="+mn-lt"/>
              </a:rPr>
              <a:t>Report crimes</a:t>
            </a:r>
            <a:r>
              <a:rPr lang="en-US" dirty="0">
                <a:ea typeface="+mn-lt"/>
                <a:cs typeface="+mn-lt"/>
              </a:rPr>
              <a:t> (or cause to be reported) </a:t>
            </a:r>
            <a:endParaRPr lang="en-US" dirty="0">
              <a:cs typeface="Calibri" panose="020F0502020204030204"/>
            </a:endParaRPr>
          </a:p>
          <a:p>
            <a:pPr marL="800100" lvl="1" indent="-342900"/>
            <a:r>
              <a:rPr lang="en-US" sz="2800" dirty="0">
                <a:ea typeface="+mn-lt"/>
                <a:cs typeface="+mn-lt"/>
              </a:rPr>
              <a:t>Clery Offenses</a:t>
            </a:r>
            <a:endParaRPr lang="en-US" sz="2800" dirty="0">
              <a:cs typeface="Calibri" panose="020F0502020204030204"/>
            </a:endParaRPr>
          </a:p>
          <a:p>
            <a:pPr marL="800100" lvl="1" indent="-342900"/>
            <a:r>
              <a:rPr lang="en-US" sz="2800" dirty="0">
                <a:ea typeface="+mn-lt"/>
                <a:cs typeface="+mn-lt"/>
              </a:rPr>
              <a:t>Occurring within Clery Geography</a:t>
            </a:r>
            <a:endParaRPr lang="en-US" sz="2800" dirty="0">
              <a:cs typeface="Calibri" panose="020F0502020204030204"/>
            </a:endParaRPr>
          </a:p>
          <a:p>
            <a:pPr marL="0" indent="0">
              <a:buNone/>
            </a:pPr>
            <a:endParaRPr lang="en-US" dirty="0">
              <a:cs typeface="Calibri"/>
            </a:endParaRPr>
          </a:p>
          <a:p>
            <a:pPr marL="0" indent="0">
              <a:buNone/>
            </a:pPr>
            <a:endParaRPr lang="en-US" i="1" dirty="0">
              <a:ea typeface="+mn-lt"/>
              <a:cs typeface="+mn-lt"/>
            </a:endParaRPr>
          </a:p>
        </p:txBody>
      </p:sp>
      <p:pic>
        <p:nvPicPr>
          <p:cNvPr id="4" name="Picture 4" descr="Logo&#10;&#10;Description automatically generated">
            <a:extLst>
              <a:ext uri="{FF2B5EF4-FFF2-40B4-BE49-F238E27FC236}">
                <a16:creationId xmlns:a16="http://schemas.microsoft.com/office/drawing/2014/main" id="{073C2748-3C10-437A-850B-F87591A37786}"/>
              </a:ext>
            </a:extLst>
          </p:cNvPr>
          <p:cNvPicPr>
            <a:picLocks noChangeAspect="1"/>
          </p:cNvPicPr>
          <p:nvPr/>
        </p:nvPicPr>
        <p:blipFill>
          <a:blip r:embed="rId2"/>
          <a:stretch>
            <a:fillRect/>
          </a:stretch>
        </p:blipFill>
        <p:spPr>
          <a:xfrm>
            <a:off x="10389438" y="5307043"/>
            <a:ext cx="1333500" cy="1333500"/>
          </a:xfrm>
          <a:prstGeom prst="rect">
            <a:avLst/>
          </a:prstGeom>
        </p:spPr>
      </p:pic>
    </p:spTree>
    <p:extLst>
      <p:ext uri="{BB962C8B-B14F-4D97-AF65-F5344CB8AC3E}">
        <p14:creationId xmlns:p14="http://schemas.microsoft.com/office/powerpoint/2010/main" val="483971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alpha val="19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38016"/>
          </a:xfrm>
        </p:spPr>
        <p:txBody>
          <a:bodyPr>
            <a:normAutofit fontScale="90000"/>
          </a:bodyPr>
          <a:lstStyle/>
          <a:p>
            <a:br>
              <a:rPr lang="en-US" dirty="0">
                <a:cs typeface="Calibri Light"/>
              </a:rPr>
            </a:br>
            <a:endParaRPr lang="en-US">
              <a:cs typeface="Calibri Light"/>
            </a:endParaRPr>
          </a:p>
        </p:txBody>
      </p:sp>
      <p:sp>
        <p:nvSpPr>
          <p:cNvPr id="3" name="Subtitle 2"/>
          <p:cNvSpPr>
            <a:spLocks noGrp="1"/>
          </p:cNvSpPr>
          <p:nvPr>
            <p:ph idx="1"/>
          </p:nvPr>
        </p:nvSpPr>
        <p:spPr>
          <a:xfrm>
            <a:off x="550653" y="661059"/>
            <a:ext cx="11450128" cy="5975979"/>
          </a:xfrm>
        </p:spPr>
        <p:txBody>
          <a:bodyPr vert="horz" lIns="91440" tIns="45720" rIns="91440" bIns="45720" rtlCol="0" anchor="t">
            <a:noAutofit/>
          </a:bodyPr>
          <a:lstStyle/>
          <a:p>
            <a:pPr marL="0" indent="0" algn="ctr">
              <a:buNone/>
            </a:pPr>
            <a:r>
              <a:rPr lang="en-US" sz="6600" b="1" dirty="0">
                <a:effectLst>
                  <a:outerShdw blurRad="50800" dist="38100" dir="2700000" algn="tl" rotWithShape="0">
                    <a:prstClr val="black">
                      <a:alpha val="40000"/>
                    </a:prstClr>
                  </a:outerShdw>
                </a:effectLst>
                <a:cs typeface="Calibri" panose="020F0502020204030204"/>
              </a:rPr>
              <a:t>WHAT TO REPORT</a:t>
            </a:r>
          </a:p>
          <a:p>
            <a:pPr marL="0" indent="0" algn="ctr">
              <a:buNone/>
            </a:pPr>
            <a:endParaRPr lang="en-US" sz="5400" b="1" dirty="0">
              <a:cs typeface="Calibri"/>
            </a:endParaRPr>
          </a:p>
          <a:p>
            <a:pPr marL="342900" indent="-342900" algn="ctr"/>
            <a:r>
              <a:rPr lang="en-US" sz="5400" b="1" dirty="0">
                <a:ea typeface="+mn-lt"/>
                <a:cs typeface="+mn-lt"/>
              </a:rPr>
              <a:t>Clery Offenses</a:t>
            </a:r>
          </a:p>
          <a:p>
            <a:pPr marL="0" indent="0" algn="ctr">
              <a:buNone/>
            </a:pPr>
            <a:endParaRPr lang="en-US" sz="5400" b="1" dirty="0">
              <a:ea typeface="+mn-lt"/>
              <a:cs typeface="+mn-lt"/>
            </a:endParaRPr>
          </a:p>
          <a:p>
            <a:pPr marL="342900" indent="-342900" algn="ctr"/>
            <a:r>
              <a:rPr lang="en-US" sz="5400" b="1" dirty="0">
                <a:ea typeface="+mn-lt"/>
                <a:cs typeface="+mn-lt"/>
              </a:rPr>
              <a:t>Clery Geography</a:t>
            </a:r>
          </a:p>
          <a:p>
            <a:pPr marL="0" indent="0">
              <a:buNone/>
            </a:pPr>
            <a:endParaRPr lang="en-US" dirty="0">
              <a:ea typeface="+mn-lt"/>
              <a:cs typeface="+mn-lt"/>
            </a:endParaRPr>
          </a:p>
          <a:p>
            <a:pPr marL="0" indent="0">
              <a:buNone/>
            </a:pPr>
            <a:endParaRPr lang="en-US" i="1" dirty="0">
              <a:ea typeface="+mn-lt"/>
              <a:cs typeface="+mn-lt"/>
            </a:endParaRPr>
          </a:p>
        </p:txBody>
      </p:sp>
      <p:pic>
        <p:nvPicPr>
          <p:cNvPr id="4" name="Picture 4" descr="Logo&#10;&#10;Description automatically generated">
            <a:extLst>
              <a:ext uri="{FF2B5EF4-FFF2-40B4-BE49-F238E27FC236}">
                <a16:creationId xmlns:a16="http://schemas.microsoft.com/office/drawing/2014/main" id="{073C2748-3C10-437A-850B-F87591A37786}"/>
              </a:ext>
            </a:extLst>
          </p:cNvPr>
          <p:cNvPicPr>
            <a:picLocks noChangeAspect="1"/>
          </p:cNvPicPr>
          <p:nvPr/>
        </p:nvPicPr>
        <p:blipFill>
          <a:blip r:embed="rId2"/>
          <a:stretch>
            <a:fillRect/>
          </a:stretch>
        </p:blipFill>
        <p:spPr>
          <a:xfrm>
            <a:off x="10389438" y="5307043"/>
            <a:ext cx="1333500" cy="1333500"/>
          </a:xfrm>
          <a:prstGeom prst="rect">
            <a:avLst/>
          </a:prstGeom>
        </p:spPr>
      </p:pic>
    </p:spTree>
    <p:extLst>
      <p:ext uri="{BB962C8B-B14F-4D97-AF65-F5344CB8AC3E}">
        <p14:creationId xmlns:p14="http://schemas.microsoft.com/office/powerpoint/2010/main" val="595192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alpha val="19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6313" y="336370"/>
            <a:ext cx="10515600" cy="549186"/>
          </a:xfrm>
        </p:spPr>
        <p:txBody>
          <a:bodyPr>
            <a:noAutofit/>
          </a:bodyPr>
          <a:lstStyle/>
          <a:p>
            <a:r>
              <a:rPr lang="en-US" sz="3200" b="1" dirty="0">
                <a:effectLst>
                  <a:outerShdw blurRad="50800" dist="38100" dir="2700000" algn="tl" rotWithShape="0">
                    <a:prstClr val="black">
                      <a:alpha val="40000"/>
                    </a:prstClr>
                  </a:outerShdw>
                </a:effectLst>
                <a:cs typeface="Calibri Light"/>
              </a:rPr>
              <a:t>CLERY OFFENSES</a:t>
            </a:r>
            <a:br>
              <a:rPr lang="en-US" sz="3200" dirty="0">
                <a:cs typeface="Calibri Light"/>
              </a:rPr>
            </a:br>
            <a:endParaRPr lang="en-US" sz="3200" dirty="0">
              <a:cs typeface="Calibri Light"/>
            </a:endParaRPr>
          </a:p>
        </p:txBody>
      </p:sp>
      <p:sp>
        <p:nvSpPr>
          <p:cNvPr id="3" name="Subtitle 2"/>
          <p:cNvSpPr>
            <a:spLocks noGrp="1"/>
          </p:cNvSpPr>
          <p:nvPr>
            <p:ph idx="1"/>
          </p:nvPr>
        </p:nvSpPr>
        <p:spPr>
          <a:xfrm>
            <a:off x="636917" y="617928"/>
            <a:ext cx="11450128" cy="6234770"/>
          </a:xfrm>
        </p:spPr>
        <p:txBody>
          <a:bodyPr vert="horz" lIns="91440" tIns="45720" rIns="91440" bIns="45720" rtlCol="0" anchor="t">
            <a:noAutofit/>
          </a:bodyPr>
          <a:lstStyle/>
          <a:p>
            <a:r>
              <a:rPr lang="en-US" sz="2400" dirty="0">
                <a:ea typeface="+mn-lt"/>
                <a:cs typeface="+mn-lt"/>
              </a:rPr>
              <a:t>Murder</a:t>
            </a:r>
            <a:endParaRPr lang="en-US" sz="2400">
              <a:cs typeface="Calibri"/>
            </a:endParaRPr>
          </a:p>
          <a:p>
            <a:r>
              <a:rPr lang="en-US" sz="2400" dirty="0">
                <a:ea typeface="+mn-lt"/>
                <a:cs typeface="+mn-lt"/>
              </a:rPr>
              <a:t>Manslaughter</a:t>
            </a:r>
            <a:endParaRPr lang="en-US" sz="2400">
              <a:cs typeface="Calibri"/>
            </a:endParaRPr>
          </a:p>
          <a:p>
            <a:r>
              <a:rPr lang="en-US" sz="2400" dirty="0">
                <a:ea typeface="+mn-lt"/>
                <a:cs typeface="+mn-lt"/>
              </a:rPr>
              <a:t>Robbery</a:t>
            </a:r>
          </a:p>
          <a:p>
            <a:r>
              <a:rPr lang="en-US" sz="2400" dirty="0">
                <a:ea typeface="+mn-lt"/>
                <a:cs typeface="+mn-lt"/>
              </a:rPr>
              <a:t>Burglary</a:t>
            </a:r>
            <a:endParaRPr lang="en-US" sz="2400">
              <a:cs typeface="Calibri"/>
            </a:endParaRPr>
          </a:p>
          <a:p>
            <a:r>
              <a:rPr lang="en-US" sz="2400" dirty="0">
                <a:ea typeface="+mn-lt"/>
                <a:cs typeface="+mn-lt"/>
              </a:rPr>
              <a:t>Assault</a:t>
            </a:r>
            <a:endParaRPr lang="en-US" sz="2400">
              <a:cs typeface="Calibri"/>
            </a:endParaRPr>
          </a:p>
          <a:p>
            <a:r>
              <a:rPr lang="en-US" sz="2400" dirty="0">
                <a:ea typeface="+mn-lt"/>
                <a:cs typeface="+mn-lt"/>
              </a:rPr>
              <a:t>Arson</a:t>
            </a:r>
            <a:endParaRPr lang="en-US" sz="2400">
              <a:cs typeface="Calibri"/>
            </a:endParaRPr>
          </a:p>
          <a:p>
            <a:r>
              <a:rPr lang="en-US" sz="2400" dirty="0">
                <a:ea typeface="+mn-lt"/>
                <a:cs typeface="+mn-lt"/>
              </a:rPr>
              <a:t>Motor Vehicle Theft</a:t>
            </a:r>
          </a:p>
          <a:p>
            <a:r>
              <a:rPr lang="en-US" sz="2400" dirty="0">
                <a:ea typeface="+mn-lt"/>
                <a:cs typeface="+mn-lt"/>
              </a:rPr>
              <a:t>Forcible Sex Offenses</a:t>
            </a:r>
            <a:endParaRPr lang="en-US" sz="2400">
              <a:cs typeface="Calibri"/>
            </a:endParaRPr>
          </a:p>
          <a:p>
            <a:r>
              <a:rPr lang="en-US" sz="2400" dirty="0">
                <a:ea typeface="+mn-lt"/>
                <a:cs typeface="+mn-lt"/>
              </a:rPr>
              <a:t>Non-forcible Sex Offenses </a:t>
            </a:r>
            <a:endParaRPr lang="en-US" sz="2400">
              <a:cs typeface="Calibri"/>
            </a:endParaRPr>
          </a:p>
          <a:p>
            <a:r>
              <a:rPr lang="en-US" sz="2400" dirty="0">
                <a:ea typeface="+mn-lt"/>
                <a:cs typeface="+mn-lt"/>
              </a:rPr>
              <a:t>Dating Violence</a:t>
            </a:r>
            <a:endParaRPr lang="en-US" sz="2400">
              <a:cs typeface="Calibri"/>
            </a:endParaRPr>
          </a:p>
          <a:p>
            <a:r>
              <a:rPr lang="en-US" sz="2400" dirty="0">
                <a:ea typeface="+mn-lt"/>
                <a:cs typeface="+mn-lt"/>
              </a:rPr>
              <a:t>Domestic Violence</a:t>
            </a:r>
            <a:endParaRPr lang="en-US" sz="2400">
              <a:cs typeface="Calibri"/>
            </a:endParaRPr>
          </a:p>
          <a:p>
            <a:r>
              <a:rPr lang="en-US" sz="2400" dirty="0">
                <a:ea typeface="+mn-lt"/>
                <a:cs typeface="+mn-lt"/>
              </a:rPr>
              <a:t>Stalking</a:t>
            </a:r>
            <a:endParaRPr lang="en-US" sz="2400" dirty="0">
              <a:cs typeface="Calibri"/>
            </a:endParaRPr>
          </a:p>
          <a:p>
            <a:r>
              <a:rPr lang="en-US" sz="2400" dirty="0">
                <a:ea typeface="+mn-lt"/>
                <a:cs typeface="+mn-lt"/>
              </a:rPr>
              <a:t>Hate Crimes (any incident involving bias)</a:t>
            </a:r>
            <a:endParaRPr lang="en-US" sz="2400">
              <a:cs typeface="Calibri" panose="020F0502020204030204"/>
            </a:endParaRPr>
          </a:p>
          <a:p>
            <a:endParaRPr lang="en-US" sz="2400" i="1" dirty="0">
              <a:ea typeface="+mn-lt"/>
              <a:cs typeface="+mn-lt"/>
            </a:endParaRPr>
          </a:p>
        </p:txBody>
      </p:sp>
      <p:pic>
        <p:nvPicPr>
          <p:cNvPr id="4" name="Picture 4" descr="Logo&#10;&#10;Description automatically generated">
            <a:extLst>
              <a:ext uri="{FF2B5EF4-FFF2-40B4-BE49-F238E27FC236}">
                <a16:creationId xmlns:a16="http://schemas.microsoft.com/office/drawing/2014/main" id="{073C2748-3C10-437A-850B-F87591A37786}"/>
              </a:ext>
            </a:extLst>
          </p:cNvPr>
          <p:cNvPicPr>
            <a:picLocks noChangeAspect="1"/>
          </p:cNvPicPr>
          <p:nvPr/>
        </p:nvPicPr>
        <p:blipFill>
          <a:blip r:embed="rId2"/>
          <a:stretch>
            <a:fillRect/>
          </a:stretch>
        </p:blipFill>
        <p:spPr>
          <a:xfrm>
            <a:off x="10389438" y="5307043"/>
            <a:ext cx="1333500" cy="1333500"/>
          </a:xfrm>
          <a:prstGeom prst="rect">
            <a:avLst/>
          </a:prstGeom>
        </p:spPr>
      </p:pic>
    </p:spTree>
    <p:extLst>
      <p:ext uri="{BB962C8B-B14F-4D97-AF65-F5344CB8AC3E}">
        <p14:creationId xmlns:p14="http://schemas.microsoft.com/office/powerpoint/2010/main" val="1678134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alpha val="19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38016"/>
          </a:xfrm>
        </p:spPr>
        <p:txBody>
          <a:bodyPr>
            <a:normAutofit fontScale="90000"/>
          </a:bodyPr>
          <a:lstStyle/>
          <a:p>
            <a:r>
              <a:rPr lang="en-US" b="1" dirty="0">
                <a:effectLst>
                  <a:outerShdw blurRad="50800" dist="38100" dir="2700000" algn="tl" rotWithShape="0">
                    <a:prstClr val="black">
                      <a:alpha val="40000"/>
                    </a:prstClr>
                  </a:outerShdw>
                </a:effectLst>
                <a:cs typeface="Calibri Light"/>
              </a:rPr>
              <a:t>CLERY GEOGRAPHY</a:t>
            </a:r>
            <a:br>
              <a:rPr lang="en-US" dirty="0">
                <a:cs typeface="Calibri Light"/>
              </a:rPr>
            </a:br>
            <a:endParaRPr lang="en-US" dirty="0">
              <a:cs typeface="Calibri Light"/>
            </a:endParaRPr>
          </a:p>
        </p:txBody>
      </p:sp>
      <p:sp>
        <p:nvSpPr>
          <p:cNvPr id="3" name="Subtitle 2"/>
          <p:cNvSpPr>
            <a:spLocks noGrp="1"/>
          </p:cNvSpPr>
          <p:nvPr>
            <p:ph idx="1"/>
          </p:nvPr>
        </p:nvSpPr>
        <p:spPr>
          <a:xfrm>
            <a:off x="550653" y="1078002"/>
            <a:ext cx="11450128" cy="5559036"/>
          </a:xfrm>
        </p:spPr>
        <p:txBody>
          <a:bodyPr vert="horz" lIns="91440" tIns="45720" rIns="91440" bIns="45720" rtlCol="0" anchor="t">
            <a:noAutofit/>
          </a:bodyPr>
          <a:lstStyle/>
          <a:p>
            <a:pPr marL="0" indent="0">
              <a:buNone/>
            </a:pPr>
            <a:endParaRPr lang="en-US" sz="2800" b="1" dirty="0">
              <a:cs typeface="Calibri" panose="020F0502020204030204"/>
            </a:endParaRPr>
          </a:p>
          <a:p>
            <a:pPr marL="342900" indent="-342900"/>
            <a:r>
              <a:rPr lang="en-US" dirty="0">
                <a:ea typeface="+mn-lt"/>
                <a:cs typeface="+mn-lt"/>
              </a:rPr>
              <a:t>On Campus</a:t>
            </a:r>
            <a:endParaRPr lang="en-US" dirty="0">
              <a:cs typeface="Calibri"/>
            </a:endParaRPr>
          </a:p>
          <a:p>
            <a:pPr marL="342900" indent="-342900"/>
            <a:endParaRPr lang="en-US" dirty="0">
              <a:cs typeface="Calibri"/>
            </a:endParaRPr>
          </a:p>
          <a:p>
            <a:pPr marL="342900" indent="-342900"/>
            <a:r>
              <a:rPr lang="en-US" dirty="0">
                <a:ea typeface="+mn-lt"/>
                <a:cs typeface="+mn-lt"/>
              </a:rPr>
              <a:t>On Campus in Residence Halls</a:t>
            </a:r>
            <a:endParaRPr lang="en-US" dirty="0">
              <a:cs typeface="Calibri"/>
            </a:endParaRPr>
          </a:p>
          <a:p>
            <a:pPr marL="342900" indent="-342900"/>
            <a:endParaRPr lang="en-US" dirty="0">
              <a:cs typeface="Calibri"/>
            </a:endParaRPr>
          </a:p>
          <a:p>
            <a:pPr marL="342900" indent="-342900"/>
            <a:r>
              <a:rPr lang="en-US" dirty="0">
                <a:ea typeface="+mn-lt"/>
                <a:cs typeface="+mn-lt"/>
              </a:rPr>
              <a:t>On public property adjacent to campus</a:t>
            </a:r>
            <a:endParaRPr lang="en-US" dirty="0">
              <a:cs typeface="Calibri"/>
            </a:endParaRPr>
          </a:p>
          <a:p>
            <a:pPr marL="342900" indent="-342900"/>
            <a:endParaRPr lang="en-US" dirty="0">
              <a:cs typeface="Calibri"/>
            </a:endParaRPr>
          </a:p>
          <a:p>
            <a:pPr marL="342900" indent="-342900"/>
            <a:r>
              <a:rPr lang="en-US" dirty="0">
                <a:ea typeface="+mn-lt"/>
                <a:cs typeface="+mn-lt"/>
              </a:rPr>
              <a:t>On affiliated/non-campus property owned or controlled by the University or a recognized student group.</a:t>
            </a:r>
            <a:endParaRPr lang="en-US" dirty="0">
              <a:cs typeface="Calibri" panose="020F0502020204030204"/>
            </a:endParaRPr>
          </a:p>
          <a:p>
            <a:pPr marL="342900" indent="-342900"/>
            <a:endParaRPr lang="en-US" i="1" dirty="0">
              <a:ea typeface="+mn-lt"/>
              <a:cs typeface="+mn-lt"/>
            </a:endParaRPr>
          </a:p>
        </p:txBody>
      </p:sp>
      <p:pic>
        <p:nvPicPr>
          <p:cNvPr id="4" name="Picture 4" descr="Logo&#10;&#10;Description automatically generated">
            <a:extLst>
              <a:ext uri="{FF2B5EF4-FFF2-40B4-BE49-F238E27FC236}">
                <a16:creationId xmlns:a16="http://schemas.microsoft.com/office/drawing/2014/main" id="{073C2748-3C10-437A-850B-F87591A37786}"/>
              </a:ext>
            </a:extLst>
          </p:cNvPr>
          <p:cNvPicPr>
            <a:picLocks noChangeAspect="1"/>
          </p:cNvPicPr>
          <p:nvPr/>
        </p:nvPicPr>
        <p:blipFill>
          <a:blip r:embed="rId2"/>
          <a:stretch>
            <a:fillRect/>
          </a:stretch>
        </p:blipFill>
        <p:spPr>
          <a:xfrm>
            <a:off x="10389438" y="5307043"/>
            <a:ext cx="1333500" cy="1333500"/>
          </a:xfrm>
          <a:prstGeom prst="rect">
            <a:avLst/>
          </a:prstGeom>
        </p:spPr>
      </p:pic>
    </p:spTree>
    <p:extLst>
      <p:ext uri="{BB962C8B-B14F-4D97-AF65-F5344CB8AC3E}">
        <p14:creationId xmlns:p14="http://schemas.microsoft.com/office/powerpoint/2010/main" val="11872112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alpha val="19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38016"/>
          </a:xfrm>
        </p:spPr>
        <p:txBody>
          <a:bodyPr>
            <a:normAutofit fontScale="90000"/>
          </a:bodyPr>
          <a:lstStyle/>
          <a:p>
            <a:br>
              <a:rPr lang="en-US" dirty="0">
                <a:cs typeface="Calibri Light"/>
              </a:rPr>
            </a:br>
            <a:endParaRPr lang="en-US">
              <a:cs typeface="Calibri Light"/>
            </a:endParaRPr>
          </a:p>
        </p:txBody>
      </p:sp>
      <p:sp>
        <p:nvSpPr>
          <p:cNvPr id="3" name="Subtitle 2"/>
          <p:cNvSpPr>
            <a:spLocks noGrp="1"/>
          </p:cNvSpPr>
          <p:nvPr>
            <p:ph idx="1"/>
          </p:nvPr>
        </p:nvSpPr>
        <p:spPr>
          <a:xfrm>
            <a:off x="550653" y="1078002"/>
            <a:ext cx="11450128" cy="5559036"/>
          </a:xfrm>
        </p:spPr>
        <p:txBody>
          <a:bodyPr vert="horz" lIns="91440" tIns="45720" rIns="91440" bIns="45720" rtlCol="0" anchor="t">
            <a:noAutofit/>
          </a:bodyPr>
          <a:lstStyle/>
          <a:p>
            <a:pPr marL="0" indent="0">
              <a:buNone/>
            </a:pPr>
            <a:endParaRPr lang="en-US" sz="2800" b="1" dirty="0">
              <a:cs typeface="Calibri" panose="020F0502020204030204"/>
            </a:endParaRPr>
          </a:p>
          <a:p>
            <a:pPr marL="0" indent="0">
              <a:buNone/>
            </a:pPr>
            <a:endParaRPr lang="en-US" b="1" dirty="0">
              <a:latin typeface="Calibri"/>
              <a:cs typeface="Calibri"/>
            </a:endParaRPr>
          </a:p>
          <a:p>
            <a:pPr marL="0" indent="0">
              <a:buNone/>
            </a:pPr>
            <a:endParaRPr lang="en-US" b="1" dirty="0">
              <a:latin typeface="Calibri"/>
              <a:cs typeface="Calibri"/>
            </a:endParaRPr>
          </a:p>
          <a:p>
            <a:pPr marL="0" indent="0" algn="ctr">
              <a:buNone/>
            </a:pPr>
            <a:r>
              <a:rPr lang="en-US" sz="7200" dirty="0">
                <a:effectLst>
                  <a:outerShdw blurRad="50800" dist="38100" dir="2700000" algn="tl" rotWithShape="0">
                    <a:prstClr val="black">
                      <a:alpha val="40000"/>
                    </a:prstClr>
                  </a:outerShdw>
                </a:effectLst>
                <a:latin typeface="Calibri"/>
                <a:cs typeface="Calibri"/>
              </a:rPr>
              <a:t>HOW TO REPORT</a:t>
            </a:r>
          </a:p>
          <a:p>
            <a:pPr marL="0" indent="0" algn="ctr">
              <a:buNone/>
            </a:pPr>
            <a:endParaRPr lang="en-US" i="1" dirty="0">
              <a:ea typeface="+mn-lt"/>
              <a:cs typeface="+mn-lt"/>
            </a:endParaRPr>
          </a:p>
        </p:txBody>
      </p:sp>
      <p:pic>
        <p:nvPicPr>
          <p:cNvPr id="4" name="Picture 4" descr="Logo&#10;&#10;Description automatically generated">
            <a:extLst>
              <a:ext uri="{FF2B5EF4-FFF2-40B4-BE49-F238E27FC236}">
                <a16:creationId xmlns:a16="http://schemas.microsoft.com/office/drawing/2014/main" id="{073C2748-3C10-437A-850B-F87591A37786}"/>
              </a:ext>
            </a:extLst>
          </p:cNvPr>
          <p:cNvPicPr>
            <a:picLocks noChangeAspect="1"/>
          </p:cNvPicPr>
          <p:nvPr/>
        </p:nvPicPr>
        <p:blipFill>
          <a:blip r:embed="rId2"/>
          <a:stretch>
            <a:fillRect/>
          </a:stretch>
        </p:blipFill>
        <p:spPr>
          <a:xfrm>
            <a:off x="10389438" y="5307043"/>
            <a:ext cx="1333500" cy="1333500"/>
          </a:xfrm>
          <a:prstGeom prst="rect">
            <a:avLst/>
          </a:prstGeom>
        </p:spPr>
      </p:pic>
    </p:spTree>
    <p:extLst>
      <p:ext uri="{BB962C8B-B14F-4D97-AF65-F5344CB8AC3E}">
        <p14:creationId xmlns:p14="http://schemas.microsoft.com/office/powerpoint/2010/main" val="38858777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alpha val="19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0574" y="289344"/>
            <a:ext cx="10515600" cy="1038016"/>
          </a:xfrm>
        </p:spPr>
        <p:txBody>
          <a:bodyPr>
            <a:normAutofit fontScale="90000"/>
          </a:bodyPr>
          <a:lstStyle/>
          <a:p>
            <a:r>
              <a:rPr lang="en-US" b="1" dirty="0">
                <a:effectLst>
                  <a:outerShdw blurRad="50800" dist="38100" dir="2700000" algn="tl" rotWithShape="0">
                    <a:prstClr val="black">
                      <a:alpha val="40000"/>
                    </a:prstClr>
                  </a:outerShdw>
                </a:effectLst>
                <a:cs typeface="Calibri Light"/>
              </a:rPr>
              <a:t>HOW TO REPORT</a:t>
            </a:r>
            <a:br>
              <a:rPr lang="en-US" dirty="0">
                <a:cs typeface="Calibri Light"/>
              </a:rPr>
            </a:br>
            <a:endParaRPr lang="en-US" dirty="0">
              <a:cs typeface="Calibri Light"/>
            </a:endParaRPr>
          </a:p>
        </p:txBody>
      </p:sp>
      <p:sp>
        <p:nvSpPr>
          <p:cNvPr id="3" name="Subtitle 2"/>
          <p:cNvSpPr>
            <a:spLocks noGrp="1"/>
          </p:cNvSpPr>
          <p:nvPr>
            <p:ph idx="1"/>
          </p:nvPr>
        </p:nvSpPr>
        <p:spPr>
          <a:xfrm>
            <a:off x="550653" y="1078002"/>
            <a:ext cx="11450128" cy="5559036"/>
          </a:xfrm>
        </p:spPr>
        <p:txBody>
          <a:bodyPr vert="horz" lIns="91440" tIns="45720" rIns="91440" bIns="45720" rtlCol="0" anchor="t">
            <a:noAutofit/>
          </a:bodyPr>
          <a:lstStyle/>
          <a:p>
            <a:pPr marL="0" indent="0">
              <a:buNone/>
            </a:pPr>
            <a:r>
              <a:rPr lang="en-US" b="1" dirty="0">
                <a:ea typeface="+mn-lt"/>
                <a:cs typeface="+mn-lt"/>
              </a:rPr>
              <a:t>There are two general circumstances:</a:t>
            </a:r>
            <a:endParaRPr lang="en-US" i="1" dirty="0">
              <a:ea typeface="+mn-lt"/>
              <a:cs typeface="+mn-lt"/>
            </a:endParaRPr>
          </a:p>
          <a:p>
            <a:pPr marL="0" indent="0">
              <a:buNone/>
            </a:pPr>
            <a:endParaRPr lang="en-US" dirty="0">
              <a:ea typeface="+mn-lt"/>
              <a:cs typeface="+mn-lt"/>
            </a:endParaRPr>
          </a:p>
          <a:p>
            <a:pPr marL="0" indent="0">
              <a:buNone/>
            </a:pPr>
            <a:r>
              <a:rPr lang="en-US" dirty="0">
                <a:ea typeface="+mn-lt"/>
                <a:cs typeface="+mn-lt"/>
              </a:rPr>
              <a:t>1. </a:t>
            </a:r>
            <a:r>
              <a:rPr lang="en-US" sz="3600" b="1" dirty="0">
                <a:ea typeface="+mn-lt"/>
                <a:cs typeface="+mn-lt"/>
              </a:rPr>
              <a:t>CALL UPD IMMEDIATELY!</a:t>
            </a:r>
            <a:endParaRPr lang="en-US" sz="3600" dirty="0">
              <a:cs typeface="Calibri" panose="020F0502020204030204"/>
            </a:endParaRPr>
          </a:p>
          <a:p>
            <a:pPr marL="0" indent="0">
              <a:buNone/>
            </a:pPr>
            <a:r>
              <a:rPr lang="en-US" dirty="0">
                <a:ea typeface="+mn-lt"/>
                <a:cs typeface="+mn-lt"/>
              </a:rPr>
              <a:t>           (</a:t>
            </a:r>
            <a:r>
              <a:rPr lang="en-US" b="1" dirty="0">
                <a:ea typeface="+mn-lt"/>
                <a:cs typeface="+mn-lt"/>
              </a:rPr>
              <a:t>934</a:t>
            </a:r>
            <a:r>
              <a:rPr lang="en-US" dirty="0">
                <a:ea typeface="+mn-lt"/>
                <a:cs typeface="+mn-lt"/>
              </a:rPr>
              <a:t>-</a:t>
            </a:r>
            <a:r>
              <a:rPr lang="en-US" b="1" dirty="0">
                <a:ea typeface="+mn-lt"/>
                <a:cs typeface="+mn-lt"/>
              </a:rPr>
              <a:t>420-2111 </a:t>
            </a:r>
            <a:r>
              <a:rPr lang="en-US" dirty="0">
                <a:ea typeface="+mn-lt"/>
                <a:cs typeface="+mn-lt"/>
              </a:rPr>
              <a:t>from any phone)</a:t>
            </a:r>
            <a:endParaRPr lang="en-US" dirty="0">
              <a:cs typeface="Calibri" panose="020F0502020204030204"/>
            </a:endParaRPr>
          </a:p>
          <a:p>
            <a:pPr marL="457200" indent="-457200"/>
            <a:r>
              <a:rPr lang="en-US" dirty="0">
                <a:ea typeface="+mn-lt"/>
                <a:cs typeface="+mn-lt"/>
              </a:rPr>
              <a:t>If the information represents a </a:t>
            </a:r>
            <a:r>
              <a:rPr lang="en-US" b="1" u="sng" dirty="0">
                <a:solidFill>
                  <a:srgbClr val="FF0000"/>
                </a:solidFill>
                <a:ea typeface="+mn-lt"/>
                <a:cs typeface="+mn-lt"/>
              </a:rPr>
              <a:t>serious or continuing</a:t>
            </a:r>
            <a:r>
              <a:rPr lang="en-US" u="sng" dirty="0">
                <a:solidFill>
                  <a:srgbClr val="FF0000"/>
                </a:solidFill>
                <a:ea typeface="+mn-lt"/>
                <a:cs typeface="+mn-lt"/>
              </a:rPr>
              <a:t> </a:t>
            </a:r>
            <a:r>
              <a:rPr lang="en-US" b="1" u="sng" dirty="0">
                <a:solidFill>
                  <a:srgbClr val="FF0000"/>
                </a:solidFill>
                <a:ea typeface="+mn-lt"/>
                <a:cs typeface="+mn-lt"/>
              </a:rPr>
              <a:t>threat</a:t>
            </a:r>
            <a:r>
              <a:rPr lang="en-US" b="1" dirty="0">
                <a:solidFill>
                  <a:srgbClr val="FF0000"/>
                </a:solidFill>
                <a:ea typeface="+mn-lt"/>
                <a:cs typeface="+mn-lt"/>
              </a:rPr>
              <a:t> </a:t>
            </a:r>
            <a:endParaRPr lang="en-US" dirty="0">
              <a:solidFill>
                <a:srgbClr val="FF0000"/>
              </a:solidFill>
              <a:ea typeface="+mn-lt"/>
              <a:cs typeface="+mn-lt"/>
            </a:endParaRPr>
          </a:p>
          <a:p>
            <a:pPr marL="457200" indent="-457200"/>
            <a:r>
              <a:rPr lang="en-US" dirty="0">
                <a:ea typeface="+mn-lt"/>
                <a:cs typeface="+mn-lt"/>
              </a:rPr>
              <a:t>If the information represents a </a:t>
            </a:r>
            <a:r>
              <a:rPr lang="en-US" b="1" u="sng" dirty="0">
                <a:solidFill>
                  <a:srgbClr val="FF0000"/>
                </a:solidFill>
                <a:ea typeface="+mn-lt"/>
                <a:cs typeface="+mn-lt"/>
              </a:rPr>
              <a:t>significant emergency</a:t>
            </a:r>
            <a:r>
              <a:rPr lang="en-US" dirty="0">
                <a:solidFill>
                  <a:srgbClr val="FF0000"/>
                </a:solidFill>
                <a:ea typeface="+mn-lt"/>
                <a:cs typeface="+mn-lt"/>
              </a:rPr>
              <a:t> </a:t>
            </a:r>
            <a:r>
              <a:rPr lang="en-US" dirty="0">
                <a:ea typeface="+mn-lt"/>
                <a:cs typeface="+mn-lt"/>
              </a:rPr>
              <a:t>or </a:t>
            </a:r>
            <a:r>
              <a:rPr lang="en-US" b="1" u="sng" dirty="0">
                <a:solidFill>
                  <a:srgbClr val="FF0000"/>
                </a:solidFill>
                <a:ea typeface="+mn-lt"/>
                <a:cs typeface="+mn-lt"/>
              </a:rPr>
              <a:t>dangerous situation</a:t>
            </a:r>
            <a:r>
              <a:rPr lang="en-US" b="1" dirty="0">
                <a:solidFill>
                  <a:srgbClr val="FF0000"/>
                </a:solidFill>
                <a:ea typeface="+mn-lt"/>
                <a:cs typeface="+mn-lt"/>
              </a:rPr>
              <a:t> </a:t>
            </a:r>
            <a:endParaRPr lang="en-US" dirty="0">
              <a:solidFill>
                <a:srgbClr val="FF0000"/>
              </a:solidFill>
              <a:cs typeface="Calibri" panose="020F0502020204030204"/>
            </a:endParaRPr>
          </a:p>
          <a:p>
            <a:pPr marL="457200" indent="-457200"/>
            <a:endParaRPr lang="en-US" b="1" dirty="0">
              <a:ea typeface="+mn-lt"/>
              <a:cs typeface="+mn-lt"/>
            </a:endParaRPr>
          </a:p>
          <a:p>
            <a:pPr marL="0" indent="0">
              <a:buNone/>
            </a:pPr>
            <a:r>
              <a:rPr lang="en-US" dirty="0">
                <a:ea typeface="+mn-lt"/>
                <a:cs typeface="+mn-lt"/>
              </a:rPr>
              <a:t>2. In all other circumstances assist the victim and proceed as </a:t>
            </a:r>
          </a:p>
          <a:p>
            <a:pPr marL="0" indent="0">
              <a:buNone/>
            </a:pPr>
            <a:r>
              <a:rPr lang="en-US" dirty="0">
                <a:ea typeface="+mn-lt"/>
                <a:cs typeface="+mn-lt"/>
              </a:rPr>
              <a:t>described below.</a:t>
            </a:r>
            <a:endParaRPr lang="en-US" dirty="0">
              <a:cs typeface="Calibri" panose="020F0502020204030204"/>
            </a:endParaRPr>
          </a:p>
          <a:p>
            <a:pPr marL="0" indent="0">
              <a:buNone/>
            </a:pPr>
            <a:endParaRPr lang="en-US" i="1" dirty="0">
              <a:ea typeface="+mn-lt"/>
              <a:cs typeface="+mn-lt"/>
            </a:endParaRPr>
          </a:p>
        </p:txBody>
      </p:sp>
      <p:pic>
        <p:nvPicPr>
          <p:cNvPr id="4" name="Picture 4" descr="Logo&#10;&#10;Description automatically generated">
            <a:extLst>
              <a:ext uri="{FF2B5EF4-FFF2-40B4-BE49-F238E27FC236}">
                <a16:creationId xmlns:a16="http://schemas.microsoft.com/office/drawing/2014/main" id="{073C2748-3C10-437A-850B-F87591A37786}"/>
              </a:ext>
            </a:extLst>
          </p:cNvPr>
          <p:cNvPicPr>
            <a:picLocks noChangeAspect="1"/>
          </p:cNvPicPr>
          <p:nvPr/>
        </p:nvPicPr>
        <p:blipFill>
          <a:blip r:embed="rId2"/>
          <a:stretch>
            <a:fillRect/>
          </a:stretch>
        </p:blipFill>
        <p:spPr>
          <a:xfrm>
            <a:off x="10375061" y="5235156"/>
            <a:ext cx="1333500" cy="1333500"/>
          </a:xfrm>
          <a:prstGeom prst="rect">
            <a:avLst/>
          </a:prstGeom>
        </p:spPr>
      </p:pic>
    </p:spTree>
    <p:extLst>
      <p:ext uri="{BB962C8B-B14F-4D97-AF65-F5344CB8AC3E}">
        <p14:creationId xmlns:p14="http://schemas.microsoft.com/office/powerpoint/2010/main" val="3338358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alpha val="19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53683" y="583786"/>
            <a:ext cx="10515600" cy="707337"/>
          </a:xfrm>
        </p:spPr>
        <p:txBody>
          <a:bodyPr>
            <a:normAutofit fontScale="90000"/>
          </a:bodyPr>
          <a:lstStyle/>
          <a:p>
            <a:r>
              <a:rPr lang="en-US" sz="3600" b="1" dirty="0">
                <a:effectLst>
                  <a:outerShdw blurRad="50800" dist="38100" dir="2700000" algn="tl" rotWithShape="0">
                    <a:prstClr val="black">
                      <a:alpha val="40000"/>
                    </a:prstClr>
                  </a:outerShdw>
                </a:effectLst>
                <a:cs typeface="Calibri Light"/>
              </a:rPr>
              <a:t>HOW TO REPORT</a:t>
            </a:r>
            <a:br>
              <a:rPr lang="en-US" sz="3600" b="1" dirty="0">
                <a:effectLst>
                  <a:outerShdw blurRad="50800" dist="38100" dir="2700000" algn="tl" rotWithShape="0">
                    <a:prstClr val="black">
                      <a:alpha val="40000"/>
                    </a:prstClr>
                  </a:outerShdw>
                </a:effectLst>
                <a:cs typeface="Calibri Light"/>
              </a:rPr>
            </a:br>
            <a:r>
              <a:rPr lang="en-US" sz="2000" b="1" dirty="0">
                <a:cs typeface="Calibri Light"/>
              </a:rPr>
              <a:t>(No serious or continuing threat/significant emergency/dangerous situation)</a:t>
            </a:r>
            <a:br>
              <a:rPr lang="en-US" sz="1400" dirty="0">
                <a:cs typeface="Calibri Light"/>
              </a:rPr>
            </a:br>
            <a:endParaRPr lang="en-US" dirty="0">
              <a:cs typeface="Calibri Light"/>
            </a:endParaRPr>
          </a:p>
        </p:txBody>
      </p:sp>
      <p:sp>
        <p:nvSpPr>
          <p:cNvPr id="3" name="Subtitle 2"/>
          <p:cNvSpPr>
            <a:spLocks noGrp="1"/>
          </p:cNvSpPr>
          <p:nvPr>
            <p:ph idx="1"/>
          </p:nvPr>
        </p:nvSpPr>
        <p:spPr>
          <a:xfrm>
            <a:off x="370936" y="1415932"/>
            <a:ext cx="11450128" cy="5774697"/>
          </a:xfrm>
        </p:spPr>
        <p:txBody>
          <a:bodyPr vert="horz" lIns="91440" tIns="45720" rIns="91440" bIns="45720" rtlCol="0" anchor="t">
            <a:noAutofit/>
          </a:bodyPr>
          <a:lstStyle/>
          <a:p>
            <a:pPr marL="0" indent="0">
              <a:buNone/>
            </a:pPr>
            <a:r>
              <a:rPr lang="en-US" sz="2400" b="1" u="sng" dirty="0">
                <a:ea typeface="+mn-lt"/>
                <a:cs typeface="+mn-lt"/>
              </a:rPr>
              <a:t>All allegations of Clery Offenses must be reported</a:t>
            </a:r>
            <a:endParaRPr lang="en-US" sz="2400" dirty="0">
              <a:cs typeface="Calibri"/>
            </a:endParaRPr>
          </a:p>
          <a:p>
            <a:pPr marL="457200" indent="-457200"/>
            <a:r>
              <a:rPr lang="en-US" sz="2400" dirty="0">
                <a:ea typeface="+mn-lt"/>
                <a:cs typeface="+mn-lt"/>
              </a:rPr>
              <a:t>As soon as possible!</a:t>
            </a:r>
            <a:endParaRPr lang="en-US" sz="2400" dirty="0">
              <a:cs typeface="Calibri" panose="020F0502020204030204"/>
            </a:endParaRPr>
          </a:p>
          <a:p>
            <a:pPr marL="457200" indent="-457200"/>
            <a:r>
              <a:rPr lang="en-US" sz="2400" dirty="0">
                <a:ea typeface="+mn-lt"/>
                <a:cs typeface="+mn-lt"/>
              </a:rPr>
              <a:t>The crime can be reported by the victim or by the CSA.</a:t>
            </a:r>
            <a:endParaRPr lang="en-US" sz="2400" dirty="0">
              <a:cs typeface="Calibri" panose="020F0502020204030204"/>
            </a:endParaRPr>
          </a:p>
          <a:p>
            <a:pPr marL="0" indent="0">
              <a:buNone/>
            </a:pPr>
            <a:endParaRPr lang="en-US" sz="2000" dirty="0">
              <a:ea typeface="+mn-lt"/>
              <a:cs typeface="+mn-lt"/>
            </a:endParaRPr>
          </a:p>
          <a:p>
            <a:pPr>
              <a:buNone/>
            </a:pPr>
            <a:r>
              <a:rPr lang="en-US" sz="2400" dirty="0">
                <a:ea typeface="+mn-lt"/>
                <a:cs typeface="+mn-lt"/>
              </a:rPr>
              <a:t>When Working With A Victim:</a:t>
            </a:r>
            <a:endParaRPr lang="en-US" sz="2400" dirty="0">
              <a:cs typeface="Calibri"/>
            </a:endParaRPr>
          </a:p>
          <a:p>
            <a:pPr>
              <a:buNone/>
            </a:pPr>
            <a:r>
              <a:rPr lang="en-US" sz="2400" dirty="0">
                <a:ea typeface="+mn-lt"/>
                <a:cs typeface="+mn-lt"/>
              </a:rPr>
              <a:t>    1. Does the victim wish to report the incident to the police? If so, assist the student in making a report.  Victims may report to police anonymously at:  </a:t>
            </a:r>
            <a:r>
              <a:rPr lang="en-US" sz="2400" dirty="0">
                <a:ea typeface="+mn-lt"/>
                <a:cs typeface="+mn-lt"/>
                <a:hlinkClick r:id="rId2"/>
              </a:rPr>
              <a:t>https://farmingdale.qualtrics.com/jfe/form/SV_8piwycGauUueBH7</a:t>
            </a:r>
            <a:endParaRPr lang="en-US" sz="2400" dirty="0">
              <a:cs typeface="Calibri"/>
            </a:endParaRPr>
          </a:p>
          <a:p>
            <a:pPr>
              <a:buNone/>
            </a:pPr>
            <a:r>
              <a:rPr lang="en-US" sz="2400" dirty="0">
                <a:ea typeface="+mn-lt"/>
                <a:cs typeface="+mn-lt"/>
              </a:rPr>
              <a:t>    2. If a victim </a:t>
            </a:r>
            <a:r>
              <a:rPr lang="en-US" sz="2400" b="1" u="sng" dirty="0">
                <a:ea typeface="+mn-lt"/>
                <a:cs typeface="+mn-lt"/>
              </a:rPr>
              <a:t>does not</a:t>
            </a:r>
            <a:r>
              <a:rPr lang="en-US" sz="2400" b="1" dirty="0">
                <a:ea typeface="+mn-lt"/>
                <a:cs typeface="+mn-lt"/>
              </a:rPr>
              <a:t> </a:t>
            </a:r>
            <a:r>
              <a:rPr lang="en-US" sz="2400" dirty="0">
                <a:ea typeface="+mn-lt"/>
                <a:cs typeface="+mn-lt"/>
              </a:rPr>
              <a:t>make a report, </a:t>
            </a:r>
            <a:r>
              <a:rPr lang="en-US" sz="2400" b="1" u="sng" dirty="0">
                <a:ea typeface="+mn-lt"/>
                <a:cs typeface="+mn-lt"/>
              </a:rPr>
              <a:t>the CSA MUST</a:t>
            </a:r>
            <a:r>
              <a:rPr lang="en-US" sz="2400" dirty="0">
                <a:ea typeface="+mn-lt"/>
                <a:cs typeface="+mn-lt"/>
              </a:rPr>
              <a:t> withhold the victim's identification information if they do not want to be identified.</a:t>
            </a:r>
            <a:endParaRPr lang="en-US" sz="2400" dirty="0">
              <a:cs typeface="Calibri"/>
            </a:endParaRPr>
          </a:p>
          <a:p>
            <a:pPr algn="ctr">
              <a:buNone/>
            </a:pPr>
            <a:endParaRPr lang="en-US" sz="2000" b="1" i="1" dirty="0">
              <a:ea typeface="+mn-lt"/>
              <a:cs typeface="+mn-lt"/>
            </a:endParaRPr>
          </a:p>
          <a:p>
            <a:pPr algn="ctr">
              <a:buNone/>
            </a:pPr>
            <a:endParaRPr lang="en-US" sz="2000" i="1" dirty="0">
              <a:ea typeface="+mn-lt"/>
              <a:cs typeface="+mn-lt"/>
            </a:endParaRPr>
          </a:p>
        </p:txBody>
      </p:sp>
      <p:pic>
        <p:nvPicPr>
          <p:cNvPr id="4" name="Picture 4" descr="Logo&#10;&#10;Description automatically generated">
            <a:extLst>
              <a:ext uri="{FF2B5EF4-FFF2-40B4-BE49-F238E27FC236}">
                <a16:creationId xmlns:a16="http://schemas.microsoft.com/office/drawing/2014/main" id="{073C2748-3C10-437A-850B-F87591A37786}"/>
              </a:ext>
            </a:extLst>
          </p:cNvPr>
          <p:cNvPicPr>
            <a:picLocks noChangeAspect="1"/>
          </p:cNvPicPr>
          <p:nvPr/>
        </p:nvPicPr>
        <p:blipFill>
          <a:blip r:embed="rId3"/>
          <a:stretch>
            <a:fillRect/>
          </a:stretch>
        </p:blipFill>
        <p:spPr>
          <a:xfrm>
            <a:off x="10202533" y="5263910"/>
            <a:ext cx="1333500" cy="1333500"/>
          </a:xfrm>
          <a:prstGeom prst="rect">
            <a:avLst/>
          </a:prstGeom>
        </p:spPr>
      </p:pic>
      <p:sp>
        <p:nvSpPr>
          <p:cNvPr id="5" name="TextBox 4">
            <a:extLst>
              <a:ext uri="{FF2B5EF4-FFF2-40B4-BE49-F238E27FC236}">
                <a16:creationId xmlns:a16="http://schemas.microsoft.com/office/drawing/2014/main" id="{0C549049-6219-A74B-A4A8-CFE0E2B37769}"/>
              </a:ext>
            </a:extLst>
          </p:cNvPr>
          <p:cNvSpPr txBox="1"/>
          <p:nvPr/>
        </p:nvSpPr>
        <p:spPr>
          <a:xfrm>
            <a:off x="8976893" y="332985"/>
            <a:ext cx="2710336" cy="1477328"/>
          </a:xfrm>
          <a:prstGeom prst="rect">
            <a:avLst/>
          </a:prstGeom>
          <a:solidFill>
            <a:schemeClr val="bg1"/>
          </a:solidFill>
          <a:ln w="44450" cap="rnd" cmpd="sng">
            <a:solidFill>
              <a:schemeClr val="tx1"/>
            </a:solidFill>
          </a:ln>
          <a:effectLst>
            <a:outerShdw blurRad="50800" dist="38100" dir="2700000" algn="tl" rotWithShape="0">
              <a:prstClr val="black">
                <a:alpha val="40000"/>
              </a:prstClr>
            </a:outerShdw>
          </a:effectLst>
        </p:spPr>
        <p:txBody>
          <a:bodyPr wrap="square" rtlCol="0" anchor="ctr" anchorCtr="0">
            <a:spAutoFit/>
          </a:bodyPr>
          <a:lstStyle/>
          <a:p>
            <a:pPr algn="ctr"/>
            <a:r>
              <a:rPr lang="en-US" sz="2400" b="1" i="1" dirty="0">
                <a:solidFill>
                  <a:srgbClr val="FF0000"/>
                </a:solidFill>
                <a:ea typeface="+mn-lt"/>
                <a:cs typeface="+mn-lt"/>
              </a:rPr>
              <a:t>CSA: </a:t>
            </a:r>
          </a:p>
          <a:p>
            <a:pPr algn="ctr"/>
            <a:r>
              <a:rPr lang="en-US" sz="2400" b="1" i="1" dirty="0">
                <a:solidFill>
                  <a:srgbClr val="FF0000"/>
                </a:solidFill>
                <a:ea typeface="+mn-lt"/>
                <a:cs typeface="+mn-lt"/>
              </a:rPr>
              <a:t>When in doubt, </a:t>
            </a:r>
            <a:r>
              <a:rPr lang="en-US" sz="2400" b="1" i="1" u="sng" dirty="0">
                <a:solidFill>
                  <a:srgbClr val="FF0000"/>
                </a:solidFill>
                <a:ea typeface="+mn-lt"/>
                <a:cs typeface="+mn-lt"/>
              </a:rPr>
              <a:t>REPORT IT</a:t>
            </a:r>
            <a:r>
              <a:rPr lang="en-US" sz="2400" b="1" i="1" dirty="0">
                <a:solidFill>
                  <a:srgbClr val="FF0000"/>
                </a:solidFill>
                <a:ea typeface="+mn-lt"/>
                <a:cs typeface="+mn-lt"/>
              </a:rPr>
              <a:t>!!!</a:t>
            </a:r>
            <a:endParaRPr lang="en-US" sz="2400" dirty="0">
              <a:solidFill>
                <a:srgbClr val="FF0000"/>
              </a:solidFill>
              <a:cs typeface="Calibri"/>
            </a:endParaRPr>
          </a:p>
          <a:p>
            <a:pPr algn="ctr"/>
            <a:endParaRPr lang="en-US" dirty="0"/>
          </a:p>
        </p:txBody>
      </p:sp>
    </p:spTree>
    <p:extLst>
      <p:ext uri="{BB962C8B-B14F-4D97-AF65-F5344CB8AC3E}">
        <p14:creationId xmlns:p14="http://schemas.microsoft.com/office/powerpoint/2010/main" val="2712676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alpha val="19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14710" y="524149"/>
            <a:ext cx="7232374" cy="707337"/>
          </a:xfrm>
        </p:spPr>
        <p:txBody>
          <a:bodyPr>
            <a:normAutofit fontScale="90000"/>
          </a:bodyPr>
          <a:lstStyle/>
          <a:p>
            <a:r>
              <a:rPr lang="en-US" sz="3600" b="1" dirty="0">
                <a:effectLst>
                  <a:outerShdw blurRad="50800" dist="38100" dir="2700000" algn="tl" rotWithShape="0">
                    <a:prstClr val="black">
                      <a:alpha val="40000"/>
                    </a:prstClr>
                  </a:outerShdw>
                </a:effectLst>
                <a:cs typeface="Calibri Light"/>
              </a:rPr>
              <a:t>HOW TO REPORT</a:t>
            </a:r>
            <a:br>
              <a:rPr lang="en-US" sz="2800" b="1" dirty="0">
                <a:cs typeface="Calibri Light"/>
              </a:rPr>
            </a:br>
            <a:r>
              <a:rPr lang="en-US" sz="2800" b="1" dirty="0">
                <a:cs typeface="Calibri Light"/>
              </a:rPr>
              <a:t>(</a:t>
            </a:r>
            <a:r>
              <a:rPr lang="en-US" sz="2000" b="1" dirty="0">
                <a:cs typeface="Calibri Light"/>
              </a:rPr>
              <a:t>No serious or continuing threat/significant emergency/dangerous situation)</a:t>
            </a:r>
            <a:br>
              <a:rPr lang="en-US" sz="1400" dirty="0">
                <a:cs typeface="Calibri Light"/>
              </a:rPr>
            </a:br>
            <a:endParaRPr lang="en-US" dirty="0">
              <a:cs typeface="Calibri Light"/>
            </a:endParaRPr>
          </a:p>
        </p:txBody>
      </p:sp>
      <p:sp>
        <p:nvSpPr>
          <p:cNvPr id="3" name="Subtitle 2"/>
          <p:cNvSpPr>
            <a:spLocks noGrp="1"/>
          </p:cNvSpPr>
          <p:nvPr>
            <p:ph idx="1"/>
          </p:nvPr>
        </p:nvSpPr>
        <p:spPr>
          <a:xfrm>
            <a:off x="514710" y="1231486"/>
            <a:ext cx="11450128" cy="5337170"/>
          </a:xfrm>
        </p:spPr>
        <p:txBody>
          <a:bodyPr vert="horz" lIns="91440" tIns="45720" rIns="91440" bIns="45720" rtlCol="0" anchor="t">
            <a:noAutofit/>
          </a:bodyPr>
          <a:lstStyle/>
          <a:p>
            <a:pPr>
              <a:buNone/>
            </a:pPr>
            <a:r>
              <a:rPr lang="en-US" sz="2400" b="1" dirty="0">
                <a:ea typeface="+mn-lt"/>
                <a:cs typeface="+mn-lt"/>
              </a:rPr>
              <a:t>CSA REPORT Form:</a:t>
            </a:r>
            <a:endParaRPr lang="en-US" dirty="0"/>
          </a:p>
          <a:p>
            <a:pPr>
              <a:buNone/>
            </a:pPr>
            <a:r>
              <a:rPr lang="en-US" sz="2400" dirty="0">
                <a:ea typeface="+mn-lt"/>
                <a:cs typeface="+mn-lt"/>
              </a:rPr>
              <a:t>  </a:t>
            </a:r>
            <a:r>
              <a:rPr lang="en-US" sz="2400" dirty="0">
                <a:solidFill>
                  <a:srgbClr val="FF0000"/>
                </a:solidFill>
                <a:ea typeface="+mn-lt"/>
                <a:cs typeface="+mn-lt"/>
                <a:hlinkClick r:id="rId2"/>
              </a:rPr>
              <a:t>https://cm.maxient.com/reportingform.php?SUNYFarmingdale&amp;layout_id=3</a:t>
            </a:r>
            <a:r>
              <a:rPr lang="en-US" sz="2400" dirty="0">
                <a:solidFill>
                  <a:srgbClr val="FF0000"/>
                </a:solidFill>
                <a:ea typeface="+mn-lt"/>
                <a:cs typeface="+mn-lt"/>
              </a:rPr>
              <a:t> </a:t>
            </a:r>
          </a:p>
          <a:p>
            <a:r>
              <a:rPr lang="en-US" sz="2400" u="sng" dirty="0">
                <a:ea typeface="+mn-lt"/>
                <a:cs typeface="+mn-lt"/>
              </a:rPr>
              <a:t>All</a:t>
            </a:r>
            <a:r>
              <a:rPr lang="en-US" sz="2400" dirty="0">
                <a:ea typeface="+mn-lt"/>
                <a:cs typeface="+mn-lt"/>
              </a:rPr>
              <a:t> potential </a:t>
            </a:r>
            <a:r>
              <a:rPr lang="en-US" sz="2400" dirty="0" err="1">
                <a:ea typeface="+mn-lt"/>
                <a:cs typeface="+mn-lt"/>
              </a:rPr>
              <a:t>Clery</a:t>
            </a:r>
            <a:r>
              <a:rPr lang="en-US" sz="2400" dirty="0">
                <a:ea typeface="+mn-lt"/>
                <a:cs typeface="+mn-lt"/>
              </a:rPr>
              <a:t> Offenses </a:t>
            </a:r>
            <a:r>
              <a:rPr lang="en-US" sz="2400" u="sng" dirty="0">
                <a:ea typeface="+mn-lt"/>
                <a:cs typeface="+mn-lt"/>
              </a:rPr>
              <a:t>except Sex Offenses*</a:t>
            </a:r>
            <a:endParaRPr lang="en-US" dirty="0">
              <a:cs typeface="Calibri" panose="020F0502020204030204"/>
            </a:endParaRPr>
          </a:p>
          <a:p>
            <a:r>
              <a:rPr lang="en-US" sz="2400" u="sng" dirty="0">
                <a:ea typeface="+mn-lt"/>
                <a:cs typeface="+mn-lt"/>
              </a:rPr>
              <a:t>Any/All</a:t>
            </a:r>
            <a:r>
              <a:rPr lang="en-US" sz="2400" dirty="0">
                <a:ea typeface="+mn-lt"/>
                <a:cs typeface="+mn-lt"/>
              </a:rPr>
              <a:t> potential Hate or Bias related crime</a:t>
            </a:r>
            <a:endParaRPr lang="en-US" dirty="0">
              <a:cs typeface="Calibri" panose="020F0502020204030204"/>
            </a:endParaRPr>
          </a:p>
          <a:p>
            <a:pPr>
              <a:buNone/>
            </a:pPr>
            <a:r>
              <a:rPr lang="en-US" sz="2400" b="1" dirty="0">
                <a:ea typeface="+mn-lt"/>
                <a:cs typeface="+mn-lt"/>
              </a:rPr>
              <a:t>CSA REPORT to UPD or The Office of the Dean of Students</a:t>
            </a:r>
            <a:endParaRPr lang="en-US" dirty="0">
              <a:cs typeface="Calibri"/>
            </a:endParaRPr>
          </a:p>
          <a:p>
            <a:r>
              <a:rPr lang="en-US" sz="2400" u="sng" dirty="0">
                <a:ea typeface="+mn-lt"/>
                <a:cs typeface="+mn-lt"/>
              </a:rPr>
              <a:t>All</a:t>
            </a:r>
            <a:r>
              <a:rPr lang="en-US" sz="2400" dirty="0">
                <a:ea typeface="+mn-lt"/>
                <a:cs typeface="+mn-lt"/>
              </a:rPr>
              <a:t> Sex Offenses - (Forcible or Non-forcible Sexual Assaults) contact Investigator Keri Hauff at UPD, rather than completing the form.</a:t>
            </a:r>
            <a:endParaRPr lang="en-US" dirty="0">
              <a:cs typeface="Calibri" panose="020F0502020204030204"/>
            </a:endParaRPr>
          </a:p>
          <a:p>
            <a:r>
              <a:rPr lang="en-US" sz="2400" dirty="0">
                <a:ea typeface="+mn-lt"/>
                <a:cs typeface="+mn-lt"/>
              </a:rPr>
              <a:t>If the Victim does not wish to release his/her name to UPD or the Dean of Students, just report the time, date, and location of the incident and consider referring the victim to Campus Mental Health Services for support.</a:t>
            </a:r>
            <a:endParaRPr lang="en-US" dirty="0">
              <a:cs typeface="Calibri" panose="020F0502020204030204"/>
            </a:endParaRPr>
          </a:p>
          <a:p>
            <a:r>
              <a:rPr lang="en-US" sz="2400" dirty="0">
                <a:ea typeface="+mn-lt"/>
                <a:cs typeface="+mn-lt"/>
              </a:rPr>
              <a:t>With the victim’s consent, Campus Mental Health Services in collaboration</a:t>
            </a:r>
            <a:endParaRPr lang="en-US" dirty="0">
              <a:ea typeface="+mn-lt"/>
              <a:cs typeface="+mn-lt"/>
            </a:endParaRPr>
          </a:p>
          <a:p>
            <a:pPr marL="0" indent="238125">
              <a:spcBef>
                <a:spcPts val="0"/>
              </a:spcBef>
              <a:buNone/>
            </a:pPr>
            <a:r>
              <a:rPr lang="en-US" sz="2400" dirty="0">
                <a:ea typeface="+mn-lt"/>
                <a:cs typeface="+mn-lt"/>
              </a:rPr>
              <a:t>with the Office of the Dean of Students can assist in coordinating</a:t>
            </a:r>
          </a:p>
          <a:p>
            <a:pPr marL="0" indent="238125">
              <a:spcBef>
                <a:spcPts val="0"/>
              </a:spcBef>
              <a:buNone/>
            </a:pPr>
            <a:r>
              <a:rPr lang="en-US" sz="2400" dirty="0">
                <a:ea typeface="+mn-lt"/>
                <a:cs typeface="+mn-lt"/>
              </a:rPr>
              <a:t>access to Support Services and additional reporting options.</a:t>
            </a:r>
            <a:endParaRPr lang="en-US" dirty="0">
              <a:cs typeface="Calibri" panose="020F0502020204030204"/>
            </a:endParaRPr>
          </a:p>
          <a:p>
            <a:pPr marL="0" indent="0" algn="ctr">
              <a:buNone/>
            </a:pPr>
            <a:endParaRPr lang="en-US" sz="2000" i="1" dirty="0">
              <a:ea typeface="+mn-lt"/>
              <a:cs typeface="+mn-lt"/>
            </a:endParaRPr>
          </a:p>
        </p:txBody>
      </p:sp>
      <p:pic>
        <p:nvPicPr>
          <p:cNvPr id="4" name="Picture 4" descr="Logo&#10;&#10;Description automatically generated">
            <a:extLst>
              <a:ext uri="{FF2B5EF4-FFF2-40B4-BE49-F238E27FC236}">
                <a16:creationId xmlns:a16="http://schemas.microsoft.com/office/drawing/2014/main" id="{073C2748-3C10-437A-850B-F87591A37786}"/>
              </a:ext>
            </a:extLst>
          </p:cNvPr>
          <p:cNvPicPr>
            <a:picLocks noChangeAspect="1"/>
          </p:cNvPicPr>
          <p:nvPr/>
        </p:nvPicPr>
        <p:blipFill>
          <a:blip r:embed="rId3"/>
          <a:stretch>
            <a:fillRect/>
          </a:stretch>
        </p:blipFill>
        <p:spPr>
          <a:xfrm>
            <a:off x="10317552" y="5235156"/>
            <a:ext cx="1333500" cy="1333500"/>
          </a:xfrm>
          <a:prstGeom prst="rect">
            <a:avLst/>
          </a:prstGeom>
        </p:spPr>
      </p:pic>
      <p:sp>
        <p:nvSpPr>
          <p:cNvPr id="5" name="TextBox 4">
            <a:extLst>
              <a:ext uri="{FF2B5EF4-FFF2-40B4-BE49-F238E27FC236}">
                <a16:creationId xmlns:a16="http://schemas.microsoft.com/office/drawing/2014/main" id="{87F56AD2-DA2A-234C-BA39-7030C4FFABCA}"/>
              </a:ext>
            </a:extLst>
          </p:cNvPr>
          <p:cNvSpPr txBox="1"/>
          <p:nvPr/>
        </p:nvSpPr>
        <p:spPr>
          <a:xfrm>
            <a:off x="8966954" y="323046"/>
            <a:ext cx="2710336" cy="1477328"/>
          </a:xfrm>
          <a:prstGeom prst="rect">
            <a:avLst/>
          </a:prstGeom>
          <a:solidFill>
            <a:schemeClr val="bg1"/>
          </a:solidFill>
          <a:ln w="44450" cap="rnd" cmpd="sng">
            <a:solidFill>
              <a:schemeClr val="tx1"/>
            </a:solidFill>
          </a:ln>
          <a:effectLst>
            <a:outerShdw blurRad="50800" dist="38100" dir="2700000" algn="tl" rotWithShape="0">
              <a:prstClr val="black">
                <a:alpha val="40000"/>
              </a:prstClr>
            </a:outerShdw>
          </a:effectLst>
        </p:spPr>
        <p:txBody>
          <a:bodyPr wrap="square" rtlCol="0" anchor="ctr" anchorCtr="0">
            <a:spAutoFit/>
          </a:bodyPr>
          <a:lstStyle/>
          <a:p>
            <a:pPr algn="ctr"/>
            <a:r>
              <a:rPr lang="en-US" sz="2400" b="1" i="1" dirty="0">
                <a:solidFill>
                  <a:srgbClr val="FF0000"/>
                </a:solidFill>
                <a:ea typeface="+mn-lt"/>
                <a:cs typeface="+mn-lt"/>
              </a:rPr>
              <a:t>CSA: </a:t>
            </a:r>
          </a:p>
          <a:p>
            <a:pPr algn="ctr"/>
            <a:r>
              <a:rPr lang="en-US" sz="2400" b="1" i="1" dirty="0">
                <a:solidFill>
                  <a:srgbClr val="FF0000"/>
                </a:solidFill>
                <a:ea typeface="+mn-lt"/>
                <a:cs typeface="+mn-lt"/>
              </a:rPr>
              <a:t>When in doubt, </a:t>
            </a:r>
            <a:r>
              <a:rPr lang="en-US" sz="2400" b="1" i="1" u="sng" dirty="0">
                <a:solidFill>
                  <a:srgbClr val="FF0000"/>
                </a:solidFill>
                <a:ea typeface="+mn-lt"/>
                <a:cs typeface="+mn-lt"/>
              </a:rPr>
              <a:t>REPORT IT</a:t>
            </a:r>
            <a:r>
              <a:rPr lang="en-US" sz="2400" b="1" i="1" dirty="0">
                <a:solidFill>
                  <a:srgbClr val="FF0000"/>
                </a:solidFill>
                <a:ea typeface="+mn-lt"/>
                <a:cs typeface="+mn-lt"/>
              </a:rPr>
              <a:t>!!!</a:t>
            </a:r>
            <a:endParaRPr lang="en-US" sz="2400" dirty="0">
              <a:solidFill>
                <a:srgbClr val="FF0000"/>
              </a:solidFill>
              <a:cs typeface="Calibri"/>
            </a:endParaRPr>
          </a:p>
          <a:p>
            <a:pPr algn="ctr"/>
            <a:endParaRPr lang="en-US" dirty="0"/>
          </a:p>
        </p:txBody>
      </p:sp>
    </p:spTree>
    <p:extLst>
      <p:ext uri="{BB962C8B-B14F-4D97-AF65-F5344CB8AC3E}">
        <p14:creationId xmlns:p14="http://schemas.microsoft.com/office/powerpoint/2010/main" val="26463308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alpha val="19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94426" y="48823"/>
            <a:ext cx="10515600" cy="1138659"/>
          </a:xfrm>
        </p:spPr>
        <p:txBody>
          <a:bodyPr>
            <a:normAutofit fontScale="90000"/>
          </a:bodyPr>
          <a:lstStyle/>
          <a:p>
            <a:br>
              <a:rPr lang="en-US" sz="3200" b="1" dirty="0">
                <a:cs typeface="Calibri Light"/>
              </a:rPr>
            </a:br>
            <a:r>
              <a:rPr lang="en-US" sz="3600" b="1" dirty="0">
                <a:effectLst>
                  <a:outerShdw blurRad="50800" dist="38100" dir="2700000" algn="tl" rotWithShape="0">
                    <a:prstClr val="black">
                      <a:alpha val="40000"/>
                    </a:prstClr>
                  </a:outerShdw>
                </a:effectLst>
                <a:cs typeface="Calibri Light"/>
              </a:rPr>
              <a:t>REPORTING OVERVIEW</a:t>
            </a:r>
            <a:br>
              <a:rPr lang="en-US" sz="1400" dirty="0">
                <a:cs typeface="Calibri Light"/>
              </a:rPr>
            </a:br>
            <a:endParaRPr lang="en-US" dirty="0">
              <a:cs typeface="Calibri Light"/>
            </a:endParaRPr>
          </a:p>
        </p:txBody>
      </p:sp>
      <p:sp>
        <p:nvSpPr>
          <p:cNvPr id="3" name="Subtitle 2"/>
          <p:cNvSpPr>
            <a:spLocks noGrp="1"/>
          </p:cNvSpPr>
          <p:nvPr>
            <p:ph idx="1"/>
          </p:nvPr>
        </p:nvSpPr>
        <p:spPr>
          <a:xfrm>
            <a:off x="550653" y="1279285"/>
            <a:ext cx="11450128" cy="5573414"/>
          </a:xfrm>
        </p:spPr>
        <p:txBody>
          <a:bodyPr vert="horz" lIns="91440" tIns="45720" rIns="91440" bIns="45720" rtlCol="0" anchor="t">
            <a:noAutofit/>
          </a:bodyPr>
          <a:lstStyle/>
          <a:p>
            <a:r>
              <a:rPr lang="en-US" sz="2400" dirty="0">
                <a:ea typeface="+mn-lt"/>
                <a:cs typeface="+mn-lt"/>
              </a:rPr>
              <a:t>Serious or Continuing Threat – </a:t>
            </a:r>
            <a:r>
              <a:rPr lang="en-US" sz="2400" u="sng" dirty="0">
                <a:solidFill>
                  <a:srgbClr val="FF0000"/>
                </a:solidFill>
                <a:ea typeface="+mn-lt"/>
                <a:cs typeface="+mn-lt"/>
              </a:rPr>
              <a:t>Call UPD Immediately</a:t>
            </a:r>
            <a:r>
              <a:rPr lang="en-US" sz="2400" dirty="0">
                <a:solidFill>
                  <a:srgbClr val="FF0000"/>
                </a:solidFill>
                <a:ea typeface="+mn-lt"/>
                <a:cs typeface="+mn-lt"/>
              </a:rPr>
              <a:t> </a:t>
            </a:r>
            <a:r>
              <a:rPr lang="en-US" sz="2400" dirty="0">
                <a:ea typeface="+mn-lt"/>
                <a:cs typeface="+mn-lt"/>
              </a:rPr>
              <a:t>(934-420-2111)</a:t>
            </a:r>
            <a:endParaRPr lang="en-US" sz="2400" dirty="0">
              <a:cs typeface="Calibri"/>
            </a:endParaRPr>
          </a:p>
          <a:p>
            <a:endParaRPr lang="en-US" sz="2400" dirty="0">
              <a:cs typeface="Calibri"/>
            </a:endParaRPr>
          </a:p>
          <a:p>
            <a:r>
              <a:rPr lang="en-US" sz="2400" dirty="0">
                <a:ea typeface="+mn-lt"/>
                <a:cs typeface="+mn-lt"/>
              </a:rPr>
              <a:t>If the Reporter </a:t>
            </a:r>
            <a:r>
              <a:rPr lang="en-US" sz="2400" i="1" u="sng" dirty="0">
                <a:ea typeface="+mn-lt"/>
                <a:cs typeface="+mn-lt"/>
              </a:rPr>
              <a:t>does want</a:t>
            </a:r>
            <a:r>
              <a:rPr lang="en-US" sz="2400" dirty="0">
                <a:ea typeface="+mn-lt"/>
                <a:cs typeface="+mn-lt"/>
              </a:rPr>
              <a:t> to report to UPD, the CSA must assist the victim or witness with making the report (Anonymously (see link below) or in-person) </a:t>
            </a:r>
          </a:p>
          <a:p>
            <a:pPr marL="0" indent="0">
              <a:buNone/>
            </a:pPr>
            <a:r>
              <a:rPr lang="en-US" sz="2400" dirty="0">
                <a:ea typeface="+mn-lt"/>
                <a:cs typeface="+mn-lt"/>
              </a:rPr>
              <a:t> (</a:t>
            </a:r>
            <a:r>
              <a:rPr lang="en-US" sz="2400" dirty="0">
                <a:ea typeface="+mn-lt"/>
                <a:cs typeface="+mn-lt"/>
                <a:hlinkClick r:id="rId2"/>
              </a:rPr>
              <a:t>https://farmingdale.qualtrics.com/jfe/form/SV_8piwycGauUueBH7</a:t>
            </a:r>
            <a:r>
              <a:rPr lang="en-US" dirty="0">
                <a:ea typeface="+mn-lt"/>
                <a:cs typeface="+mn-lt"/>
              </a:rPr>
              <a:t>)</a:t>
            </a:r>
            <a:endParaRPr lang="en-US" sz="2400" dirty="0">
              <a:cs typeface="Calibri"/>
            </a:endParaRPr>
          </a:p>
          <a:p>
            <a:pPr marL="0" indent="0">
              <a:buNone/>
            </a:pPr>
            <a:endParaRPr lang="en-US" sz="2400" dirty="0">
              <a:cs typeface="Calibri"/>
            </a:endParaRPr>
          </a:p>
          <a:p>
            <a:r>
              <a:rPr lang="en-US" sz="2400" dirty="0">
                <a:ea typeface="+mn-lt"/>
                <a:cs typeface="+mn-lt"/>
              </a:rPr>
              <a:t>The Victim may choose not to file a report with Police. In this case, the CSA must report the incident via the form on the website </a:t>
            </a:r>
            <a:r>
              <a:rPr lang="en-US" sz="2400" i="1" dirty="0">
                <a:solidFill>
                  <a:srgbClr val="C00000"/>
                </a:solidFill>
                <a:ea typeface="+mn-lt"/>
                <a:cs typeface="+mn-lt"/>
                <a:hlinkClick r:id="rId3"/>
              </a:rPr>
              <a:t>https://cm.maxient.com/reportingform.php?SUNYFarmingdale&amp;layout_id=3</a:t>
            </a:r>
            <a:r>
              <a:rPr lang="en-US" sz="2400" i="1" dirty="0">
                <a:solidFill>
                  <a:srgbClr val="C00000"/>
                </a:solidFill>
                <a:ea typeface="+mn-lt"/>
                <a:cs typeface="+mn-lt"/>
              </a:rPr>
              <a:t> </a:t>
            </a:r>
            <a:endParaRPr lang="en-US" sz="2400" dirty="0">
              <a:ea typeface="+mn-lt"/>
              <a:cs typeface="+mn-lt"/>
            </a:endParaRPr>
          </a:p>
          <a:p>
            <a:r>
              <a:rPr lang="en-US" sz="2400" b="1" dirty="0">
                <a:ea typeface="+mn-lt"/>
                <a:cs typeface="+mn-lt"/>
              </a:rPr>
              <a:t>CSA’s must ensure a report has been made</a:t>
            </a:r>
            <a:r>
              <a:rPr lang="en-US" sz="2400" dirty="0">
                <a:ea typeface="+mn-lt"/>
                <a:cs typeface="+mn-lt"/>
              </a:rPr>
              <a:t>.</a:t>
            </a:r>
            <a:endParaRPr lang="en-US" dirty="0">
              <a:cs typeface="Calibri" panose="020F0502020204030204"/>
            </a:endParaRPr>
          </a:p>
          <a:p>
            <a:endParaRPr lang="en-US" sz="2400" dirty="0">
              <a:cs typeface="Calibri"/>
            </a:endParaRPr>
          </a:p>
          <a:p>
            <a:r>
              <a:rPr lang="en-US" sz="2400" dirty="0">
                <a:ea typeface="+mn-lt"/>
                <a:cs typeface="+mn-lt"/>
              </a:rPr>
              <a:t>In either instance, Victim’s identification may be withheld at their request.</a:t>
            </a:r>
            <a:endParaRPr lang="en-US" dirty="0">
              <a:cs typeface="Calibri" panose="020F0502020204030204"/>
            </a:endParaRPr>
          </a:p>
          <a:p>
            <a:endParaRPr lang="en-US" sz="2400" b="1" dirty="0">
              <a:solidFill>
                <a:srgbClr val="000000"/>
              </a:solidFill>
              <a:cs typeface="Calibri"/>
            </a:endParaRPr>
          </a:p>
          <a:p>
            <a:pPr algn="ctr"/>
            <a:endParaRPr lang="en-US" sz="2000" i="1" dirty="0">
              <a:ea typeface="+mn-lt"/>
              <a:cs typeface="+mn-lt"/>
            </a:endParaRPr>
          </a:p>
        </p:txBody>
      </p:sp>
      <p:pic>
        <p:nvPicPr>
          <p:cNvPr id="4" name="Picture 4" descr="Logo&#10;&#10;Description automatically generated">
            <a:extLst>
              <a:ext uri="{FF2B5EF4-FFF2-40B4-BE49-F238E27FC236}">
                <a16:creationId xmlns:a16="http://schemas.microsoft.com/office/drawing/2014/main" id="{073C2748-3C10-437A-850B-F87591A37786}"/>
              </a:ext>
            </a:extLst>
          </p:cNvPr>
          <p:cNvPicPr>
            <a:picLocks noChangeAspect="1"/>
          </p:cNvPicPr>
          <p:nvPr/>
        </p:nvPicPr>
        <p:blipFill>
          <a:blip r:embed="rId4"/>
          <a:stretch>
            <a:fillRect/>
          </a:stretch>
        </p:blipFill>
        <p:spPr>
          <a:xfrm>
            <a:off x="10317552" y="5235156"/>
            <a:ext cx="1333500" cy="1333500"/>
          </a:xfrm>
          <a:prstGeom prst="rect">
            <a:avLst/>
          </a:prstGeom>
        </p:spPr>
      </p:pic>
    </p:spTree>
    <p:extLst>
      <p:ext uri="{BB962C8B-B14F-4D97-AF65-F5344CB8AC3E}">
        <p14:creationId xmlns:p14="http://schemas.microsoft.com/office/powerpoint/2010/main" val="958745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alpha val="19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50800" dist="38100" dir="2700000" algn="tl" rotWithShape="0">
                    <a:prstClr val="black">
                      <a:alpha val="40000"/>
                    </a:prstClr>
                  </a:outerShdw>
                </a:effectLst>
                <a:cs typeface="Calibri Light"/>
              </a:rPr>
              <a:t>Agenda:</a:t>
            </a:r>
            <a:br>
              <a:rPr lang="en-US" dirty="0">
                <a:cs typeface="Calibri Light"/>
              </a:rPr>
            </a:br>
            <a:endParaRPr lang="en-US" dirty="0">
              <a:cs typeface="Calibri Light"/>
            </a:endParaRPr>
          </a:p>
        </p:txBody>
      </p:sp>
      <p:sp>
        <p:nvSpPr>
          <p:cNvPr id="3" name="Subtitle 2"/>
          <p:cNvSpPr>
            <a:spLocks noGrp="1"/>
          </p:cNvSpPr>
          <p:nvPr>
            <p:ph idx="1"/>
          </p:nvPr>
        </p:nvSpPr>
        <p:spPr>
          <a:xfrm>
            <a:off x="838200" y="1547329"/>
            <a:ext cx="10515600" cy="4351338"/>
          </a:xfrm>
        </p:spPr>
        <p:txBody>
          <a:bodyPr vert="horz" lIns="91440" tIns="45720" rIns="91440" bIns="45720" rtlCol="0" anchor="t">
            <a:normAutofit lnSpcReduction="10000"/>
          </a:bodyPr>
          <a:lstStyle/>
          <a:p>
            <a:r>
              <a:rPr lang="en-US" i="1" dirty="0">
                <a:cs typeface="Calibri" panose="020F0502020204030204"/>
              </a:rPr>
              <a:t>What is the Clery Act?</a:t>
            </a:r>
          </a:p>
          <a:p>
            <a:pPr>
              <a:spcBef>
                <a:spcPts val="1200"/>
              </a:spcBef>
            </a:pPr>
            <a:r>
              <a:rPr lang="en-US" i="1" dirty="0">
                <a:cs typeface="Calibri" panose="020F0502020204030204"/>
              </a:rPr>
              <a:t>Major Reporting Requirements of Clery</a:t>
            </a:r>
          </a:p>
          <a:p>
            <a:pPr lvl="1"/>
            <a:r>
              <a:rPr lang="en-US" i="1" dirty="0">
                <a:cs typeface="Calibri" panose="020F0502020204030204"/>
              </a:rPr>
              <a:t>Annual report</a:t>
            </a:r>
          </a:p>
          <a:p>
            <a:pPr lvl="1"/>
            <a:r>
              <a:rPr lang="en-US" i="1" dirty="0">
                <a:cs typeface="Calibri" panose="020F0502020204030204"/>
              </a:rPr>
              <a:t>Crime Statistics</a:t>
            </a:r>
          </a:p>
          <a:p>
            <a:pPr lvl="1"/>
            <a:r>
              <a:rPr lang="en-US" i="1" dirty="0">
                <a:cs typeface="Calibri" panose="020F0502020204030204"/>
              </a:rPr>
              <a:t>Access to Timely Information</a:t>
            </a:r>
          </a:p>
          <a:p>
            <a:pPr lvl="1">
              <a:spcAft>
                <a:spcPts val="1200"/>
              </a:spcAft>
            </a:pPr>
            <a:r>
              <a:rPr lang="en-US" i="1" dirty="0">
                <a:cs typeface="Calibri" panose="020F0502020204030204"/>
              </a:rPr>
              <a:t>Fire Safety Statistics</a:t>
            </a:r>
            <a:endParaRPr lang="en-US" dirty="0">
              <a:cs typeface="Calibri" panose="020F0502020204030204"/>
            </a:endParaRPr>
          </a:p>
          <a:p>
            <a:pPr marL="287338" lvl="1" indent="-277813">
              <a:spcAft>
                <a:spcPts val="1200"/>
              </a:spcAft>
            </a:pPr>
            <a:r>
              <a:rPr lang="en-US" sz="2800" i="1" dirty="0">
                <a:cs typeface="Calibri" panose="020F0502020204030204"/>
              </a:rPr>
              <a:t>Who is a Campus Security Authority (CSA)?</a:t>
            </a:r>
            <a:endParaRPr lang="en-US" sz="2800" dirty="0">
              <a:cs typeface="Calibri" panose="020F0502020204030204"/>
            </a:endParaRPr>
          </a:p>
          <a:p>
            <a:pPr marL="346075" lvl="1" indent="-336550"/>
            <a:r>
              <a:rPr lang="en-US" sz="2800" i="1" dirty="0">
                <a:cs typeface="Calibri" panose="020F0502020204030204"/>
              </a:rPr>
              <a:t>What are CSA's responsible for?</a:t>
            </a:r>
          </a:p>
          <a:p>
            <a:pPr marL="693738" lvl="2"/>
            <a:r>
              <a:rPr lang="en-US" sz="2400" i="1" dirty="0">
                <a:cs typeface="Calibri" panose="020F0502020204030204"/>
              </a:rPr>
              <a:t>What to report</a:t>
            </a:r>
          </a:p>
          <a:p>
            <a:pPr marL="693738" lvl="2"/>
            <a:r>
              <a:rPr lang="en-US" sz="2400" i="1" dirty="0">
                <a:cs typeface="Calibri" panose="020F0502020204030204"/>
              </a:rPr>
              <a:t>How to report</a:t>
            </a:r>
          </a:p>
        </p:txBody>
      </p:sp>
      <p:pic>
        <p:nvPicPr>
          <p:cNvPr id="4" name="Picture 4" descr="Logo&#10;&#10;Description automatically generated">
            <a:extLst>
              <a:ext uri="{FF2B5EF4-FFF2-40B4-BE49-F238E27FC236}">
                <a16:creationId xmlns:a16="http://schemas.microsoft.com/office/drawing/2014/main" id="{073C2748-3C10-437A-850B-F87591A37786}"/>
              </a:ext>
            </a:extLst>
          </p:cNvPr>
          <p:cNvPicPr>
            <a:picLocks noChangeAspect="1"/>
          </p:cNvPicPr>
          <p:nvPr/>
        </p:nvPicPr>
        <p:blipFill>
          <a:blip r:embed="rId2"/>
          <a:stretch>
            <a:fillRect/>
          </a:stretch>
        </p:blipFill>
        <p:spPr>
          <a:xfrm>
            <a:off x="10288797" y="4918854"/>
            <a:ext cx="1333500" cy="1333500"/>
          </a:xfrm>
          <a:prstGeom prst="rect">
            <a:avLst/>
          </a:prstGeom>
        </p:spPr>
      </p:pic>
    </p:spTree>
    <p:extLst>
      <p:ext uri="{BB962C8B-B14F-4D97-AF65-F5344CB8AC3E}">
        <p14:creationId xmlns:p14="http://schemas.microsoft.com/office/powerpoint/2010/main" val="3236584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alpha val="19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94426" y="48823"/>
            <a:ext cx="10515600" cy="1138659"/>
          </a:xfrm>
        </p:spPr>
        <p:txBody>
          <a:bodyPr>
            <a:normAutofit fontScale="90000"/>
          </a:bodyPr>
          <a:lstStyle/>
          <a:p>
            <a:br>
              <a:rPr lang="en-US" sz="3200" b="1" dirty="0">
                <a:cs typeface="Calibri Light"/>
              </a:rPr>
            </a:br>
            <a:br>
              <a:rPr lang="en-US" sz="1400" dirty="0">
                <a:cs typeface="Calibri Light"/>
              </a:rPr>
            </a:br>
            <a:endParaRPr lang="en-US">
              <a:cs typeface="Calibri Light"/>
            </a:endParaRPr>
          </a:p>
        </p:txBody>
      </p:sp>
      <p:sp>
        <p:nvSpPr>
          <p:cNvPr id="3" name="Subtitle 2"/>
          <p:cNvSpPr>
            <a:spLocks noGrp="1"/>
          </p:cNvSpPr>
          <p:nvPr>
            <p:ph idx="1"/>
          </p:nvPr>
        </p:nvSpPr>
        <p:spPr>
          <a:xfrm>
            <a:off x="550653" y="100342"/>
            <a:ext cx="11450128" cy="6752357"/>
          </a:xfrm>
        </p:spPr>
        <p:txBody>
          <a:bodyPr vert="horz" lIns="91440" tIns="45720" rIns="91440" bIns="45720" rtlCol="0" anchor="t">
            <a:noAutofit/>
          </a:bodyPr>
          <a:lstStyle/>
          <a:p>
            <a:pPr marL="0" indent="0">
              <a:buNone/>
            </a:pPr>
            <a:r>
              <a:rPr lang="en-US" b="1" dirty="0">
                <a:effectLst>
                  <a:outerShdw blurRad="50800" dist="38100" dir="2700000" algn="tl" rotWithShape="0">
                    <a:prstClr val="black">
                      <a:alpha val="40000"/>
                    </a:prstClr>
                  </a:outerShdw>
                </a:effectLst>
              </a:rPr>
              <a:t>Campus Safety Advisory Committee</a:t>
            </a:r>
            <a:endParaRPr lang="en-US" sz="2000" i="1" dirty="0">
              <a:effectLst>
                <a:outerShdw blurRad="50800" dist="38100" dir="2700000" algn="tl" rotWithShape="0">
                  <a:prstClr val="black">
                    <a:alpha val="40000"/>
                  </a:prstClr>
                </a:outerShdw>
              </a:effectLst>
              <a:ea typeface="+mn-lt"/>
              <a:cs typeface="+mn-lt"/>
            </a:endParaRPr>
          </a:p>
          <a:p>
            <a:pPr marL="342900" indent="-342900"/>
            <a:r>
              <a:rPr lang="en-US" sz="2400" b="1" dirty="0">
                <a:ea typeface="+mn-lt"/>
                <a:cs typeface="+mn-lt"/>
              </a:rPr>
              <a:t>2018-2019 Committee Members</a:t>
            </a:r>
            <a:endParaRPr lang="en-US" sz="2400" dirty="0">
              <a:cs typeface="Calibri" panose="020F0502020204030204"/>
            </a:endParaRPr>
          </a:p>
          <a:p>
            <a:pPr marL="800100" lvl="1" indent="-342900"/>
            <a:r>
              <a:rPr lang="en-US" dirty="0">
                <a:ea typeface="+mn-lt"/>
                <a:cs typeface="+mn-lt"/>
              </a:rPr>
              <a:t>Chief Daniel Daugherty</a:t>
            </a:r>
            <a:endParaRPr lang="en-US" dirty="0">
              <a:cs typeface="Calibri" panose="020F0502020204030204"/>
            </a:endParaRPr>
          </a:p>
          <a:p>
            <a:pPr marL="800100" lvl="1" indent="-342900"/>
            <a:r>
              <a:rPr lang="en-US" dirty="0">
                <a:ea typeface="+mn-lt"/>
                <a:cs typeface="+mn-lt"/>
              </a:rPr>
              <a:t>Coryn Voels</a:t>
            </a:r>
            <a:endParaRPr lang="en-US" dirty="0">
              <a:cs typeface="Calibri" panose="020F0502020204030204"/>
            </a:endParaRPr>
          </a:p>
          <a:p>
            <a:pPr marL="800100" lvl="1" indent="-342900"/>
            <a:r>
              <a:rPr lang="en-US" dirty="0">
                <a:ea typeface="+mn-lt"/>
                <a:cs typeface="+mn-lt"/>
              </a:rPr>
              <a:t>Erika Murray</a:t>
            </a:r>
            <a:endParaRPr lang="en-US" dirty="0">
              <a:cs typeface="Calibri" panose="020F0502020204030204"/>
            </a:endParaRPr>
          </a:p>
          <a:p>
            <a:pPr marL="800100" lvl="1" indent="-342900"/>
            <a:r>
              <a:rPr lang="en-US" dirty="0">
                <a:ea typeface="+mn-lt"/>
                <a:cs typeface="+mn-lt"/>
              </a:rPr>
              <a:t>Dr. Jill Bandura</a:t>
            </a:r>
            <a:endParaRPr lang="en-US" dirty="0">
              <a:cs typeface="Calibri" panose="020F0502020204030204"/>
            </a:endParaRPr>
          </a:p>
          <a:p>
            <a:pPr marL="800100" lvl="1" indent="-342900"/>
            <a:r>
              <a:rPr lang="en-US" dirty="0">
                <a:ea typeface="+mn-lt"/>
                <a:cs typeface="+mn-lt"/>
              </a:rPr>
              <a:t>Dr. Jeff Hung</a:t>
            </a:r>
            <a:endParaRPr lang="en-US" dirty="0">
              <a:cs typeface="Calibri" panose="020F0502020204030204"/>
            </a:endParaRPr>
          </a:p>
          <a:p>
            <a:pPr marL="800100" lvl="1" indent="-342900"/>
            <a:r>
              <a:rPr lang="en-US" dirty="0">
                <a:ea typeface="+mn-lt"/>
                <a:cs typeface="+mn-lt"/>
              </a:rPr>
              <a:t>Dr. Eddie Davis</a:t>
            </a:r>
            <a:endParaRPr lang="en-US" dirty="0">
              <a:cs typeface="Calibri" panose="020F0502020204030204"/>
            </a:endParaRPr>
          </a:p>
          <a:p>
            <a:pPr marL="800100" lvl="1" indent="-342900"/>
            <a:r>
              <a:rPr lang="en-US" dirty="0">
                <a:ea typeface="+mn-lt"/>
                <a:cs typeface="+mn-lt"/>
              </a:rPr>
              <a:t>Dr. Jeanne Radigan</a:t>
            </a:r>
            <a:endParaRPr lang="en-US" dirty="0">
              <a:cs typeface="Calibri" panose="020F0502020204030204"/>
            </a:endParaRPr>
          </a:p>
          <a:p>
            <a:pPr marL="800100" lvl="1" indent="-342900"/>
            <a:r>
              <a:rPr lang="en-US" dirty="0">
                <a:ea typeface="+mn-lt"/>
                <a:cs typeface="+mn-lt"/>
              </a:rPr>
              <a:t>David Vitt</a:t>
            </a:r>
            <a:endParaRPr lang="en-US" dirty="0">
              <a:cs typeface="Calibri" panose="020F0502020204030204"/>
            </a:endParaRPr>
          </a:p>
          <a:p>
            <a:pPr marL="800100" lvl="1" indent="-342900"/>
            <a:r>
              <a:rPr lang="en-US" dirty="0">
                <a:ea typeface="+mn-lt"/>
                <a:cs typeface="+mn-lt"/>
              </a:rPr>
              <a:t>Brian Kelly</a:t>
            </a:r>
            <a:endParaRPr lang="en-US" dirty="0">
              <a:cs typeface="Calibri" panose="020F0502020204030204"/>
            </a:endParaRPr>
          </a:p>
          <a:p>
            <a:pPr marL="800100" lvl="1" indent="-342900"/>
            <a:r>
              <a:rPr lang="en-US" dirty="0">
                <a:ea typeface="+mn-lt"/>
                <a:cs typeface="+mn-lt"/>
              </a:rPr>
              <a:t>Don </a:t>
            </a:r>
            <a:r>
              <a:rPr lang="en-US" dirty="0" err="1">
                <a:ea typeface="+mn-lt"/>
                <a:cs typeface="+mn-lt"/>
              </a:rPr>
              <a:t>Mahilli</a:t>
            </a:r>
            <a:r>
              <a:rPr lang="en-US" dirty="0">
                <a:ea typeface="+mn-lt"/>
                <a:cs typeface="+mn-lt"/>
              </a:rPr>
              <a:t> - student</a:t>
            </a:r>
            <a:endParaRPr lang="en-US" dirty="0">
              <a:cs typeface="Calibri" panose="020F0502020204030204"/>
            </a:endParaRPr>
          </a:p>
          <a:p>
            <a:pPr marL="800100" lvl="1" indent="-342900"/>
            <a:r>
              <a:rPr lang="en-US" dirty="0">
                <a:ea typeface="+mn-lt"/>
                <a:cs typeface="+mn-lt"/>
              </a:rPr>
              <a:t>Daniella Ford - student</a:t>
            </a:r>
            <a:endParaRPr lang="en-US" dirty="0">
              <a:cs typeface="Calibri" panose="020F0502020204030204"/>
            </a:endParaRPr>
          </a:p>
          <a:p>
            <a:pPr marL="800100" lvl="1" indent="-342900"/>
            <a:r>
              <a:rPr lang="en-US" dirty="0">
                <a:ea typeface="+mn-lt"/>
                <a:cs typeface="+mn-lt"/>
              </a:rPr>
              <a:t>Hannah </a:t>
            </a:r>
            <a:r>
              <a:rPr lang="en-US" dirty="0" err="1">
                <a:ea typeface="+mn-lt"/>
                <a:cs typeface="+mn-lt"/>
              </a:rPr>
              <a:t>Ventaloro</a:t>
            </a:r>
            <a:r>
              <a:rPr lang="en-US" dirty="0">
                <a:ea typeface="+mn-lt"/>
                <a:cs typeface="+mn-lt"/>
              </a:rPr>
              <a:t> - student</a:t>
            </a:r>
            <a:endParaRPr lang="en-US" dirty="0">
              <a:cs typeface="Calibri" panose="020F0502020204030204"/>
            </a:endParaRPr>
          </a:p>
          <a:p>
            <a:pPr marL="800100" lvl="1" indent="-342900"/>
            <a:r>
              <a:rPr lang="en-US" dirty="0">
                <a:ea typeface="+mn-lt"/>
                <a:cs typeface="+mn-lt"/>
              </a:rPr>
              <a:t>Naomi Hasbun – student</a:t>
            </a:r>
          </a:p>
          <a:p>
            <a:pPr marL="457200" lvl="1" indent="0">
              <a:buNone/>
            </a:pPr>
            <a:r>
              <a:rPr lang="en-US" sz="2000" b="1" dirty="0">
                <a:ea typeface="+mn-lt"/>
                <a:cs typeface="+mn-lt"/>
                <a:hlinkClick r:id="rId2"/>
              </a:rPr>
              <a:t>Campus Safety Advisory Committee Annual Report – Academic year 2018-2019 </a:t>
            </a:r>
            <a:r>
              <a:rPr lang="en-US" sz="2000" b="1" i="1" dirty="0">
                <a:ea typeface="+mn-lt"/>
                <a:cs typeface="+mn-lt"/>
                <a:hlinkClick r:id="rId2"/>
              </a:rPr>
              <a:t>(pdf)</a:t>
            </a:r>
            <a:endParaRPr lang="en-US" dirty="0">
              <a:cs typeface="Calibri" panose="020F0502020204030204"/>
            </a:endParaRPr>
          </a:p>
          <a:p>
            <a:pPr algn="ctr"/>
            <a:endParaRPr lang="en-US" sz="2000" i="1" dirty="0">
              <a:ea typeface="+mn-lt"/>
              <a:cs typeface="+mn-lt"/>
            </a:endParaRPr>
          </a:p>
        </p:txBody>
      </p:sp>
      <p:pic>
        <p:nvPicPr>
          <p:cNvPr id="4" name="Picture 4" descr="Logo&#10;&#10;Description automatically generated">
            <a:extLst>
              <a:ext uri="{FF2B5EF4-FFF2-40B4-BE49-F238E27FC236}">
                <a16:creationId xmlns:a16="http://schemas.microsoft.com/office/drawing/2014/main" id="{073C2748-3C10-437A-850B-F87591A37786}"/>
              </a:ext>
            </a:extLst>
          </p:cNvPr>
          <p:cNvPicPr>
            <a:picLocks noChangeAspect="1"/>
          </p:cNvPicPr>
          <p:nvPr/>
        </p:nvPicPr>
        <p:blipFill>
          <a:blip r:embed="rId3"/>
          <a:stretch>
            <a:fillRect/>
          </a:stretch>
        </p:blipFill>
        <p:spPr>
          <a:xfrm>
            <a:off x="10317552" y="5235156"/>
            <a:ext cx="1333500" cy="1333500"/>
          </a:xfrm>
          <a:prstGeom prst="rect">
            <a:avLst/>
          </a:prstGeom>
        </p:spPr>
      </p:pic>
    </p:spTree>
    <p:extLst>
      <p:ext uri="{BB962C8B-B14F-4D97-AF65-F5344CB8AC3E}">
        <p14:creationId xmlns:p14="http://schemas.microsoft.com/office/powerpoint/2010/main" val="12570118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alpha val="19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94426" y="48823"/>
            <a:ext cx="10515600" cy="1138659"/>
          </a:xfrm>
        </p:spPr>
        <p:txBody>
          <a:bodyPr>
            <a:normAutofit fontScale="90000"/>
          </a:bodyPr>
          <a:lstStyle/>
          <a:p>
            <a:br>
              <a:rPr lang="en-US" sz="3200" b="1" dirty="0">
                <a:cs typeface="Calibri Light"/>
              </a:rPr>
            </a:br>
            <a:br>
              <a:rPr lang="en-US" sz="1400" dirty="0">
                <a:cs typeface="Calibri Light"/>
              </a:rPr>
            </a:br>
            <a:endParaRPr lang="en-US">
              <a:cs typeface="Calibri Light"/>
            </a:endParaRPr>
          </a:p>
        </p:txBody>
      </p:sp>
      <p:sp>
        <p:nvSpPr>
          <p:cNvPr id="3" name="Subtitle 2"/>
          <p:cNvSpPr>
            <a:spLocks noGrp="1"/>
          </p:cNvSpPr>
          <p:nvPr>
            <p:ph idx="1"/>
          </p:nvPr>
        </p:nvSpPr>
        <p:spPr>
          <a:xfrm>
            <a:off x="550653" y="100342"/>
            <a:ext cx="11450128" cy="6752357"/>
          </a:xfrm>
        </p:spPr>
        <p:txBody>
          <a:bodyPr vert="horz" lIns="91440" tIns="45720" rIns="91440" bIns="45720" rtlCol="0" anchor="t">
            <a:noAutofit/>
          </a:bodyPr>
          <a:lstStyle/>
          <a:p>
            <a:pPr marL="0" indent="0" algn="ctr">
              <a:buNone/>
            </a:pPr>
            <a:r>
              <a:rPr lang="en-US" sz="4000" b="1" dirty="0">
                <a:effectLst>
                  <a:outerShdw blurRad="50800" dist="38100" dir="2700000" algn="tl" rotWithShape="0">
                    <a:prstClr val="black">
                      <a:alpha val="40000"/>
                    </a:prstClr>
                  </a:outerShdw>
                </a:effectLst>
                <a:cs typeface="Calibri" panose="020F0502020204030204"/>
              </a:rPr>
              <a:t>Any Questions?</a:t>
            </a:r>
          </a:p>
          <a:p>
            <a:pPr marL="0" indent="0">
              <a:buNone/>
            </a:pPr>
            <a:endParaRPr lang="en-US" b="1" dirty="0">
              <a:cs typeface="Calibri" panose="020F0502020204030204"/>
            </a:endParaRPr>
          </a:p>
          <a:p>
            <a:pPr marL="0" indent="0">
              <a:buNone/>
            </a:pPr>
            <a:r>
              <a:rPr lang="en-US" b="1" dirty="0">
                <a:ea typeface="+mn-lt"/>
                <a:cs typeface="+mn-lt"/>
              </a:rPr>
              <a:t>Please feel free to contact:</a:t>
            </a:r>
          </a:p>
          <a:p>
            <a:pPr marL="0" indent="0">
              <a:buNone/>
            </a:pPr>
            <a:endParaRPr lang="en-US" b="1" dirty="0">
              <a:ea typeface="+mn-lt"/>
              <a:cs typeface="+mn-lt"/>
            </a:endParaRPr>
          </a:p>
          <a:p>
            <a:pPr marL="0" indent="0">
              <a:buNone/>
            </a:pPr>
            <a:r>
              <a:rPr lang="en-US" b="1" dirty="0">
                <a:ea typeface="+mn-lt"/>
                <a:cs typeface="+mn-lt"/>
              </a:rPr>
              <a:t>Chief Dan Daugherty @  (</a:t>
            </a:r>
            <a:r>
              <a:rPr lang="en-US" b="1" dirty="0">
                <a:ea typeface="+mn-lt"/>
                <a:cs typeface="+mn-lt"/>
                <a:hlinkClick r:id="rId2"/>
              </a:rPr>
              <a:t>police@farmingdale.edu</a:t>
            </a:r>
            <a:r>
              <a:rPr lang="en-US" b="1" dirty="0">
                <a:ea typeface="+mn-lt"/>
                <a:cs typeface="+mn-lt"/>
              </a:rPr>
              <a:t>)</a:t>
            </a:r>
          </a:p>
          <a:p>
            <a:pPr marL="0" indent="0">
              <a:buNone/>
            </a:pPr>
            <a:endParaRPr lang="en-US" b="1" dirty="0">
              <a:ea typeface="+mn-lt"/>
              <a:cs typeface="+mn-lt"/>
            </a:endParaRPr>
          </a:p>
          <a:p>
            <a:pPr marL="0" indent="0">
              <a:buNone/>
            </a:pPr>
            <a:r>
              <a:rPr lang="en-US" b="1" dirty="0">
                <a:ea typeface="+mn-lt"/>
                <a:cs typeface="+mn-lt"/>
              </a:rPr>
              <a:t>Investigator Keri Hauff @  (</a:t>
            </a:r>
            <a:r>
              <a:rPr lang="en-US" b="1" dirty="0">
                <a:ea typeface="+mn-lt"/>
                <a:cs typeface="+mn-lt"/>
                <a:hlinkClick r:id="rId3"/>
              </a:rPr>
              <a:t>keri.hauff@farmingdale.edu</a:t>
            </a:r>
            <a:r>
              <a:rPr lang="en-US" b="1" dirty="0">
                <a:ea typeface="+mn-lt"/>
                <a:cs typeface="+mn-lt"/>
              </a:rPr>
              <a:t>)</a:t>
            </a:r>
          </a:p>
          <a:p>
            <a:pPr marL="0" indent="0">
              <a:buNone/>
            </a:pPr>
            <a:endParaRPr lang="en-US" b="1" dirty="0">
              <a:ea typeface="+mn-lt"/>
              <a:cs typeface="+mn-lt"/>
            </a:endParaRPr>
          </a:p>
          <a:p>
            <a:pPr marL="0" indent="0">
              <a:buNone/>
            </a:pPr>
            <a:r>
              <a:rPr lang="en-US" b="1" dirty="0">
                <a:ea typeface="+mn-lt"/>
                <a:cs typeface="+mn-lt"/>
              </a:rPr>
              <a:t>Frank </a:t>
            </a:r>
            <a:r>
              <a:rPr lang="en-US" b="1" dirty="0" err="1">
                <a:ea typeface="+mn-lt"/>
                <a:cs typeface="+mn-lt"/>
              </a:rPr>
              <a:t>Rampello</a:t>
            </a:r>
            <a:r>
              <a:rPr lang="en-US" b="1" dirty="0">
                <a:ea typeface="+mn-lt"/>
                <a:cs typeface="+mn-lt"/>
              </a:rPr>
              <a:t>, Assistant Dean of Students &amp; Title IX Coordinator @ (</a:t>
            </a:r>
            <a:r>
              <a:rPr lang="en-US" b="1" dirty="0">
                <a:ea typeface="+mn-lt"/>
                <a:cs typeface="+mn-lt"/>
                <a:hlinkClick r:id="rId4"/>
              </a:rPr>
              <a:t>frank.rampello@farmingdale.edu</a:t>
            </a:r>
            <a:r>
              <a:rPr lang="en-US" b="1" dirty="0">
                <a:ea typeface="+mn-lt"/>
                <a:cs typeface="+mn-lt"/>
              </a:rPr>
              <a:t>)</a:t>
            </a:r>
          </a:p>
          <a:p>
            <a:pPr marL="0" indent="0">
              <a:buNone/>
            </a:pPr>
            <a:endParaRPr lang="en-US" b="1" dirty="0">
              <a:ea typeface="+mn-lt"/>
              <a:cs typeface="+mn-lt"/>
            </a:endParaRPr>
          </a:p>
          <a:p>
            <a:pPr marL="0" indent="0" algn="ctr">
              <a:buNone/>
            </a:pPr>
            <a:endParaRPr lang="en-US" sz="2000" i="1" dirty="0">
              <a:ea typeface="+mn-lt"/>
              <a:cs typeface="+mn-lt"/>
            </a:endParaRPr>
          </a:p>
        </p:txBody>
      </p:sp>
      <p:pic>
        <p:nvPicPr>
          <p:cNvPr id="4" name="Picture 4" descr="Logo&#10;&#10;Description automatically generated">
            <a:extLst>
              <a:ext uri="{FF2B5EF4-FFF2-40B4-BE49-F238E27FC236}">
                <a16:creationId xmlns:a16="http://schemas.microsoft.com/office/drawing/2014/main" id="{073C2748-3C10-437A-850B-F87591A37786}"/>
              </a:ext>
            </a:extLst>
          </p:cNvPr>
          <p:cNvPicPr>
            <a:picLocks noChangeAspect="1"/>
          </p:cNvPicPr>
          <p:nvPr/>
        </p:nvPicPr>
        <p:blipFill>
          <a:blip r:embed="rId5"/>
          <a:stretch>
            <a:fillRect/>
          </a:stretch>
        </p:blipFill>
        <p:spPr>
          <a:xfrm>
            <a:off x="10317552" y="5235156"/>
            <a:ext cx="1333500" cy="1333500"/>
          </a:xfrm>
          <a:prstGeom prst="rect">
            <a:avLst/>
          </a:prstGeom>
        </p:spPr>
      </p:pic>
    </p:spTree>
    <p:extLst>
      <p:ext uri="{BB962C8B-B14F-4D97-AF65-F5344CB8AC3E}">
        <p14:creationId xmlns:p14="http://schemas.microsoft.com/office/powerpoint/2010/main" val="995541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alpha val="19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50800" dist="38100" dir="2700000" algn="tl" rotWithShape="0">
                    <a:prstClr val="black">
                      <a:alpha val="40000"/>
                    </a:prstClr>
                  </a:outerShdw>
                </a:effectLst>
                <a:cs typeface="Calibri Light"/>
              </a:rPr>
              <a:t>WHAT IS THE CLERY ACT?</a:t>
            </a:r>
            <a:br>
              <a:rPr lang="en-US" dirty="0">
                <a:cs typeface="Calibri Light"/>
              </a:rPr>
            </a:br>
            <a:endParaRPr lang="en-US" dirty="0">
              <a:cs typeface="Calibri Light"/>
            </a:endParaRPr>
          </a:p>
        </p:txBody>
      </p:sp>
      <p:sp>
        <p:nvSpPr>
          <p:cNvPr id="3" name="Subtitle 2"/>
          <p:cNvSpPr>
            <a:spLocks noGrp="1"/>
          </p:cNvSpPr>
          <p:nvPr>
            <p:ph idx="1"/>
          </p:nvPr>
        </p:nvSpPr>
        <p:spPr/>
        <p:txBody>
          <a:bodyPr vert="horz" lIns="91440" tIns="45720" rIns="91440" bIns="45720" rtlCol="0" anchor="t">
            <a:normAutofit/>
          </a:bodyPr>
          <a:lstStyle/>
          <a:p>
            <a:r>
              <a:rPr lang="en-US" dirty="0">
                <a:ea typeface="+mn-lt"/>
                <a:cs typeface="+mn-lt"/>
              </a:rPr>
              <a:t>The Jeanne Clery Disclosure of Campus Security Policy and Campus Crime Statistics Act is the federal law, originally known as the Campus Security Act, that requires colleges and universities across the United States to disclose information about crime (and more!) on and around their campuses.</a:t>
            </a:r>
            <a:endParaRPr lang="en-US" i="1" dirty="0">
              <a:cs typeface="Calibri" panose="020F0502020204030204"/>
            </a:endParaRPr>
          </a:p>
          <a:p>
            <a:r>
              <a:rPr lang="en-US" dirty="0">
                <a:ea typeface="+mn-lt"/>
                <a:cs typeface="+mn-lt"/>
              </a:rPr>
              <a:t>The "Clery Act" is named in memory of 19 year old Lehigh University freshman Jeanne Ann Clery (pictured right) who was raped and murdered while asleep in her residence hall room on April 5, 1986.</a:t>
            </a:r>
            <a:endParaRPr lang="en-US" dirty="0"/>
          </a:p>
          <a:p>
            <a:endParaRPr lang="en-US" i="1" dirty="0">
              <a:cs typeface="Calibri" panose="020F0502020204030204"/>
            </a:endParaRPr>
          </a:p>
        </p:txBody>
      </p:sp>
      <p:pic>
        <p:nvPicPr>
          <p:cNvPr id="4" name="Picture 4" descr="Logo&#10;&#10;Description automatically generated">
            <a:extLst>
              <a:ext uri="{FF2B5EF4-FFF2-40B4-BE49-F238E27FC236}">
                <a16:creationId xmlns:a16="http://schemas.microsoft.com/office/drawing/2014/main" id="{073C2748-3C10-437A-850B-F87591A37786}"/>
              </a:ext>
            </a:extLst>
          </p:cNvPr>
          <p:cNvPicPr>
            <a:picLocks noChangeAspect="1"/>
          </p:cNvPicPr>
          <p:nvPr/>
        </p:nvPicPr>
        <p:blipFill>
          <a:blip r:embed="rId2"/>
          <a:stretch>
            <a:fillRect/>
          </a:stretch>
        </p:blipFill>
        <p:spPr>
          <a:xfrm>
            <a:off x="10101891" y="5163269"/>
            <a:ext cx="1333500" cy="1333500"/>
          </a:xfrm>
          <a:prstGeom prst="rect">
            <a:avLst/>
          </a:prstGeom>
        </p:spPr>
      </p:pic>
    </p:spTree>
    <p:extLst>
      <p:ext uri="{BB962C8B-B14F-4D97-AF65-F5344CB8AC3E}">
        <p14:creationId xmlns:p14="http://schemas.microsoft.com/office/powerpoint/2010/main" val="3915057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alpha val="19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50800" dist="38100" dir="2700000" algn="tl" rotWithShape="0">
                    <a:prstClr val="black">
                      <a:alpha val="40000"/>
                    </a:prstClr>
                  </a:outerShdw>
                </a:effectLst>
                <a:cs typeface="Calibri Light"/>
              </a:rPr>
              <a:t>MAJOR REPORTING REQUIREMENTS</a:t>
            </a:r>
            <a:br>
              <a:rPr lang="en-US" dirty="0">
                <a:cs typeface="Calibri Light"/>
              </a:rPr>
            </a:br>
            <a:endParaRPr lang="en-US" dirty="0">
              <a:cs typeface="Calibri Light"/>
            </a:endParaRPr>
          </a:p>
        </p:txBody>
      </p:sp>
      <p:sp>
        <p:nvSpPr>
          <p:cNvPr id="3" name="Subtitle 2"/>
          <p:cNvSpPr>
            <a:spLocks noGrp="1"/>
          </p:cNvSpPr>
          <p:nvPr>
            <p:ph idx="1"/>
          </p:nvPr>
        </p:nvSpPr>
        <p:spPr/>
        <p:txBody>
          <a:bodyPr vert="horz" lIns="91440" tIns="45720" rIns="91440" bIns="45720" rtlCol="0" anchor="t">
            <a:normAutofit/>
          </a:bodyPr>
          <a:lstStyle/>
          <a:p>
            <a:pPr marL="0" indent="0">
              <a:buNone/>
            </a:pPr>
            <a:r>
              <a:rPr lang="en-US" dirty="0">
                <a:ea typeface="+mn-lt"/>
                <a:cs typeface="+mn-lt"/>
              </a:rPr>
              <a:t>The Clery Act requires that the University collect, maintain and make available to prospective and current students and employees the following:</a:t>
            </a:r>
            <a:endParaRPr lang="en-US" i="1">
              <a:cs typeface="Calibri" panose="020F0502020204030204"/>
            </a:endParaRPr>
          </a:p>
          <a:p>
            <a:pPr marL="457200" indent="-457200"/>
            <a:r>
              <a:rPr lang="en-US" dirty="0">
                <a:ea typeface="+mn-lt"/>
                <a:cs typeface="+mn-lt"/>
              </a:rPr>
              <a:t>Annual Report                                   </a:t>
            </a:r>
          </a:p>
          <a:p>
            <a:pPr marL="457200" indent="-457200"/>
            <a:r>
              <a:rPr lang="en-US" dirty="0">
                <a:ea typeface="+mn-lt"/>
                <a:cs typeface="+mn-lt"/>
              </a:rPr>
              <a:t>Crime and Fire Safety Statistics</a:t>
            </a:r>
          </a:p>
          <a:p>
            <a:pPr marL="457200" indent="-457200"/>
            <a:r>
              <a:rPr lang="en-US" dirty="0">
                <a:ea typeface="+mn-lt"/>
                <a:cs typeface="+mn-lt"/>
              </a:rPr>
              <a:t>Access to Timely Information</a:t>
            </a:r>
          </a:p>
          <a:p>
            <a:pPr marL="457200" indent="-457200"/>
            <a:r>
              <a:rPr lang="en-US" dirty="0">
                <a:ea typeface="+mn-lt"/>
                <a:cs typeface="+mn-lt"/>
              </a:rPr>
              <a:t>Fire Safety Information</a:t>
            </a:r>
          </a:p>
          <a:p>
            <a:endParaRPr lang="en-US" i="1" dirty="0">
              <a:ea typeface="+mn-lt"/>
              <a:cs typeface="+mn-lt"/>
            </a:endParaRPr>
          </a:p>
        </p:txBody>
      </p:sp>
      <p:pic>
        <p:nvPicPr>
          <p:cNvPr id="4" name="Picture 4" descr="Logo&#10;&#10;Description automatically generated">
            <a:extLst>
              <a:ext uri="{FF2B5EF4-FFF2-40B4-BE49-F238E27FC236}">
                <a16:creationId xmlns:a16="http://schemas.microsoft.com/office/drawing/2014/main" id="{073C2748-3C10-437A-850B-F87591A37786}"/>
              </a:ext>
            </a:extLst>
          </p:cNvPr>
          <p:cNvPicPr>
            <a:picLocks noChangeAspect="1"/>
          </p:cNvPicPr>
          <p:nvPr/>
        </p:nvPicPr>
        <p:blipFill>
          <a:blip r:embed="rId2"/>
          <a:stretch>
            <a:fillRect/>
          </a:stretch>
        </p:blipFill>
        <p:spPr>
          <a:xfrm>
            <a:off x="10101891" y="5163269"/>
            <a:ext cx="1333500" cy="1333500"/>
          </a:xfrm>
          <a:prstGeom prst="rect">
            <a:avLst/>
          </a:prstGeom>
        </p:spPr>
      </p:pic>
    </p:spTree>
    <p:extLst>
      <p:ext uri="{BB962C8B-B14F-4D97-AF65-F5344CB8AC3E}">
        <p14:creationId xmlns:p14="http://schemas.microsoft.com/office/powerpoint/2010/main" val="494482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alpha val="19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50800" dist="38100" dir="2700000" algn="tl" rotWithShape="0">
                    <a:prstClr val="black">
                      <a:alpha val="40000"/>
                    </a:prstClr>
                  </a:outerShdw>
                </a:effectLst>
                <a:cs typeface="Calibri Light"/>
              </a:rPr>
              <a:t>THE ANNUAL REPORT</a:t>
            </a:r>
            <a:br>
              <a:rPr lang="en-US" dirty="0">
                <a:cs typeface="Calibri Light"/>
              </a:rPr>
            </a:br>
            <a:endParaRPr lang="en-US" dirty="0">
              <a:cs typeface="Calibri Light"/>
            </a:endParaRPr>
          </a:p>
        </p:txBody>
      </p:sp>
      <p:sp>
        <p:nvSpPr>
          <p:cNvPr id="3" name="Subtitle 2"/>
          <p:cNvSpPr>
            <a:spLocks noGrp="1"/>
          </p:cNvSpPr>
          <p:nvPr>
            <p:ph idx="1"/>
          </p:nvPr>
        </p:nvSpPr>
        <p:spPr/>
        <p:txBody>
          <a:bodyPr vert="horz" lIns="91440" tIns="45720" rIns="91440" bIns="45720" rtlCol="0" anchor="t">
            <a:normAutofit lnSpcReduction="10000"/>
          </a:bodyPr>
          <a:lstStyle/>
          <a:p>
            <a:r>
              <a:rPr lang="en-US" dirty="0">
                <a:ea typeface="+mn-lt"/>
                <a:cs typeface="+mn-lt"/>
              </a:rPr>
              <a:t>Schools must publish an annual report every year by October 1st that contains 3 years worth of campus crime and fire safety statistics and policy statements, including sexual assault policies, which assure basic victims' rights, the law enforcement authority of campus police, where and how to report crimes. </a:t>
            </a:r>
            <a:endParaRPr lang="en-US" i="1" dirty="0">
              <a:ea typeface="+mn-lt"/>
              <a:cs typeface="+mn-lt"/>
            </a:endParaRPr>
          </a:p>
          <a:p>
            <a:r>
              <a:rPr lang="en-US" dirty="0">
                <a:ea typeface="+mn-lt"/>
                <a:cs typeface="+mn-lt"/>
              </a:rPr>
              <a:t>The report is to be made available automatically to all current students and employees while prospective students and employees are to be notified of its existence and afforded an opportunity to request a copy. </a:t>
            </a:r>
            <a:endParaRPr lang="en-US" dirty="0"/>
          </a:p>
          <a:p>
            <a:r>
              <a:rPr lang="en-US" dirty="0">
                <a:ea typeface="+mn-lt"/>
                <a:cs typeface="+mn-lt"/>
              </a:rPr>
              <a:t>FSC's Annual Report: </a:t>
            </a:r>
            <a:r>
              <a:rPr lang="en-US" dirty="0">
                <a:ea typeface="+mn-lt"/>
                <a:cs typeface="+mn-lt"/>
                <a:hlinkClick r:id="rId2"/>
              </a:rPr>
              <a:t>https://www.farmingdale.edu/university-police/pdf/security-report.pdf</a:t>
            </a:r>
            <a:endParaRPr lang="en-US" dirty="0">
              <a:ea typeface="+mn-lt"/>
              <a:cs typeface="+mn-lt"/>
            </a:endParaRPr>
          </a:p>
          <a:p>
            <a:endParaRPr lang="en-US" dirty="0">
              <a:ea typeface="+mn-lt"/>
              <a:cs typeface="+mn-lt"/>
            </a:endParaRPr>
          </a:p>
          <a:p>
            <a:endParaRPr lang="en-US" i="1" dirty="0">
              <a:ea typeface="+mn-lt"/>
              <a:cs typeface="+mn-lt"/>
            </a:endParaRPr>
          </a:p>
        </p:txBody>
      </p:sp>
      <p:pic>
        <p:nvPicPr>
          <p:cNvPr id="4" name="Picture 4" descr="Logo&#10;&#10;Description automatically generated">
            <a:extLst>
              <a:ext uri="{FF2B5EF4-FFF2-40B4-BE49-F238E27FC236}">
                <a16:creationId xmlns:a16="http://schemas.microsoft.com/office/drawing/2014/main" id="{073C2748-3C10-437A-850B-F87591A37786}"/>
              </a:ext>
            </a:extLst>
          </p:cNvPr>
          <p:cNvPicPr>
            <a:picLocks noChangeAspect="1"/>
          </p:cNvPicPr>
          <p:nvPr/>
        </p:nvPicPr>
        <p:blipFill>
          <a:blip r:embed="rId3"/>
          <a:stretch>
            <a:fillRect/>
          </a:stretch>
        </p:blipFill>
        <p:spPr>
          <a:xfrm>
            <a:off x="10504562" y="5289104"/>
            <a:ext cx="1333500" cy="1333500"/>
          </a:xfrm>
          <a:prstGeom prst="rect">
            <a:avLst/>
          </a:prstGeom>
        </p:spPr>
      </p:pic>
    </p:spTree>
    <p:extLst>
      <p:ext uri="{BB962C8B-B14F-4D97-AF65-F5344CB8AC3E}">
        <p14:creationId xmlns:p14="http://schemas.microsoft.com/office/powerpoint/2010/main" val="1450114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alpha val="19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0574" y="354714"/>
            <a:ext cx="10515600" cy="1325563"/>
          </a:xfrm>
        </p:spPr>
        <p:txBody>
          <a:bodyPr>
            <a:normAutofit/>
          </a:bodyPr>
          <a:lstStyle/>
          <a:p>
            <a:r>
              <a:rPr lang="en-US" b="1" dirty="0">
                <a:effectLst>
                  <a:outerShdw blurRad="50800" dist="38100" dir="2700000" algn="tl" rotWithShape="0">
                    <a:prstClr val="black">
                      <a:alpha val="40000"/>
                    </a:prstClr>
                  </a:outerShdw>
                </a:effectLst>
                <a:cs typeface="Calibri Light"/>
              </a:rPr>
              <a:t>CRIME STATISTICS</a:t>
            </a:r>
            <a:br>
              <a:rPr lang="en-US" dirty="0">
                <a:cs typeface="Calibri Light"/>
              </a:rPr>
            </a:br>
            <a:endParaRPr lang="en-US" dirty="0">
              <a:cs typeface="Calibri Light"/>
            </a:endParaRPr>
          </a:p>
        </p:txBody>
      </p:sp>
      <p:sp>
        <p:nvSpPr>
          <p:cNvPr id="3" name="Subtitle 2"/>
          <p:cNvSpPr>
            <a:spLocks noGrp="1"/>
          </p:cNvSpPr>
          <p:nvPr>
            <p:ph idx="1"/>
          </p:nvPr>
        </p:nvSpPr>
        <p:spPr>
          <a:xfrm>
            <a:off x="450574" y="1478681"/>
            <a:ext cx="10515600" cy="4351338"/>
          </a:xfrm>
        </p:spPr>
        <p:txBody>
          <a:bodyPr vert="horz" lIns="91440" tIns="45720" rIns="91440" bIns="45720" rtlCol="0" anchor="t">
            <a:normAutofit fontScale="92500" lnSpcReduction="10000"/>
          </a:bodyPr>
          <a:lstStyle/>
          <a:p>
            <a:pPr marL="0" indent="0">
              <a:buNone/>
            </a:pPr>
            <a:endParaRPr lang="en-US" dirty="0">
              <a:ea typeface="+mn-lt"/>
              <a:cs typeface="+mn-lt"/>
            </a:endParaRPr>
          </a:p>
          <a:p>
            <a:r>
              <a:rPr lang="en-US" dirty="0">
                <a:ea typeface="+mn-lt"/>
                <a:cs typeface="+mn-lt"/>
              </a:rPr>
              <a:t>Crimes must be reported in 12 major categories (Clery Offenses).</a:t>
            </a:r>
          </a:p>
          <a:p>
            <a:endParaRPr lang="en-US" dirty="0">
              <a:ea typeface="+mn-lt"/>
              <a:cs typeface="+mn-lt"/>
            </a:endParaRPr>
          </a:p>
          <a:p>
            <a:r>
              <a:rPr lang="en-US" dirty="0">
                <a:ea typeface="+mn-lt"/>
                <a:cs typeface="+mn-lt"/>
              </a:rPr>
              <a:t>Designated “hate crimes” must be reported.</a:t>
            </a:r>
            <a:endParaRPr lang="en-US" dirty="0"/>
          </a:p>
          <a:p>
            <a:endParaRPr lang="en-US" dirty="0">
              <a:ea typeface="+mn-lt"/>
              <a:cs typeface="+mn-lt"/>
            </a:endParaRPr>
          </a:p>
          <a:p>
            <a:r>
              <a:rPr lang="en-US" dirty="0">
                <a:ea typeface="+mn-lt"/>
                <a:cs typeface="+mn-lt"/>
              </a:rPr>
              <a:t>The University must report arrests and referrals to the campus judicial system for any alcohol, drug or weapons offenses.</a:t>
            </a:r>
            <a:endParaRPr lang="en-US" dirty="0"/>
          </a:p>
          <a:p>
            <a:endParaRPr lang="en-US" dirty="0">
              <a:ea typeface="+mn-lt"/>
              <a:cs typeface="+mn-lt"/>
            </a:endParaRPr>
          </a:p>
          <a:p>
            <a:r>
              <a:rPr lang="en-US" dirty="0">
                <a:ea typeface="+mn-lt"/>
                <a:cs typeface="+mn-lt"/>
              </a:rPr>
              <a:t>Crimes must be reported both by type of crime and location of the crime (Clery Geography).</a:t>
            </a:r>
            <a:endParaRPr lang="en-US" dirty="0"/>
          </a:p>
          <a:p>
            <a:endParaRPr lang="en-US" dirty="0">
              <a:ea typeface="+mn-lt"/>
              <a:cs typeface="+mn-lt"/>
            </a:endParaRPr>
          </a:p>
          <a:p>
            <a:pPr marL="0" indent="0">
              <a:buNone/>
            </a:pPr>
            <a:endParaRPr lang="en-US" i="1" dirty="0">
              <a:ea typeface="+mn-lt"/>
              <a:cs typeface="+mn-lt"/>
            </a:endParaRPr>
          </a:p>
        </p:txBody>
      </p:sp>
      <p:pic>
        <p:nvPicPr>
          <p:cNvPr id="4" name="Picture 4" descr="Logo&#10;&#10;Description automatically generated">
            <a:extLst>
              <a:ext uri="{FF2B5EF4-FFF2-40B4-BE49-F238E27FC236}">
                <a16:creationId xmlns:a16="http://schemas.microsoft.com/office/drawing/2014/main" id="{073C2748-3C10-437A-850B-F87591A37786}"/>
              </a:ext>
            </a:extLst>
          </p:cNvPr>
          <p:cNvPicPr>
            <a:picLocks noChangeAspect="1"/>
          </p:cNvPicPr>
          <p:nvPr/>
        </p:nvPicPr>
        <p:blipFill>
          <a:blip r:embed="rId2"/>
          <a:stretch>
            <a:fillRect/>
          </a:stretch>
        </p:blipFill>
        <p:spPr>
          <a:xfrm>
            <a:off x="10613620" y="5289104"/>
            <a:ext cx="1333500" cy="1333500"/>
          </a:xfrm>
          <a:prstGeom prst="rect">
            <a:avLst/>
          </a:prstGeom>
        </p:spPr>
      </p:pic>
    </p:spTree>
    <p:extLst>
      <p:ext uri="{BB962C8B-B14F-4D97-AF65-F5344CB8AC3E}">
        <p14:creationId xmlns:p14="http://schemas.microsoft.com/office/powerpoint/2010/main" val="2273103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alpha val="19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6172" y="361231"/>
            <a:ext cx="10515600" cy="1325563"/>
          </a:xfrm>
        </p:spPr>
        <p:txBody>
          <a:bodyPr>
            <a:normAutofit/>
          </a:bodyPr>
          <a:lstStyle/>
          <a:p>
            <a:r>
              <a:rPr lang="en-US" b="1" dirty="0">
                <a:effectLst>
                  <a:outerShdw blurRad="50800" dist="38100" dir="2700000" algn="tl" rotWithShape="0">
                    <a:prstClr val="black">
                      <a:alpha val="40000"/>
                    </a:prstClr>
                  </a:outerShdw>
                </a:effectLst>
                <a:cs typeface="Calibri Light"/>
              </a:rPr>
              <a:t>ACCESS TO TIMELY INFORMATION</a:t>
            </a:r>
            <a:br>
              <a:rPr lang="en-US" b="1" dirty="0">
                <a:effectLst>
                  <a:outerShdw blurRad="50800" dist="38100" dir="2700000" algn="tl" rotWithShape="0">
                    <a:prstClr val="black">
                      <a:alpha val="40000"/>
                    </a:prstClr>
                  </a:outerShdw>
                </a:effectLst>
                <a:cs typeface="Calibri Light"/>
              </a:rPr>
            </a:br>
            <a:endParaRPr lang="en-US" b="1" dirty="0">
              <a:effectLst>
                <a:outerShdw blurRad="50800" dist="38100" dir="2700000" algn="tl" rotWithShape="0">
                  <a:prstClr val="black">
                    <a:alpha val="40000"/>
                  </a:prstClr>
                </a:outerShdw>
              </a:effectLst>
              <a:cs typeface="Calibri Light"/>
            </a:endParaRPr>
          </a:p>
        </p:txBody>
      </p:sp>
      <p:sp>
        <p:nvSpPr>
          <p:cNvPr id="3" name="Subtitle 2"/>
          <p:cNvSpPr>
            <a:spLocks noGrp="1"/>
          </p:cNvSpPr>
          <p:nvPr>
            <p:ph idx="1"/>
          </p:nvPr>
        </p:nvSpPr>
        <p:spPr>
          <a:xfrm>
            <a:off x="400879" y="1478681"/>
            <a:ext cx="10515600" cy="4351338"/>
          </a:xfrm>
        </p:spPr>
        <p:txBody>
          <a:bodyPr vert="horz" lIns="91440" tIns="45720" rIns="91440" bIns="45720" rtlCol="0" anchor="t">
            <a:normAutofit lnSpcReduction="10000"/>
          </a:bodyPr>
          <a:lstStyle/>
          <a:p>
            <a:pPr marL="0" indent="0">
              <a:buNone/>
            </a:pPr>
            <a:endParaRPr lang="en-US" dirty="0">
              <a:cs typeface="Calibri"/>
            </a:endParaRPr>
          </a:p>
          <a:p>
            <a:r>
              <a:rPr lang="en-US" b="1" dirty="0">
                <a:ea typeface="+mn-lt"/>
                <a:cs typeface="+mn-lt"/>
              </a:rPr>
              <a:t>Timely Warnings </a:t>
            </a:r>
            <a:r>
              <a:rPr lang="en-US" dirty="0">
                <a:ea typeface="+mn-lt"/>
                <a:cs typeface="+mn-lt"/>
              </a:rPr>
              <a:t>- issued whenever a Clery Offense occurring within the University’s Clery Geography is reported to UPD or a local police agency that is considered to represent a serious or continuing threat to students and employees. </a:t>
            </a:r>
          </a:p>
          <a:p>
            <a:pPr marL="0" indent="0">
              <a:buNone/>
            </a:pPr>
            <a:r>
              <a:rPr lang="en-US" dirty="0">
                <a:ea typeface="+mn-lt"/>
                <a:cs typeface="+mn-lt"/>
              </a:rPr>
              <a:t>            (Entire Community)</a:t>
            </a:r>
            <a:endParaRPr lang="en-US" dirty="0">
              <a:cs typeface="Calibri" panose="020F0502020204030204"/>
            </a:endParaRPr>
          </a:p>
          <a:p>
            <a:r>
              <a:rPr lang="en-US" b="1" dirty="0">
                <a:ea typeface="+mn-lt"/>
                <a:cs typeface="+mn-lt"/>
              </a:rPr>
              <a:t>Emergency Notifications </a:t>
            </a:r>
            <a:r>
              <a:rPr lang="en-US" dirty="0">
                <a:ea typeface="+mn-lt"/>
                <a:cs typeface="+mn-lt"/>
              </a:rPr>
              <a:t>- issued when a significant emergency or dangerous situation involving an immediate threat to the health or safety of students or employees occurs on the campus. </a:t>
            </a:r>
            <a:endParaRPr lang="en-US" dirty="0"/>
          </a:p>
          <a:p>
            <a:pPr marL="0" indent="0">
              <a:buNone/>
            </a:pPr>
            <a:r>
              <a:rPr lang="en-US" dirty="0">
                <a:ea typeface="+mn-lt"/>
                <a:cs typeface="+mn-lt"/>
              </a:rPr>
              <a:t>            (May target to effected community)</a:t>
            </a:r>
            <a:endParaRPr lang="en-US" dirty="0">
              <a:cs typeface="Calibri" panose="020F0502020204030204"/>
            </a:endParaRPr>
          </a:p>
          <a:p>
            <a:endParaRPr lang="en-US" dirty="0">
              <a:ea typeface="+mn-lt"/>
              <a:cs typeface="+mn-lt"/>
            </a:endParaRPr>
          </a:p>
          <a:p>
            <a:pPr marL="0" indent="0">
              <a:buNone/>
            </a:pPr>
            <a:endParaRPr lang="en-US" i="1" dirty="0">
              <a:ea typeface="+mn-lt"/>
              <a:cs typeface="+mn-lt"/>
            </a:endParaRPr>
          </a:p>
        </p:txBody>
      </p:sp>
      <p:pic>
        <p:nvPicPr>
          <p:cNvPr id="4" name="Picture 4" descr="Logo&#10;&#10;Description automatically generated">
            <a:extLst>
              <a:ext uri="{FF2B5EF4-FFF2-40B4-BE49-F238E27FC236}">
                <a16:creationId xmlns:a16="http://schemas.microsoft.com/office/drawing/2014/main" id="{073C2748-3C10-437A-850B-F87591A37786}"/>
              </a:ext>
            </a:extLst>
          </p:cNvPr>
          <p:cNvPicPr>
            <a:picLocks noChangeAspect="1"/>
          </p:cNvPicPr>
          <p:nvPr/>
        </p:nvPicPr>
        <p:blipFill>
          <a:blip r:embed="rId2"/>
          <a:stretch>
            <a:fillRect/>
          </a:stretch>
        </p:blipFill>
        <p:spPr>
          <a:xfrm>
            <a:off x="10460935" y="5163269"/>
            <a:ext cx="1333500" cy="1333500"/>
          </a:xfrm>
          <a:prstGeom prst="rect">
            <a:avLst/>
          </a:prstGeom>
        </p:spPr>
      </p:pic>
    </p:spTree>
    <p:extLst>
      <p:ext uri="{BB962C8B-B14F-4D97-AF65-F5344CB8AC3E}">
        <p14:creationId xmlns:p14="http://schemas.microsoft.com/office/powerpoint/2010/main" val="2943087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alpha val="19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dirty="0">
                <a:cs typeface="Calibri Light"/>
              </a:rPr>
            </a:br>
            <a:endParaRPr lang="en-US" dirty="0">
              <a:cs typeface="Calibri Light"/>
            </a:endParaRPr>
          </a:p>
        </p:txBody>
      </p:sp>
      <p:sp>
        <p:nvSpPr>
          <p:cNvPr id="3" name="Subtitle 2"/>
          <p:cNvSpPr>
            <a:spLocks noGrp="1"/>
          </p:cNvSpPr>
          <p:nvPr>
            <p:ph idx="1"/>
          </p:nvPr>
        </p:nvSpPr>
        <p:spPr>
          <a:xfrm>
            <a:off x="838200" y="589173"/>
            <a:ext cx="10515600" cy="6019110"/>
          </a:xfrm>
        </p:spPr>
        <p:txBody>
          <a:bodyPr vert="horz" lIns="91440" tIns="45720" rIns="91440" bIns="45720" rtlCol="0" anchor="t">
            <a:normAutofit/>
          </a:bodyPr>
          <a:lstStyle/>
          <a:p>
            <a:endParaRPr lang="en-US" dirty="0">
              <a:ea typeface="+mn-lt"/>
              <a:cs typeface="+mn-lt"/>
            </a:endParaRPr>
          </a:p>
          <a:p>
            <a:pPr marL="0" indent="0" algn="ctr">
              <a:buNone/>
            </a:pPr>
            <a:r>
              <a:rPr lang="en-US" sz="4400" b="1" dirty="0">
                <a:effectLst>
                  <a:outerShdw blurRad="50800" dist="38100" dir="2700000" algn="tl" rotWithShape="0">
                    <a:prstClr val="black">
                      <a:alpha val="40000"/>
                    </a:prstClr>
                  </a:outerShdw>
                </a:effectLst>
                <a:ea typeface="+mn-lt"/>
                <a:cs typeface="+mn-lt"/>
              </a:rPr>
              <a:t>SO...</a:t>
            </a:r>
            <a:endParaRPr lang="en-US" sz="4400" dirty="0">
              <a:effectLst>
                <a:outerShdw blurRad="50800" dist="38100" dir="2700000" algn="tl" rotWithShape="0">
                  <a:prstClr val="black">
                    <a:alpha val="40000"/>
                  </a:prstClr>
                </a:outerShdw>
              </a:effectLst>
              <a:ea typeface="+mn-lt"/>
              <a:cs typeface="+mn-lt"/>
            </a:endParaRPr>
          </a:p>
          <a:p>
            <a:pPr marL="0" indent="0" algn="ctr">
              <a:buNone/>
            </a:pPr>
            <a:endParaRPr lang="en-US" sz="4400" b="1" dirty="0">
              <a:effectLst>
                <a:outerShdw blurRad="50800" dist="38100" dir="2700000" algn="tl" rotWithShape="0">
                  <a:prstClr val="black">
                    <a:alpha val="40000"/>
                  </a:prstClr>
                </a:outerShdw>
              </a:effectLst>
              <a:ea typeface="+mn-lt"/>
              <a:cs typeface="+mn-lt"/>
            </a:endParaRPr>
          </a:p>
          <a:p>
            <a:pPr marL="0" indent="0" algn="ctr">
              <a:buNone/>
            </a:pPr>
            <a:r>
              <a:rPr lang="en-US" sz="4400" b="1" dirty="0">
                <a:effectLst>
                  <a:outerShdw blurRad="50800" dist="38100" dir="2700000" algn="tl" rotWithShape="0">
                    <a:prstClr val="black">
                      <a:alpha val="40000"/>
                    </a:prstClr>
                  </a:outerShdw>
                </a:effectLst>
                <a:ea typeface="+mn-lt"/>
                <a:cs typeface="+mn-lt"/>
              </a:rPr>
              <a:t> WHO AND WHAT IS A</a:t>
            </a:r>
            <a:endParaRPr lang="en-US" sz="4400" dirty="0">
              <a:effectLst>
                <a:outerShdw blurRad="50800" dist="38100" dir="2700000" algn="tl" rotWithShape="0">
                  <a:prstClr val="black">
                    <a:alpha val="40000"/>
                  </a:prstClr>
                </a:outerShdw>
              </a:effectLst>
              <a:cs typeface="Calibri"/>
            </a:endParaRPr>
          </a:p>
          <a:p>
            <a:pPr marL="0" indent="0" algn="ctr">
              <a:buNone/>
            </a:pPr>
            <a:endParaRPr lang="en-US" sz="4400" b="1" dirty="0">
              <a:effectLst>
                <a:outerShdw blurRad="50800" dist="38100" dir="2700000" algn="tl" rotWithShape="0">
                  <a:prstClr val="black">
                    <a:alpha val="40000"/>
                  </a:prstClr>
                </a:outerShdw>
              </a:effectLst>
              <a:ea typeface="+mn-lt"/>
              <a:cs typeface="+mn-lt"/>
            </a:endParaRPr>
          </a:p>
          <a:p>
            <a:pPr marL="0" indent="0" algn="ctr">
              <a:buNone/>
            </a:pPr>
            <a:r>
              <a:rPr lang="en-US" sz="4400" b="1" dirty="0">
                <a:effectLst>
                  <a:outerShdw blurRad="50800" dist="38100" dir="2700000" algn="tl" rotWithShape="0">
                    <a:prstClr val="black">
                      <a:alpha val="40000"/>
                    </a:prstClr>
                  </a:outerShdw>
                </a:effectLst>
                <a:ea typeface="+mn-lt"/>
                <a:cs typeface="+mn-lt"/>
              </a:rPr>
              <a:t>CAMPUS SECURITY AUTHORITY (CSA) ?</a:t>
            </a:r>
            <a:endParaRPr lang="en-US" sz="4400" dirty="0">
              <a:effectLst>
                <a:outerShdw blurRad="50800" dist="38100" dir="2700000" algn="tl" rotWithShape="0">
                  <a:prstClr val="black">
                    <a:alpha val="40000"/>
                  </a:prstClr>
                </a:outerShdw>
              </a:effectLst>
              <a:cs typeface="Calibri" panose="020F0502020204030204"/>
            </a:endParaRPr>
          </a:p>
          <a:p>
            <a:pPr marL="0" indent="0">
              <a:buNone/>
            </a:pPr>
            <a:endParaRPr lang="en-US" dirty="0">
              <a:cs typeface="Calibri"/>
            </a:endParaRPr>
          </a:p>
          <a:p>
            <a:endParaRPr lang="en-US" dirty="0">
              <a:ea typeface="+mn-lt"/>
              <a:cs typeface="+mn-lt"/>
            </a:endParaRPr>
          </a:p>
          <a:p>
            <a:pPr marL="0" indent="0">
              <a:buNone/>
            </a:pPr>
            <a:endParaRPr lang="en-US" i="1" dirty="0">
              <a:ea typeface="+mn-lt"/>
              <a:cs typeface="+mn-lt"/>
            </a:endParaRPr>
          </a:p>
        </p:txBody>
      </p:sp>
      <p:pic>
        <p:nvPicPr>
          <p:cNvPr id="4" name="Picture 4" descr="Logo&#10;&#10;Description automatically generated">
            <a:extLst>
              <a:ext uri="{FF2B5EF4-FFF2-40B4-BE49-F238E27FC236}">
                <a16:creationId xmlns:a16="http://schemas.microsoft.com/office/drawing/2014/main" id="{073C2748-3C10-437A-850B-F87591A37786}"/>
              </a:ext>
            </a:extLst>
          </p:cNvPr>
          <p:cNvPicPr>
            <a:picLocks noChangeAspect="1"/>
          </p:cNvPicPr>
          <p:nvPr/>
        </p:nvPicPr>
        <p:blipFill>
          <a:blip r:embed="rId2"/>
          <a:stretch>
            <a:fillRect/>
          </a:stretch>
        </p:blipFill>
        <p:spPr>
          <a:xfrm>
            <a:off x="10310425" y="5159375"/>
            <a:ext cx="1333500" cy="1333500"/>
          </a:xfrm>
          <a:prstGeom prst="rect">
            <a:avLst/>
          </a:prstGeom>
        </p:spPr>
      </p:pic>
    </p:spTree>
    <p:extLst>
      <p:ext uri="{BB962C8B-B14F-4D97-AF65-F5344CB8AC3E}">
        <p14:creationId xmlns:p14="http://schemas.microsoft.com/office/powerpoint/2010/main" val="3723538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alpha val="19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41853" y="345246"/>
            <a:ext cx="10452652" cy="1333500"/>
          </a:xfrm>
        </p:spPr>
        <p:txBody>
          <a:bodyPr anchor="ctr">
            <a:normAutofit/>
          </a:bodyPr>
          <a:lstStyle/>
          <a:p>
            <a:r>
              <a:rPr lang="en-US" b="1" dirty="0">
                <a:effectLst>
                  <a:outerShdw blurRad="50800" dist="38100" dir="2700000" algn="tl" rotWithShape="0">
                    <a:prstClr val="black">
                      <a:alpha val="40000"/>
                    </a:prstClr>
                  </a:outerShdw>
                </a:effectLst>
                <a:cs typeface="Calibri Light"/>
              </a:rPr>
              <a:t>CAMPUS SECURITY AUTHORITIES (CSA)</a:t>
            </a:r>
            <a:br>
              <a:rPr lang="en-US" dirty="0">
                <a:cs typeface="Calibri Light"/>
              </a:rPr>
            </a:br>
            <a:endParaRPr lang="en-US" dirty="0">
              <a:cs typeface="Calibri Light"/>
            </a:endParaRPr>
          </a:p>
        </p:txBody>
      </p:sp>
      <p:sp>
        <p:nvSpPr>
          <p:cNvPr id="3" name="Subtitle 2"/>
          <p:cNvSpPr>
            <a:spLocks noGrp="1"/>
          </p:cNvSpPr>
          <p:nvPr>
            <p:ph idx="1"/>
          </p:nvPr>
        </p:nvSpPr>
        <p:spPr>
          <a:xfrm>
            <a:off x="390939" y="1401418"/>
            <a:ext cx="11178209" cy="4721087"/>
          </a:xfrm>
        </p:spPr>
        <p:txBody>
          <a:bodyPr vert="horz" lIns="91440" tIns="45720" rIns="91440" bIns="45720" rtlCol="0" anchor="t">
            <a:normAutofit/>
          </a:bodyPr>
          <a:lstStyle/>
          <a:p>
            <a:pPr marL="0" indent="0">
              <a:buNone/>
            </a:pPr>
            <a:r>
              <a:rPr lang="en-US" sz="2600" b="1" dirty="0">
                <a:ea typeface="+mn-lt"/>
                <a:cs typeface="+mn-lt"/>
              </a:rPr>
              <a:t>WHO ARE THEY?</a:t>
            </a:r>
            <a:endParaRPr lang="en-US" sz="2600" dirty="0">
              <a:ea typeface="+mn-lt"/>
              <a:cs typeface="+mn-lt"/>
            </a:endParaRPr>
          </a:p>
          <a:p>
            <a:r>
              <a:rPr lang="en-US" sz="2600" dirty="0">
                <a:ea typeface="+mn-lt"/>
                <a:cs typeface="+mn-lt"/>
              </a:rPr>
              <a:t>Campus officials with a </a:t>
            </a:r>
            <a:r>
              <a:rPr lang="en-US" sz="2600" b="1" dirty="0">
                <a:ea typeface="+mn-lt"/>
                <a:cs typeface="+mn-lt"/>
              </a:rPr>
              <a:t>Duty to Report</a:t>
            </a:r>
            <a:r>
              <a:rPr lang="en-US" sz="2600" dirty="0">
                <a:ea typeface="+mn-lt"/>
                <a:cs typeface="+mn-lt"/>
              </a:rPr>
              <a:t> crimes</a:t>
            </a:r>
            <a:endParaRPr lang="en-US" sz="2600" dirty="0">
              <a:cs typeface="Calibri" panose="020F0502020204030204"/>
            </a:endParaRPr>
          </a:p>
          <a:p>
            <a:pPr marL="0" indent="0">
              <a:buNone/>
            </a:pPr>
            <a:r>
              <a:rPr lang="en-US" sz="2600" i="1" dirty="0">
                <a:ea typeface="+mn-lt"/>
                <a:cs typeface="+mn-lt"/>
              </a:rPr>
              <a:t>(Examples: Dean's, Director's, Department Head's, Coaches*)</a:t>
            </a:r>
            <a:endParaRPr lang="en-US" sz="2600" dirty="0">
              <a:ea typeface="+mn-lt"/>
              <a:cs typeface="+mn-lt"/>
            </a:endParaRPr>
          </a:p>
          <a:p>
            <a:pPr marL="0" indent="0">
              <a:buNone/>
            </a:pPr>
            <a:r>
              <a:rPr lang="en-US" sz="2600" i="1" dirty="0">
                <a:ea typeface="+mn-lt"/>
                <a:cs typeface="+mn-lt"/>
              </a:rPr>
              <a:t>*CSA Travel Report form must be used to document travel for Clery Act reporting requirements. All travel involving students staying overnight must be documented whenever they stay in a particular location for 7 or more days or they travel to and stay in the same location (hotel, </a:t>
            </a:r>
            <a:r>
              <a:rPr lang="en-US" sz="2600" i="1" dirty="0" err="1">
                <a:ea typeface="+mn-lt"/>
                <a:cs typeface="+mn-lt"/>
              </a:rPr>
              <a:t>etc</a:t>
            </a:r>
            <a:r>
              <a:rPr lang="en-US" sz="2600" i="1" dirty="0">
                <a:ea typeface="+mn-lt"/>
                <a:cs typeface="+mn-lt"/>
              </a:rPr>
              <a:t>) routinely (more than one time) regardless of the duration of the stay – even if it is only one night.</a:t>
            </a:r>
          </a:p>
          <a:p>
            <a:pPr marL="0" indent="0">
              <a:buNone/>
            </a:pPr>
            <a:r>
              <a:rPr lang="en-US" sz="2600" i="1" dirty="0">
                <a:solidFill>
                  <a:srgbClr val="C00000"/>
                </a:solidFill>
                <a:ea typeface="+mn-lt"/>
                <a:cs typeface="+mn-lt"/>
                <a:hlinkClick r:id="rId2"/>
              </a:rPr>
              <a:t>https://cm.maxient.com/reportingform.php?SUNYFarmingdale&amp;layout_id=4</a:t>
            </a:r>
            <a:r>
              <a:rPr lang="en-US" sz="2600" i="1" dirty="0">
                <a:solidFill>
                  <a:srgbClr val="C00000"/>
                </a:solidFill>
                <a:ea typeface="+mn-lt"/>
                <a:cs typeface="+mn-lt"/>
              </a:rPr>
              <a:t> </a:t>
            </a:r>
          </a:p>
        </p:txBody>
      </p:sp>
      <p:pic>
        <p:nvPicPr>
          <p:cNvPr id="4" name="Picture 4" descr="Logo&#10;&#10;Description automatically generated">
            <a:extLst>
              <a:ext uri="{FF2B5EF4-FFF2-40B4-BE49-F238E27FC236}">
                <a16:creationId xmlns:a16="http://schemas.microsoft.com/office/drawing/2014/main" id="{073C2748-3C10-437A-850B-F87591A37786}"/>
              </a:ext>
            </a:extLst>
          </p:cNvPr>
          <p:cNvPicPr>
            <a:picLocks noChangeAspect="1"/>
          </p:cNvPicPr>
          <p:nvPr/>
        </p:nvPicPr>
        <p:blipFill>
          <a:blip r:embed="rId3"/>
          <a:stretch>
            <a:fillRect/>
          </a:stretch>
        </p:blipFill>
        <p:spPr>
          <a:xfrm>
            <a:off x="10417866" y="5262847"/>
            <a:ext cx="1333500" cy="1333500"/>
          </a:xfrm>
          <a:prstGeom prst="rect">
            <a:avLst/>
          </a:prstGeom>
        </p:spPr>
      </p:pic>
    </p:spTree>
    <p:extLst>
      <p:ext uri="{BB962C8B-B14F-4D97-AF65-F5344CB8AC3E}">
        <p14:creationId xmlns:p14="http://schemas.microsoft.com/office/powerpoint/2010/main" val="25334992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D5231FDB8557A4E8FA852CBA90CFA97" ma:contentTypeVersion="10" ma:contentTypeDescription="Create a new document." ma:contentTypeScope="" ma:versionID="1aa8fc1ed12977a06ff1477ef3cdb638">
  <xsd:schema xmlns:xsd="http://www.w3.org/2001/XMLSchema" xmlns:xs="http://www.w3.org/2001/XMLSchema" xmlns:p="http://schemas.microsoft.com/office/2006/metadata/properties" xmlns:ns3="628b2ab6-16b7-4f6b-99f1-284eb917e8d4" targetNamespace="http://schemas.microsoft.com/office/2006/metadata/properties" ma:root="true" ma:fieldsID="20417b5068efe8936f13250345eb2065" ns3:_="">
    <xsd:import namespace="628b2ab6-16b7-4f6b-99f1-284eb917e8d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28b2ab6-16b7-4f6b-99f1-284eb917e8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5C1009-188F-4851-8D18-86515D61B799}">
  <ds:schemaRefs>
    <ds:schemaRef ds:uri="http://schemas.microsoft.com/office/2006/documentManagement/types"/>
    <ds:schemaRef ds:uri="http://purl.org/dc/terms/"/>
    <ds:schemaRef ds:uri="http://schemas.microsoft.com/office/2006/metadata/properties"/>
    <ds:schemaRef ds:uri="http://www.w3.org/XML/1998/namespace"/>
    <ds:schemaRef ds:uri="http://purl.org/dc/elements/1.1/"/>
    <ds:schemaRef ds:uri="http://schemas.openxmlformats.org/package/2006/metadata/core-properties"/>
    <ds:schemaRef ds:uri="628b2ab6-16b7-4f6b-99f1-284eb917e8d4"/>
    <ds:schemaRef ds:uri="http://purl.org/dc/dcmitype/"/>
    <ds:schemaRef ds:uri="http://schemas.microsoft.com/office/infopath/2007/PartnerControls"/>
  </ds:schemaRefs>
</ds:datastoreItem>
</file>

<file path=customXml/itemProps2.xml><?xml version="1.0" encoding="utf-8"?>
<ds:datastoreItem xmlns:ds="http://schemas.openxmlformats.org/officeDocument/2006/customXml" ds:itemID="{B6FA5A09-3602-44BA-85A2-9EDEDD8720D0}">
  <ds:schemaRefs>
    <ds:schemaRef ds:uri="http://schemas.microsoft.com/sharepoint/v3/contenttype/forms"/>
  </ds:schemaRefs>
</ds:datastoreItem>
</file>

<file path=customXml/itemProps3.xml><?xml version="1.0" encoding="utf-8"?>
<ds:datastoreItem xmlns:ds="http://schemas.openxmlformats.org/officeDocument/2006/customXml" ds:itemID="{CB2E57FC-10B5-4DB3-8F17-DA95CD323E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28b2ab6-16b7-4f6b-99f1-284eb917e8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1591</TotalTime>
  <Words>1486</Words>
  <Application>Microsoft Office PowerPoint</Application>
  <PresentationFormat>Widescreen</PresentationFormat>
  <Paragraphs>181</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CAMPUS SECURITY AUTHORITY (CSA) TRAINING PROGRAM</vt:lpstr>
      <vt:lpstr>Agenda: </vt:lpstr>
      <vt:lpstr>WHAT IS THE CLERY ACT? </vt:lpstr>
      <vt:lpstr>MAJOR REPORTING REQUIREMENTS </vt:lpstr>
      <vt:lpstr>THE ANNUAL REPORT </vt:lpstr>
      <vt:lpstr>CRIME STATISTICS </vt:lpstr>
      <vt:lpstr>ACCESS TO TIMELY INFORMATION </vt:lpstr>
      <vt:lpstr> </vt:lpstr>
      <vt:lpstr>CAMPUS SECURITY AUTHORITIES (CSA) </vt:lpstr>
      <vt:lpstr>EXAMPLES OF NON-CSA PERSONS </vt:lpstr>
      <vt:lpstr>CSA RESPONSIBILITIES </vt:lpstr>
      <vt:lpstr> </vt:lpstr>
      <vt:lpstr>CLERY OFFENSES </vt:lpstr>
      <vt:lpstr>CLERY GEOGRAPHY </vt:lpstr>
      <vt:lpstr> </vt:lpstr>
      <vt:lpstr>HOW TO REPORT </vt:lpstr>
      <vt:lpstr>HOW TO REPORT (No serious or continuing threat/significant emergency/dangerous situation) </vt:lpstr>
      <vt:lpstr>HOW TO REPORT (No serious or continuing threat/significant emergency/dangerous situation) </vt:lpstr>
      <vt:lpstr> REPORTING OVERVIEW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Keri Hauff</dc:creator>
  <cp:lastModifiedBy>Joseph V Moresky</cp:lastModifiedBy>
  <cp:revision>576</cp:revision>
  <dcterms:created xsi:type="dcterms:W3CDTF">2021-01-15T13:18:35Z</dcterms:created>
  <dcterms:modified xsi:type="dcterms:W3CDTF">2021-07-30T16:29:44Z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0x010100DD5231FDB8557A4E8FA852CBA90CFA97</vt:lpwstr>
  </property>
</Properties>
</file>